
<file path=[Content_Types].xml><?xml version="1.0" encoding="utf-8"?>
<Types xmlns="http://schemas.openxmlformats.org/package/2006/content-types">
  <Default ContentType="application/vnd.openxmlformats-officedocument.oleObject" Extension="bin"/>
  <Default ContentType="image/png" Extension="png"/>
  <Default ContentType="image/png" Extension="tmp"/>
  <Default ContentType="image/x-emf" Extension="emf"/>
  <Default ContentType="image/jpeg" Extension="jpeg"/>
  <Default ContentType="image/x-wmf" Extension="wmf"/>
  <Default ContentType="application/vnd.openxmlformats-package.relationships+xml" Extension="rels"/>
  <Default ContentType="application/xml" Extension="xml"/>
  <Default ContentType="application/vnd.openxmlformats-officedocument.vmlDrawing" Extension="vml"/>
  <Default ContentType="application/vnd.openxmlformats-officedocument.spreadsheetml.sheet" Extension="xlsx"/>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theme+xml" PartName="/ppt/theme/theme2.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theme+xml" PartName="/ppt/theme/theme3.xml"/>
  <Override ContentType="application/vnd.openxmlformats-officedocument.theme+xml" PartName="/ppt/theme/theme4.xml"/>
  <Override ContentType="application/vnd.openxmlformats-officedocument.presentationml.notesSlide+xml" PartName="/ppt/notesSlides/notesSlide1.xml"/>
  <Override ContentType="application/vnd.openxmlformats-officedocument.drawingml.chart+xml" PartName="/ppt/charts/chart1.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notesSlide+xml" PartName="/ppt/notesSlides/notesSlide2.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notesSlide+xml" PartName="/ppt/notesSlides/notesSlide3.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notesSlide+xml" PartName="/ppt/notesSlides/notesSlide4.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notesSlide+xml" PartName="/ppt/notesSlides/notesSlide5.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notesSlide+xml" PartName="/ppt/notesSlides/notesSlide6.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presentationml.notesSlide+xml" PartName="/ppt/notesSlides/notesSlide7.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presentationml.tags+xml" PartName="/ppt/tags/tag103.xml"/>
  <Override ContentType="application/vnd.openxmlformats-officedocument.presentationml.tags+xml" PartName="/ppt/tags/tag104.xml"/>
  <Override ContentType="application/vnd.openxmlformats-officedocument.presentationml.notesSlide+xml" PartName="/ppt/notesSlides/notesSlide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 id="2147483701" r:id="rId2"/>
    <p:sldMasterId id="2147483747" r:id="rId3"/>
  </p:sldMasterIdLst>
  <p:notesMasterIdLst>
    <p:notesMasterId r:id="rId32"/>
  </p:notesMasterIdLst>
  <p:sldIdLst>
    <p:sldId id="338" r:id="rId4"/>
    <p:sldId id="256" r:id="rId5"/>
    <p:sldId id="330" r:id="rId6"/>
    <p:sldId id="302" r:id="rId7"/>
    <p:sldId id="303" r:id="rId8"/>
    <p:sldId id="334" r:id="rId9"/>
    <p:sldId id="332" r:id="rId10"/>
    <p:sldId id="333" r:id="rId11"/>
    <p:sldId id="325" r:id="rId12"/>
    <p:sldId id="260" r:id="rId13"/>
    <p:sldId id="261" r:id="rId14"/>
    <p:sldId id="265" r:id="rId15"/>
    <p:sldId id="329" r:id="rId16"/>
    <p:sldId id="268" r:id="rId17"/>
    <p:sldId id="272" r:id="rId18"/>
    <p:sldId id="318" r:id="rId19"/>
    <p:sldId id="319" r:id="rId20"/>
    <p:sldId id="320" r:id="rId21"/>
    <p:sldId id="322" r:id="rId22"/>
    <p:sldId id="321" r:id="rId23"/>
    <p:sldId id="277" r:id="rId24"/>
    <p:sldId id="278" r:id="rId25"/>
    <p:sldId id="337" r:id="rId26"/>
    <p:sldId id="271" r:id="rId27"/>
    <p:sldId id="335" r:id="rId28"/>
    <p:sldId id="336" r:id="rId29"/>
    <p:sldId id="279" r:id="rId30"/>
    <p:sldId id="33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D558287-3363-4CC2-989A-D8FF6D3E77D3}">
          <p14:sldIdLst>
            <p14:sldId id="338"/>
            <p14:sldId id="256"/>
            <p14:sldId id="330"/>
            <p14:sldId id="302"/>
            <p14:sldId id="303"/>
            <p14:sldId id="334"/>
            <p14:sldId id="332"/>
            <p14:sldId id="333"/>
            <p14:sldId id="325"/>
            <p14:sldId id="260"/>
            <p14:sldId id="261"/>
            <p14:sldId id="265"/>
            <p14:sldId id="329"/>
            <p14:sldId id="268"/>
            <p14:sldId id="272"/>
            <p14:sldId id="318"/>
            <p14:sldId id="319"/>
            <p14:sldId id="320"/>
            <p14:sldId id="322"/>
            <p14:sldId id="321"/>
            <p14:sldId id="277"/>
            <p14:sldId id="278"/>
            <p14:sldId id="337"/>
            <p14:sldId id="271"/>
            <p14:sldId id="335"/>
            <p14:sldId id="336"/>
            <p14:sldId id="279"/>
            <p14:sldId id="3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06" autoAdjust="0"/>
    <p:restoredTop sz="94660"/>
  </p:normalViewPr>
  <p:slideViewPr>
    <p:cSldViewPr>
      <p:cViewPr varScale="1">
        <p:scale>
          <a:sx n="70" d="100"/>
          <a:sy n="70" d="100"/>
        </p:scale>
        <p:origin x="1620" y="54"/>
      </p:cViewPr>
      <p:guideLst>
        <p:guide orient="horz" pos="2160"/>
        <p:guide pos="2880"/>
      </p:guideLst>
    </p:cSldViewPr>
  </p:slideViewPr>
  <p:notesTextViewPr>
    <p:cViewPr>
      <p:scale>
        <a:sx n="1" d="1"/>
        <a:sy n="1" d="1"/>
      </p:scale>
      <p:origin x="0" y="0"/>
    </p:cViewPr>
  </p:notesTextViewPr>
  <p:sorterViewPr>
    <p:cViewPr>
      <p:scale>
        <a:sx n="100" d="100"/>
        <a:sy n="100" d="100"/>
      </p:scale>
      <p:origin x="0" y="3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arget="NULL" TargetMode="External" Type="http://schemas.openxmlformats.org/officeDocument/2006/relationships/oleObject"/></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title>
      <c:tx>
        <c:rich>
          <a:bodyPr/>
          <a:lstStyle/>
          <a:p>
            <a:pPr>
              <a:defRPr/>
            </a:pPr>
            <a:r>
              <a:rPr lang="en-US"/>
              <a:t>WHO Research Expenditure 2006/2007 Comparison to Global DALY 2004.  $215 million</a:t>
            </a:r>
          </a:p>
        </c:rich>
      </c:tx>
      <c:layout>
        <c:manualLayout>
          <c:xMode val="edge"/>
          <c:yMode val="edge"/>
          <c:x val="0.1228813559322034"/>
          <c:y val="2.0637898686679174E-2"/>
        </c:manualLayout>
      </c:layout>
      <c:overlay val="0"/>
    </c:title>
    <c:autoTitleDeleted val="0"/>
    <c:plotArea>
      <c:layout>
        <c:manualLayout>
          <c:layoutTarget val="inner"/>
          <c:xMode val="edge"/>
          <c:yMode val="edge"/>
          <c:x val="5.190677966101695E-2"/>
          <c:y val="0.15384615384615385"/>
          <c:w val="0.92055084745762716"/>
          <c:h val="0.62476547842401498"/>
        </c:manualLayout>
      </c:layout>
      <c:barChart>
        <c:barDir val="col"/>
        <c:grouping val="clustered"/>
        <c:varyColors val="0"/>
        <c:ser>
          <c:idx val="0"/>
          <c:order val="0"/>
          <c:tx>
            <c:strRef>
              <c:f>DALY!$B$50</c:f>
              <c:strCache>
                <c:ptCount val="1"/>
                <c:pt idx="0">
                  <c:v>including IARC</c:v>
                </c:pt>
              </c:strCache>
            </c:strRef>
          </c:tx>
          <c:invertIfNegative val="0"/>
          <c:dLbls>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DALY!$A$51:$A$54</c:f>
              <c:strCache>
                <c:ptCount val="4"/>
                <c:pt idx="0">
                  <c:v>I COMMUNICABLE DISEASE, MATERNAL, PERINATAL, AND NUTRITIONAL DISEASES</c:v>
                </c:pt>
                <c:pt idx="1">
                  <c:v>II NONCOMMUNICABLE DISEASES</c:v>
                </c:pt>
                <c:pt idx="2">
                  <c:v>III INJURIES, WAR AND VIOLENCE</c:v>
                </c:pt>
                <c:pt idx="3">
                  <c:v>CAPACITY</c:v>
                </c:pt>
              </c:strCache>
            </c:strRef>
          </c:cat>
          <c:val>
            <c:numRef>
              <c:f>DALY!$B$51:$B$54</c:f>
              <c:numCache>
                <c:formatCode>0%</c:formatCode>
                <c:ptCount val="4"/>
                <c:pt idx="0">
                  <c:v>0.63909714105184012</c:v>
                </c:pt>
                <c:pt idx="1">
                  <c:v>0.26704067026850103</c:v>
                </c:pt>
                <c:pt idx="2">
                  <c:v>2.9836556644995807E-2</c:v>
                </c:pt>
                <c:pt idx="3">
                  <c:v>6.402563203466298E-2</c:v>
                </c:pt>
              </c:numCache>
            </c:numRef>
          </c:val>
        </c:ser>
        <c:ser>
          <c:idx val="1"/>
          <c:order val="1"/>
          <c:tx>
            <c:strRef>
              <c:f>DALY!$C$50</c:f>
              <c:strCache>
                <c:ptCount val="1"/>
                <c:pt idx="0">
                  <c:v>excluding IARC</c:v>
                </c:pt>
              </c:strCache>
            </c:strRef>
          </c:tx>
          <c:spPr>
            <a:solidFill>
              <a:schemeClr val="accent3"/>
            </a:solidFill>
            <a:ln w="38100" cap="flat" cmpd="sng" algn="ctr">
              <a:solidFill>
                <a:schemeClr val="lt1"/>
              </a:solidFill>
              <a:prstDash val="solid"/>
            </a:ln>
            <a:effectLst>
              <a:outerShdw blurRad="40000" dist="20000" dir="5400000" rotWithShape="0">
                <a:srgbClr val="000000">
                  <a:alpha val="38000"/>
                </a:srgbClr>
              </a:outerShdw>
            </a:effectLst>
          </c:spPr>
          <c:invertIfNegative val="0"/>
          <c:dLbls>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DALY!$A$51:$A$54</c:f>
              <c:strCache>
                <c:ptCount val="4"/>
                <c:pt idx="0">
                  <c:v>I COMMUNICABLE DISEASE, MATERNAL, PERINATAL, AND NUTRITIONAL DISEASES</c:v>
                </c:pt>
                <c:pt idx="1">
                  <c:v>II NONCOMMUNICABLE DISEASES</c:v>
                </c:pt>
                <c:pt idx="2">
                  <c:v>III INJURIES, WAR AND VIOLENCE</c:v>
                </c:pt>
                <c:pt idx="3">
                  <c:v>CAPACITY</c:v>
                </c:pt>
              </c:strCache>
            </c:strRef>
          </c:cat>
          <c:val>
            <c:numRef>
              <c:f>DALY!$C$51:$C$54</c:f>
              <c:numCache>
                <c:formatCode>0%</c:formatCode>
                <c:ptCount val="4"/>
                <c:pt idx="0">
                  <c:v>0.83988350261544742</c:v>
                </c:pt>
                <c:pt idx="1">
                  <c:v>3.6765446773250769E-2</c:v>
                </c:pt>
                <c:pt idx="2">
                  <c:v>3.9210364264406265E-2</c:v>
                </c:pt>
                <c:pt idx="3">
                  <c:v>8.4140686346895546E-2</c:v>
                </c:pt>
              </c:numCache>
            </c:numRef>
          </c:val>
        </c:ser>
        <c:ser>
          <c:idx val="2"/>
          <c:order val="2"/>
          <c:tx>
            <c:strRef>
              <c:f>DALY!$D$50</c:f>
              <c:strCache>
                <c:ptCount val="1"/>
                <c:pt idx="0">
                  <c:v>DALY</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c:spPr>
          <c:invertIfNegative val="0"/>
          <c:dLbls>
            <c:dLbl>
              <c:idx val="3"/>
              <c:tx>
                <c:rich>
                  <a:bodyPr/>
                  <a:lstStyle/>
                  <a:p>
                    <a:r>
                      <a:rPr lang="en-GB" sz="1200" baseline="0"/>
                      <a:t>N/A</a:t>
                    </a:r>
                    <a:endParaRPr lang="en-GB"/>
                  </a:p>
                </c:rich>
              </c:tx>
              <c:showLegendKey val="0"/>
              <c:showVal val="0"/>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DALY!$A$51:$A$54</c:f>
              <c:strCache>
                <c:ptCount val="4"/>
                <c:pt idx="0">
                  <c:v>I COMMUNICABLE DISEASE, MATERNAL, PERINATAL, AND NUTRITIONAL DISEASES</c:v>
                </c:pt>
                <c:pt idx="1">
                  <c:v>II NONCOMMUNICABLE DISEASES</c:v>
                </c:pt>
                <c:pt idx="2">
                  <c:v>III INJURIES, WAR AND VIOLENCE</c:v>
                </c:pt>
                <c:pt idx="3">
                  <c:v>CAPACITY</c:v>
                </c:pt>
              </c:strCache>
            </c:strRef>
          </c:cat>
          <c:val>
            <c:numRef>
              <c:f>DALY!$D$51:$D$54</c:f>
              <c:numCache>
                <c:formatCode>0%</c:formatCode>
                <c:ptCount val="4"/>
                <c:pt idx="0">
                  <c:v>0.4</c:v>
                </c:pt>
                <c:pt idx="1">
                  <c:v>0.48032015566623931</c:v>
                </c:pt>
                <c:pt idx="2">
                  <c:v>0.1231661851333227</c:v>
                </c:pt>
                <c:pt idx="3">
                  <c:v>0</c:v>
                </c:pt>
              </c:numCache>
            </c:numRef>
          </c:val>
        </c:ser>
        <c:dLbls>
          <c:showLegendKey val="0"/>
          <c:showVal val="1"/>
          <c:showCatName val="0"/>
          <c:showSerName val="0"/>
          <c:showPercent val="0"/>
          <c:showBubbleSize val="0"/>
        </c:dLbls>
        <c:gapWidth val="150"/>
        <c:axId val="110723176"/>
        <c:axId val="105697168"/>
      </c:barChart>
      <c:catAx>
        <c:axId val="110723176"/>
        <c:scaling>
          <c:orientation val="minMax"/>
        </c:scaling>
        <c:delete val="0"/>
        <c:axPos val="b"/>
        <c:title>
          <c:tx>
            <c:rich>
              <a:bodyPr/>
              <a:lstStyle/>
              <a:p>
                <a:pPr>
                  <a:defRPr sz="1200" baseline="0"/>
                </a:pPr>
                <a:r>
                  <a:rPr lang="en-GB" sz="1200" baseline="0"/>
                  <a:t>DALY classification by group </a:t>
                </a:r>
              </a:p>
            </c:rich>
          </c:tx>
          <c:layout>
            <c:manualLayout>
              <c:xMode val="edge"/>
              <c:yMode val="edge"/>
              <c:x val="0.42372881355932202"/>
              <c:y val="0.89305816135084426"/>
            </c:manualLayout>
          </c:layout>
          <c:overlay val="0"/>
        </c:title>
        <c:numFmt formatCode="General" sourceLinked="1"/>
        <c:majorTickMark val="out"/>
        <c:minorTickMark val="none"/>
        <c:tickLblPos val="nextTo"/>
        <c:txPr>
          <a:bodyPr rot="0" vert="horz"/>
          <a:lstStyle/>
          <a:p>
            <a:pPr>
              <a:defRPr sz="1200" baseline="0"/>
            </a:pPr>
            <a:endParaRPr lang="en-US"/>
          </a:p>
        </c:txPr>
        <c:crossAx val="105697168"/>
        <c:crosses val="autoZero"/>
        <c:auto val="1"/>
        <c:lblAlgn val="ctr"/>
        <c:lblOffset val="100"/>
        <c:tickLblSkip val="1"/>
        <c:tickMarkSkip val="1"/>
        <c:noMultiLvlLbl val="0"/>
      </c:catAx>
      <c:valAx>
        <c:axId val="105697168"/>
        <c:scaling>
          <c:orientation val="minMax"/>
        </c:scaling>
        <c:delete val="0"/>
        <c:axPos val="l"/>
        <c:numFmt formatCode="0%" sourceLinked="1"/>
        <c:majorTickMark val="out"/>
        <c:minorTickMark val="none"/>
        <c:tickLblPos val="nextTo"/>
        <c:txPr>
          <a:bodyPr rot="0" vert="horz"/>
          <a:lstStyle/>
          <a:p>
            <a:pPr>
              <a:defRPr sz="1200" baseline="0"/>
            </a:pPr>
            <a:endParaRPr lang="en-US"/>
          </a:p>
        </c:txPr>
        <c:crossAx val="110723176"/>
        <c:crosses val="autoZero"/>
        <c:crossBetween val="between"/>
      </c:valAx>
    </c:plotArea>
    <c:legend>
      <c:legendPos val="b"/>
      <c:layout>
        <c:manualLayout>
          <c:xMode val="edge"/>
          <c:yMode val="edge"/>
          <c:x val="0.25317796610169491"/>
          <c:y val="0.94934333958724204"/>
          <c:w val="0.48411016949152541"/>
          <c:h val="4.5028142589118199E-2"/>
        </c:manualLayout>
      </c:layout>
      <c:overlay val="0"/>
    </c:legend>
    <c:plotVisOnly val="1"/>
    <c:dispBlanksAs val="gap"/>
    <c:showDLblsOverMax val="0"/>
  </c:chart>
  <c:spPr>
    <a:solidFill>
      <a:schemeClr val="bg1"/>
    </a:solidFill>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A78BCD-BEA6-4FA9-BBF9-AA8479469F5A}"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GB"/>
        </a:p>
      </dgm:t>
    </dgm:pt>
    <dgm:pt modelId="{E6609C92-9757-45D9-8037-6FB968E72121}">
      <dgm:prSet phldrT="[Text]"/>
      <dgm:spPr>
        <a:solidFill>
          <a:schemeClr val="tx2">
            <a:lumMod val="40000"/>
            <a:lumOff val="60000"/>
          </a:schemeClr>
        </a:solidFill>
      </dgm:spPr>
      <dgm:t>
        <a:bodyPr/>
        <a:lstStyle/>
        <a:p>
          <a:r>
            <a:rPr lang="en-GB" dirty="0" smtClean="0"/>
            <a:t>POOLED</a:t>
          </a:r>
          <a:endParaRPr lang="en-GB" dirty="0"/>
        </a:p>
      </dgm:t>
    </dgm:pt>
    <dgm:pt modelId="{2BF4F143-B86C-4380-9EA4-CDC1540070AE}" type="parTrans" cxnId="{C5CBF0E0-9305-44DF-9443-5D4AD74A2D65}">
      <dgm:prSet/>
      <dgm:spPr/>
      <dgm:t>
        <a:bodyPr/>
        <a:lstStyle/>
        <a:p>
          <a:endParaRPr lang="en-GB"/>
        </a:p>
      </dgm:t>
    </dgm:pt>
    <dgm:pt modelId="{68CEF279-721D-4B21-92C4-B7A69DF3D07E}" type="sibTrans" cxnId="{C5CBF0E0-9305-44DF-9443-5D4AD74A2D65}">
      <dgm:prSet/>
      <dgm:spPr/>
      <dgm:t>
        <a:bodyPr/>
        <a:lstStyle/>
        <a:p>
          <a:endParaRPr lang="en-GB"/>
        </a:p>
      </dgm:t>
    </dgm:pt>
    <dgm:pt modelId="{BC7A927A-43DA-4646-B340-337F48D7A2AA}">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GB" sz="1100" dirty="0">
            <a:latin typeface="Calibri" panose="020F0502020204030204" pitchFamily="34" charset="0"/>
            <a:cs typeface="Calibri" panose="020F0502020204030204" pitchFamily="34" charset="0"/>
          </a:endParaRPr>
        </a:p>
      </dgm:t>
    </dgm:pt>
    <dgm:pt modelId="{DADED86F-F500-413D-BD39-D47FD0E94D49}" type="parTrans" cxnId="{513DF6FA-279A-4E78-904B-0F257A2DDA4D}">
      <dgm:prSet/>
      <dgm:spPr/>
      <dgm:t>
        <a:bodyPr/>
        <a:lstStyle/>
        <a:p>
          <a:endParaRPr lang="en-GB"/>
        </a:p>
      </dgm:t>
    </dgm:pt>
    <dgm:pt modelId="{9543EA1B-813E-4A20-B039-9298755201FC}" type="sibTrans" cxnId="{513DF6FA-279A-4E78-904B-0F257A2DDA4D}">
      <dgm:prSet/>
      <dgm:spPr/>
      <dgm:t>
        <a:bodyPr/>
        <a:lstStyle/>
        <a:p>
          <a:endParaRPr lang="en-GB"/>
        </a:p>
      </dgm:t>
    </dgm:pt>
    <dgm:pt modelId="{A8B5B9C4-7A40-47E6-A6EB-5C5FDDEEF59D}">
      <dgm:prSet phldrT="[Text]"/>
      <dgm:spPr/>
      <dgm:t>
        <a:bodyPr/>
        <a:lstStyle/>
        <a:p>
          <a:r>
            <a:rPr lang="en-GB" smtClean="0"/>
            <a:t>PROJECTS</a:t>
          </a:r>
          <a:endParaRPr lang="en-GB" dirty="0"/>
        </a:p>
      </dgm:t>
    </dgm:pt>
    <dgm:pt modelId="{E4ADA0BB-0D15-472B-88B9-CBE36A957FCF}" type="parTrans" cxnId="{FAF709B6-48AA-41E6-B9E0-5BB19822AF38}">
      <dgm:prSet/>
      <dgm:spPr/>
      <dgm:t>
        <a:bodyPr/>
        <a:lstStyle/>
        <a:p>
          <a:endParaRPr lang="en-GB"/>
        </a:p>
      </dgm:t>
    </dgm:pt>
    <dgm:pt modelId="{58AB783C-15DD-4277-9691-828823E8EA71}" type="sibTrans" cxnId="{FAF709B6-48AA-41E6-B9E0-5BB19822AF38}">
      <dgm:prSet/>
      <dgm:spPr/>
      <dgm:t>
        <a:bodyPr/>
        <a:lstStyle/>
        <a:p>
          <a:endParaRPr lang="en-GB"/>
        </a:p>
      </dgm:t>
    </dgm:pt>
    <dgm:pt modelId="{683AA686-85B9-450D-9442-38221617F4EC}">
      <dgm:prSet phldrT="[Text]"/>
      <dgm:spPr>
        <a:solidFill>
          <a:schemeClr val="tx2">
            <a:lumMod val="40000"/>
            <a:lumOff val="60000"/>
          </a:schemeClr>
        </a:solidFill>
      </dgm:spPr>
      <dgm:t>
        <a:bodyPr/>
        <a:lstStyle/>
        <a:p>
          <a:r>
            <a:rPr lang="en-GB" dirty="0" smtClean="0"/>
            <a:t>R&amp;D</a:t>
          </a:r>
          <a:endParaRPr lang="en-GB" dirty="0"/>
        </a:p>
      </dgm:t>
    </dgm:pt>
    <dgm:pt modelId="{B5917F9C-EA7E-4B52-A3BC-30E6FF26C9BE}" type="parTrans" cxnId="{7ED44A11-20D5-4A6B-8E83-0387D95EF112}">
      <dgm:prSet/>
      <dgm:spPr/>
      <dgm:t>
        <a:bodyPr/>
        <a:lstStyle/>
        <a:p>
          <a:endParaRPr lang="en-GB"/>
        </a:p>
      </dgm:t>
    </dgm:pt>
    <dgm:pt modelId="{D6689438-ACA1-4C67-8EC8-D4B8B8D8F603}" type="sibTrans" cxnId="{7ED44A11-20D5-4A6B-8E83-0387D95EF112}">
      <dgm:prSet/>
      <dgm:spPr/>
      <dgm:t>
        <a:bodyPr/>
        <a:lstStyle/>
        <a:p>
          <a:endParaRPr lang="en-GB"/>
        </a:p>
      </dgm:t>
    </dgm:pt>
    <dgm:pt modelId="{EBE274FD-4867-4994-BD83-6E32812C641A}">
      <dgm:prSet phldrT="[Text]" custT="1"/>
      <dgm:spPr/>
      <dgm:t>
        <a:bodyPr/>
        <a:lstStyle/>
        <a:p>
          <a:pPr algn="l"/>
          <a:endParaRPr lang="en-GB" sz="1100" dirty="0">
            <a:latin typeface="Calibri" panose="020F0502020204030204" pitchFamily="34" charset="0"/>
            <a:cs typeface="Calibri" panose="020F0502020204030204" pitchFamily="34" charset="0"/>
          </a:endParaRPr>
        </a:p>
      </dgm:t>
    </dgm:pt>
    <dgm:pt modelId="{8D0755DA-DF07-4993-9247-E58D57DE2E99}" type="parTrans" cxnId="{8D03C368-14FC-4476-A73E-5B3A8C198AFB}">
      <dgm:prSet/>
      <dgm:spPr/>
      <dgm:t>
        <a:bodyPr/>
        <a:lstStyle/>
        <a:p>
          <a:endParaRPr lang="en-GB"/>
        </a:p>
      </dgm:t>
    </dgm:pt>
    <dgm:pt modelId="{7821B4B2-7245-40F4-8AA1-B05336A7C43B}" type="sibTrans" cxnId="{8D03C368-14FC-4476-A73E-5B3A8C198AFB}">
      <dgm:prSet/>
      <dgm:spPr/>
      <dgm:t>
        <a:bodyPr/>
        <a:lstStyle/>
        <a:p>
          <a:endParaRPr lang="en-GB"/>
        </a:p>
      </dgm:t>
    </dgm:pt>
    <dgm:pt modelId="{0ABF6AF4-1A28-47A6-BC4B-2D9B2C13F6AA}">
      <dgm:prSet phldrT="[Text]" custT="1"/>
      <dgm:spPr/>
      <dgm:t>
        <a:bodyPr/>
        <a:lstStyle/>
        <a:p>
          <a:endParaRPr lang="en-GB" sz="1600" dirty="0">
            <a:latin typeface="Calibri" panose="020F0502020204030204" pitchFamily="34" charset="0"/>
            <a:cs typeface="Calibri" panose="020F0502020204030204" pitchFamily="34" charset="0"/>
          </a:endParaRPr>
        </a:p>
      </dgm:t>
    </dgm:pt>
    <dgm:pt modelId="{806CCC23-A9DC-42C8-A332-091CD2FF4C9F}" type="sibTrans" cxnId="{230BDB8B-0435-4EB3-89F3-3575A53B691E}">
      <dgm:prSet/>
      <dgm:spPr/>
      <dgm:t>
        <a:bodyPr/>
        <a:lstStyle/>
        <a:p>
          <a:endParaRPr lang="en-GB"/>
        </a:p>
      </dgm:t>
    </dgm:pt>
    <dgm:pt modelId="{67384375-9CA1-4719-8742-C094B1C3355D}" type="parTrans" cxnId="{230BDB8B-0435-4EB3-89F3-3575A53B691E}">
      <dgm:prSet/>
      <dgm:spPr/>
      <dgm:t>
        <a:bodyPr/>
        <a:lstStyle/>
        <a:p>
          <a:endParaRPr lang="en-GB"/>
        </a:p>
      </dgm:t>
    </dgm:pt>
    <dgm:pt modelId="{3A35DEE2-A5BA-4A14-A56D-04374B895C4C}">
      <dgm:prSet phldrT="[Text]"/>
      <dgm:spPr/>
      <dgm:t>
        <a:bodyPr/>
        <a:lstStyle/>
        <a:p>
          <a:r>
            <a:rPr lang="en-GB" dirty="0" smtClean="0"/>
            <a:t>FUND</a:t>
          </a:r>
          <a:endParaRPr lang="en-GB" dirty="0"/>
        </a:p>
      </dgm:t>
    </dgm:pt>
    <dgm:pt modelId="{0BBF9626-6D34-4770-920E-2F44323E5DF9}" type="sibTrans" cxnId="{A899AD72-C505-42BC-AA12-E188DF6D90A6}">
      <dgm:prSet/>
      <dgm:spPr/>
      <dgm:t>
        <a:bodyPr/>
        <a:lstStyle/>
        <a:p>
          <a:endParaRPr lang="en-GB"/>
        </a:p>
      </dgm:t>
    </dgm:pt>
    <dgm:pt modelId="{D8006A07-4330-4C24-B9F9-D2A36399DA8E}" type="parTrans" cxnId="{A899AD72-C505-42BC-AA12-E188DF6D90A6}">
      <dgm:prSet/>
      <dgm:spPr/>
      <dgm:t>
        <a:bodyPr/>
        <a:lstStyle/>
        <a:p>
          <a:endParaRPr lang="en-GB"/>
        </a:p>
      </dgm:t>
    </dgm:pt>
    <dgm:pt modelId="{B63A0AFF-0289-4460-9FDE-B52C8431DB4D}">
      <dgm:prSet phldrT="[Text]" custT="1"/>
      <dgm:spPr/>
      <dgm:t>
        <a:bodyPr/>
        <a:lstStyle/>
        <a:p>
          <a:pPr marL="0" indent="0"/>
          <a:endParaRPr lang="en-GB" sz="1400" dirty="0">
            <a:latin typeface="Calibri" panose="020F0502020204030204" pitchFamily="34" charset="0"/>
            <a:cs typeface="Calibri" panose="020F0502020204030204" pitchFamily="34" charset="0"/>
          </a:endParaRPr>
        </a:p>
      </dgm:t>
    </dgm:pt>
    <dgm:pt modelId="{114B2529-A12E-49D3-9357-FF5312AD6A8A}" type="sibTrans" cxnId="{8D51A7E2-1AAC-40D2-8A0F-39A53BA267BE}">
      <dgm:prSet/>
      <dgm:spPr/>
      <dgm:t>
        <a:bodyPr/>
        <a:lstStyle/>
        <a:p>
          <a:endParaRPr lang="en-GB"/>
        </a:p>
      </dgm:t>
    </dgm:pt>
    <dgm:pt modelId="{721BD934-6537-414B-9FF7-93C8D7E803B8}" type="parTrans" cxnId="{8D51A7E2-1AAC-40D2-8A0F-39A53BA267BE}">
      <dgm:prSet/>
      <dgm:spPr/>
      <dgm:t>
        <a:bodyPr/>
        <a:lstStyle/>
        <a:p>
          <a:endParaRPr lang="en-GB"/>
        </a:p>
      </dgm:t>
    </dgm:pt>
    <dgm:pt modelId="{E68E383D-9337-45EE-872D-0142C13AD716}" type="pres">
      <dgm:prSet presAssocID="{25A78BCD-BEA6-4FA9-BBF9-AA8479469F5A}" presName="cycleMatrixDiagram" presStyleCnt="0">
        <dgm:presLayoutVars>
          <dgm:chMax val="1"/>
          <dgm:dir/>
          <dgm:animLvl val="lvl"/>
          <dgm:resizeHandles val="exact"/>
        </dgm:presLayoutVars>
      </dgm:prSet>
      <dgm:spPr/>
      <dgm:t>
        <a:bodyPr/>
        <a:lstStyle/>
        <a:p>
          <a:endParaRPr lang="en-GB"/>
        </a:p>
      </dgm:t>
    </dgm:pt>
    <dgm:pt modelId="{9C51DF91-0438-4D2D-A41A-36A3A99B3302}" type="pres">
      <dgm:prSet presAssocID="{25A78BCD-BEA6-4FA9-BBF9-AA8479469F5A}" presName="children" presStyleCnt="0"/>
      <dgm:spPr/>
    </dgm:pt>
    <dgm:pt modelId="{0FE50EC9-51DC-4B70-8084-E2B2062D69DF}" type="pres">
      <dgm:prSet presAssocID="{25A78BCD-BEA6-4FA9-BBF9-AA8479469F5A}" presName="child1group" presStyleCnt="0"/>
      <dgm:spPr/>
    </dgm:pt>
    <dgm:pt modelId="{3DC1DB31-8FA9-4C3A-A244-13F774C45BF3}" type="pres">
      <dgm:prSet presAssocID="{25A78BCD-BEA6-4FA9-BBF9-AA8479469F5A}" presName="child1" presStyleLbl="bgAcc1" presStyleIdx="0" presStyleCnt="4" custScaleX="120782" custLinFactNeighborX="-12579" custLinFactNeighborY="16748"/>
      <dgm:spPr/>
      <dgm:t>
        <a:bodyPr/>
        <a:lstStyle/>
        <a:p>
          <a:endParaRPr lang="en-GB"/>
        </a:p>
      </dgm:t>
    </dgm:pt>
    <dgm:pt modelId="{C71F20FD-1A21-413B-8EA4-4D64D212C6BA}" type="pres">
      <dgm:prSet presAssocID="{25A78BCD-BEA6-4FA9-BBF9-AA8479469F5A}" presName="child1Text" presStyleLbl="bgAcc1" presStyleIdx="0" presStyleCnt="4">
        <dgm:presLayoutVars>
          <dgm:bulletEnabled val="1"/>
        </dgm:presLayoutVars>
      </dgm:prSet>
      <dgm:spPr/>
      <dgm:t>
        <a:bodyPr/>
        <a:lstStyle/>
        <a:p>
          <a:endParaRPr lang="en-GB"/>
        </a:p>
      </dgm:t>
    </dgm:pt>
    <dgm:pt modelId="{F77D114C-E71C-457E-A5D6-8B39049B2EE0}" type="pres">
      <dgm:prSet presAssocID="{25A78BCD-BEA6-4FA9-BBF9-AA8479469F5A}" presName="child2group" presStyleCnt="0"/>
      <dgm:spPr/>
    </dgm:pt>
    <dgm:pt modelId="{EB302073-FF4F-4449-8C8C-D3D7FCDA0A43}" type="pres">
      <dgm:prSet presAssocID="{25A78BCD-BEA6-4FA9-BBF9-AA8479469F5A}" presName="child2" presStyleLbl="bgAcc1" presStyleIdx="1" presStyleCnt="4" custScaleX="105777" custLinFactNeighborX="14046" custLinFactNeighborY="11690"/>
      <dgm:spPr/>
      <dgm:t>
        <a:bodyPr/>
        <a:lstStyle/>
        <a:p>
          <a:endParaRPr lang="en-GB"/>
        </a:p>
      </dgm:t>
    </dgm:pt>
    <dgm:pt modelId="{59EDA547-F972-4B70-9260-6C6EA010C875}" type="pres">
      <dgm:prSet presAssocID="{25A78BCD-BEA6-4FA9-BBF9-AA8479469F5A}" presName="child2Text" presStyleLbl="bgAcc1" presStyleIdx="1" presStyleCnt="4">
        <dgm:presLayoutVars>
          <dgm:bulletEnabled val="1"/>
        </dgm:presLayoutVars>
      </dgm:prSet>
      <dgm:spPr/>
      <dgm:t>
        <a:bodyPr/>
        <a:lstStyle/>
        <a:p>
          <a:endParaRPr lang="en-GB"/>
        </a:p>
      </dgm:t>
    </dgm:pt>
    <dgm:pt modelId="{9AD61D79-EC26-4542-8118-A3F0B165C9CC}" type="pres">
      <dgm:prSet presAssocID="{25A78BCD-BEA6-4FA9-BBF9-AA8479469F5A}" presName="child3group" presStyleCnt="0"/>
      <dgm:spPr/>
    </dgm:pt>
    <dgm:pt modelId="{3EC2EBCE-C454-4B1D-B60B-6C151AD9B7FE}" type="pres">
      <dgm:prSet presAssocID="{25A78BCD-BEA6-4FA9-BBF9-AA8479469F5A}" presName="child3" presStyleLbl="bgAcc1" presStyleIdx="2" presStyleCnt="4" custScaleX="108710" custScaleY="95566" custLinFactNeighborX="12579" custLinFactNeighborY="8802"/>
      <dgm:spPr/>
      <dgm:t>
        <a:bodyPr/>
        <a:lstStyle/>
        <a:p>
          <a:endParaRPr lang="en-GB"/>
        </a:p>
      </dgm:t>
    </dgm:pt>
    <dgm:pt modelId="{46F2C87A-DDEF-41C1-9E85-1DE88F8E40F1}" type="pres">
      <dgm:prSet presAssocID="{25A78BCD-BEA6-4FA9-BBF9-AA8479469F5A}" presName="child3Text" presStyleLbl="bgAcc1" presStyleIdx="2" presStyleCnt="4">
        <dgm:presLayoutVars>
          <dgm:bulletEnabled val="1"/>
        </dgm:presLayoutVars>
      </dgm:prSet>
      <dgm:spPr/>
      <dgm:t>
        <a:bodyPr/>
        <a:lstStyle/>
        <a:p>
          <a:endParaRPr lang="en-GB"/>
        </a:p>
      </dgm:t>
    </dgm:pt>
    <dgm:pt modelId="{7551A3D8-DD00-4035-BC9A-E85F19CF7DF5}" type="pres">
      <dgm:prSet presAssocID="{25A78BCD-BEA6-4FA9-BBF9-AA8479469F5A}" presName="child4group" presStyleCnt="0"/>
      <dgm:spPr/>
    </dgm:pt>
    <dgm:pt modelId="{3D78EDB6-F91C-41EB-B823-055678E392AC}" type="pres">
      <dgm:prSet presAssocID="{25A78BCD-BEA6-4FA9-BBF9-AA8479469F5A}" presName="child4" presStyleLbl="bgAcc1" presStyleIdx="3" presStyleCnt="4" custScaleX="130546" custScaleY="103862" custLinFactNeighborX="-18676"/>
      <dgm:spPr/>
      <dgm:t>
        <a:bodyPr/>
        <a:lstStyle/>
        <a:p>
          <a:endParaRPr lang="en-GB"/>
        </a:p>
      </dgm:t>
    </dgm:pt>
    <dgm:pt modelId="{66801F13-F715-424C-9DED-31A4FDC38134}" type="pres">
      <dgm:prSet presAssocID="{25A78BCD-BEA6-4FA9-BBF9-AA8479469F5A}" presName="child4Text" presStyleLbl="bgAcc1" presStyleIdx="3" presStyleCnt="4">
        <dgm:presLayoutVars>
          <dgm:bulletEnabled val="1"/>
        </dgm:presLayoutVars>
      </dgm:prSet>
      <dgm:spPr/>
      <dgm:t>
        <a:bodyPr/>
        <a:lstStyle/>
        <a:p>
          <a:endParaRPr lang="en-GB"/>
        </a:p>
      </dgm:t>
    </dgm:pt>
    <dgm:pt modelId="{78636C2E-BFCB-4915-A64B-FB3869B61878}" type="pres">
      <dgm:prSet presAssocID="{25A78BCD-BEA6-4FA9-BBF9-AA8479469F5A}" presName="childPlaceholder" presStyleCnt="0"/>
      <dgm:spPr/>
    </dgm:pt>
    <dgm:pt modelId="{70C49481-21A3-4ED7-8E04-DB3FF0D0013C}" type="pres">
      <dgm:prSet presAssocID="{25A78BCD-BEA6-4FA9-BBF9-AA8479469F5A}" presName="circle" presStyleCnt="0"/>
      <dgm:spPr/>
    </dgm:pt>
    <dgm:pt modelId="{7FEB442C-6DC1-4684-998E-EC5422CEF17F}" type="pres">
      <dgm:prSet presAssocID="{25A78BCD-BEA6-4FA9-BBF9-AA8479469F5A}" presName="quadrant1" presStyleLbl="node1" presStyleIdx="0" presStyleCnt="4" custLinFactNeighborX="560">
        <dgm:presLayoutVars>
          <dgm:chMax val="1"/>
          <dgm:bulletEnabled val="1"/>
        </dgm:presLayoutVars>
      </dgm:prSet>
      <dgm:spPr/>
      <dgm:t>
        <a:bodyPr/>
        <a:lstStyle/>
        <a:p>
          <a:endParaRPr lang="en-GB"/>
        </a:p>
      </dgm:t>
    </dgm:pt>
    <dgm:pt modelId="{42B6F245-BEAA-4F3B-88AC-437A5FC92E39}" type="pres">
      <dgm:prSet presAssocID="{25A78BCD-BEA6-4FA9-BBF9-AA8479469F5A}" presName="quadrant2" presStyleLbl="node1" presStyleIdx="1" presStyleCnt="4" custLinFactNeighborX="-4059">
        <dgm:presLayoutVars>
          <dgm:chMax val="1"/>
          <dgm:bulletEnabled val="1"/>
        </dgm:presLayoutVars>
      </dgm:prSet>
      <dgm:spPr/>
      <dgm:t>
        <a:bodyPr/>
        <a:lstStyle/>
        <a:p>
          <a:endParaRPr lang="en-GB"/>
        </a:p>
      </dgm:t>
    </dgm:pt>
    <dgm:pt modelId="{E3DC5D8F-1335-462F-A8FD-7CB10AB25FBB}" type="pres">
      <dgm:prSet presAssocID="{25A78BCD-BEA6-4FA9-BBF9-AA8479469F5A}" presName="quadrant3" presStyleLbl="node1" presStyleIdx="2" presStyleCnt="4" custLinFactNeighborX="-4059" custLinFactNeighborY="-5809">
        <dgm:presLayoutVars>
          <dgm:chMax val="1"/>
          <dgm:bulletEnabled val="1"/>
        </dgm:presLayoutVars>
      </dgm:prSet>
      <dgm:spPr/>
      <dgm:t>
        <a:bodyPr/>
        <a:lstStyle/>
        <a:p>
          <a:endParaRPr lang="en-GB"/>
        </a:p>
      </dgm:t>
    </dgm:pt>
    <dgm:pt modelId="{C4F00381-8938-4A63-81DB-9BEF468DE84F}" type="pres">
      <dgm:prSet presAssocID="{25A78BCD-BEA6-4FA9-BBF9-AA8479469F5A}" presName="quadrant4" presStyleLbl="node1" presStyleIdx="3" presStyleCnt="4" custLinFactNeighborY="-5809">
        <dgm:presLayoutVars>
          <dgm:chMax val="1"/>
          <dgm:bulletEnabled val="1"/>
        </dgm:presLayoutVars>
      </dgm:prSet>
      <dgm:spPr/>
      <dgm:t>
        <a:bodyPr/>
        <a:lstStyle/>
        <a:p>
          <a:endParaRPr lang="en-GB"/>
        </a:p>
      </dgm:t>
    </dgm:pt>
    <dgm:pt modelId="{8C485374-9019-4884-A29F-593E6C18E66C}" type="pres">
      <dgm:prSet presAssocID="{25A78BCD-BEA6-4FA9-BBF9-AA8479469F5A}" presName="quadrantPlaceholder" presStyleCnt="0"/>
      <dgm:spPr/>
    </dgm:pt>
    <dgm:pt modelId="{04308463-E788-4F60-B1EA-BBF33B2460A0}" type="pres">
      <dgm:prSet presAssocID="{25A78BCD-BEA6-4FA9-BBF9-AA8479469F5A}" presName="center1" presStyleLbl="fgShp" presStyleIdx="0" presStyleCnt="2" custLinFactNeighborY="-12019"/>
      <dgm:spPr/>
    </dgm:pt>
    <dgm:pt modelId="{BA4E760A-7F50-4AB5-9FF1-4D29FC243805}" type="pres">
      <dgm:prSet presAssocID="{25A78BCD-BEA6-4FA9-BBF9-AA8479469F5A}" presName="center2" presStyleLbl="fgShp" presStyleIdx="1" presStyleCnt="2" custLinFactNeighborY="-12019"/>
      <dgm:spPr/>
    </dgm:pt>
  </dgm:ptLst>
  <dgm:cxnLst>
    <dgm:cxn modelId="{B2F19F02-F4A7-419D-8B30-FAC2F932AC84}" type="presOf" srcId="{0ABF6AF4-1A28-47A6-BC4B-2D9B2C13F6AA}" destId="{3DC1DB31-8FA9-4C3A-A244-13F774C45BF3}" srcOrd="0" destOrd="0" presId="urn:microsoft.com/office/officeart/2005/8/layout/cycle4"/>
    <dgm:cxn modelId="{8D51A7E2-1AAC-40D2-8A0F-39A53BA267BE}" srcId="{A8B5B9C4-7A40-47E6-A6EB-5C5FDDEEF59D}" destId="{B63A0AFF-0289-4460-9FDE-B52C8431DB4D}" srcOrd="0" destOrd="0" parTransId="{721BD934-6537-414B-9FF7-93C8D7E803B8}" sibTransId="{114B2529-A12E-49D3-9357-FF5312AD6A8A}"/>
    <dgm:cxn modelId="{BEE1E75F-00B8-4C9B-BCF2-C001CF6360F2}" type="presOf" srcId="{0ABF6AF4-1A28-47A6-BC4B-2D9B2C13F6AA}" destId="{C71F20FD-1A21-413B-8EA4-4D64D212C6BA}" srcOrd="1" destOrd="0" presId="urn:microsoft.com/office/officeart/2005/8/layout/cycle4"/>
    <dgm:cxn modelId="{C3F84322-548D-4047-9782-4A7F3AFFE951}" type="presOf" srcId="{BC7A927A-43DA-4646-B340-337F48D7A2AA}" destId="{EB302073-FF4F-4449-8C8C-D3D7FCDA0A43}" srcOrd="0" destOrd="0" presId="urn:microsoft.com/office/officeart/2005/8/layout/cycle4"/>
    <dgm:cxn modelId="{B9BFA0DB-E917-4B0C-A8A2-83DD2DD33A39}" type="presOf" srcId="{3A35DEE2-A5BA-4A14-A56D-04374B895C4C}" destId="{42B6F245-BEAA-4F3B-88AC-437A5FC92E39}" srcOrd="0" destOrd="0" presId="urn:microsoft.com/office/officeart/2005/8/layout/cycle4"/>
    <dgm:cxn modelId="{C5CBF0E0-9305-44DF-9443-5D4AD74A2D65}" srcId="{25A78BCD-BEA6-4FA9-BBF9-AA8479469F5A}" destId="{E6609C92-9757-45D9-8037-6FB968E72121}" srcOrd="0" destOrd="0" parTransId="{2BF4F143-B86C-4380-9EA4-CDC1540070AE}" sibTransId="{68CEF279-721D-4B21-92C4-B7A69DF3D07E}"/>
    <dgm:cxn modelId="{DA8138A1-7022-4918-8A3F-A70314D134C3}" type="presOf" srcId="{E6609C92-9757-45D9-8037-6FB968E72121}" destId="{7FEB442C-6DC1-4684-998E-EC5422CEF17F}" srcOrd="0" destOrd="0" presId="urn:microsoft.com/office/officeart/2005/8/layout/cycle4"/>
    <dgm:cxn modelId="{66848655-75E1-4C15-A8F9-1F9645D17A8E}" type="presOf" srcId="{25A78BCD-BEA6-4FA9-BBF9-AA8479469F5A}" destId="{E68E383D-9337-45EE-872D-0142C13AD716}" srcOrd="0" destOrd="0" presId="urn:microsoft.com/office/officeart/2005/8/layout/cycle4"/>
    <dgm:cxn modelId="{A899AD72-C505-42BC-AA12-E188DF6D90A6}" srcId="{25A78BCD-BEA6-4FA9-BBF9-AA8479469F5A}" destId="{3A35DEE2-A5BA-4A14-A56D-04374B895C4C}" srcOrd="1" destOrd="0" parTransId="{D8006A07-4330-4C24-B9F9-D2A36399DA8E}" sibTransId="{0BBF9626-6D34-4770-920E-2F44323E5DF9}"/>
    <dgm:cxn modelId="{7ED44A11-20D5-4A6B-8E83-0387D95EF112}" srcId="{25A78BCD-BEA6-4FA9-BBF9-AA8479469F5A}" destId="{683AA686-85B9-450D-9442-38221617F4EC}" srcOrd="3" destOrd="0" parTransId="{B5917F9C-EA7E-4B52-A3BC-30E6FF26C9BE}" sibTransId="{D6689438-ACA1-4C67-8EC8-D4B8B8D8F603}"/>
    <dgm:cxn modelId="{DCC0837C-42F4-48D9-9019-9A1EDBFFC87C}" type="presOf" srcId="{EBE274FD-4867-4994-BD83-6E32812C641A}" destId="{3D78EDB6-F91C-41EB-B823-055678E392AC}" srcOrd="0" destOrd="0" presId="urn:microsoft.com/office/officeart/2005/8/layout/cycle4"/>
    <dgm:cxn modelId="{230BDB8B-0435-4EB3-89F3-3575A53B691E}" srcId="{E6609C92-9757-45D9-8037-6FB968E72121}" destId="{0ABF6AF4-1A28-47A6-BC4B-2D9B2C13F6AA}" srcOrd="0" destOrd="0" parTransId="{67384375-9CA1-4719-8742-C094B1C3355D}" sibTransId="{806CCC23-A9DC-42C8-A332-091CD2FF4C9F}"/>
    <dgm:cxn modelId="{2E63D018-0020-4DFF-8A05-6868FDA6806F}" type="presOf" srcId="{EBE274FD-4867-4994-BD83-6E32812C641A}" destId="{66801F13-F715-424C-9DED-31A4FDC38134}" srcOrd="1" destOrd="0" presId="urn:microsoft.com/office/officeart/2005/8/layout/cycle4"/>
    <dgm:cxn modelId="{67FD9901-3085-4E00-9287-AE3C22BE619E}" type="presOf" srcId="{B63A0AFF-0289-4460-9FDE-B52C8431DB4D}" destId="{46F2C87A-DDEF-41C1-9E85-1DE88F8E40F1}" srcOrd="1" destOrd="0" presId="urn:microsoft.com/office/officeart/2005/8/layout/cycle4"/>
    <dgm:cxn modelId="{E50AEB55-6D06-4A3B-AF78-568E12EF9396}" type="presOf" srcId="{B63A0AFF-0289-4460-9FDE-B52C8431DB4D}" destId="{3EC2EBCE-C454-4B1D-B60B-6C151AD9B7FE}" srcOrd="0" destOrd="0" presId="urn:microsoft.com/office/officeart/2005/8/layout/cycle4"/>
    <dgm:cxn modelId="{513DF6FA-279A-4E78-904B-0F257A2DDA4D}" srcId="{3A35DEE2-A5BA-4A14-A56D-04374B895C4C}" destId="{BC7A927A-43DA-4646-B340-337F48D7A2AA}" srcOrd="0" destOrd="0" parTransId="{DADED86F-F500-413D-BD39-D47FD0E94D49}" sibTransId="{9543EA1B-813E-4A20-B039-9298755201FC}"/>
    <dgm:cxn modelId="{713DED01-0B1D-4BD8-8049-57FD4DF0CAE5}" type="presOf" srcId="{BC7A927A-43DA-4646-B340-337F48D7A2AA}" destId="{59EDA547-F972-4B70-9260-6C6EA010C875}" srcOrd="1" destOrd="0" presId="urn:microsoft.com/office/officeart/2005/8/layout/cycle4"/>
    <dgm:cxn modelId="{9B547515-50D3-40C6-833D-768BE6AE2BCC}" type="presOf" srcId="{A8B5B9C4-7A40-47E6-A6EB-5C5FDDEEF59D}" destId="{E3DC5D8F-1335-462F-A8FD-7CB10AB25FBB}" srcOrd="0" destOrd="0" presId="urn:microsoft.com/office/officeart/2005/8/layout/cycle4"/>
    <dgm:cxn modelId="{35561246-BD82-4236-80BC-9A683B0F33AA}" type="presOf" srcId="{683AA686-85B9-450D-9442-38221617F4EC}" destId="{C4F00381-8938-4A63-81DB-9BEF468DE84F}" srcOrd="0" destOrd="0" presId="urn:microsoft.com/office/officeart/2005/8/layout/cycle4"/>
    <dgm:cxn modelId="{FAF709B6-48AA-41E6-B9E0-5BB19822AF38}" srcId="{25A78BCD-BEA6-4FA9-BBF9-AA8479469F5A}" destId="{A8B5B9C4-7A40-47E6-A6EB-5C5FDDEEF59D}" srcOrd="2" destOrd="0" parTransId="{E4ADA0BB-0D15-472B-88B9-CBE36A957FCF}" sibTransId="{58AB783C-15DD-4277-9691-828823E8EA71}"/>
    <dgm:cxn modelId="{8D03C368-14FC-4476-A73E-5B3A8C198AFB}" srcId="{683AA686-85B9-450D-9442-38221617F4EC}" destId="{EBE274FD-4867-4994-BD83-6E32812C641A}" srcOrd="0" destOrd="0" parTransId="{8D0755DA-DF07-4993-9247-E58D57DE2E99}" sibTransId="{7821B4B2-7245-40F4-8AA1-B05336A7C43B}"/>
    <dgm:cxn modelId="{589C1817-6702-4C05-A0F3-A9549F6382A3}" type="presParOf" srcId="{E68E383D-9337-45EE-872D-0142C13AD716}" destId="{9C51DF91-0438-4D2D-A41A-36A3A99B3302}" srcOrd="0" destOrd="0" presId="urn:microsoft.com/office/officeart/2005/8/layout/cycle4"/>
    <dgm:cxn modelId="{AEE595A3-3A4C-42BA-A0D4-752D5CD5ABEB}" type="presParOf" srcId="{9C51DF91-0438-4D2D-A41A-36A3A99B3302}" destId="{0FE50EC9-51DC-4B70-8084-E2B2062D69DF}" srcOrd="0" destOrd="0" presId="urn:microsoft.com/office/officeart/2005/8/layout/cycle4"/>
    <dgm:cxn modelId="{E0CDC720-BC03-4C92-913C-BF12CDB58CA5}" type="presParOf" srcId="{0FE50EC9-51DC-4B70-8084-E2B2062D69DF}" destId="{3DC1DB31-8FA9-4C3A-A244-13F774C45BF3}" srcOrd="0" destOrd="0" presId="urn:microsoft.com/office/officeart/2005/8/layout/cycle4"/>
    <dgm:cxn modelId="{A5A4BA73-2D81-4392-9B23-682417ACDD11}" type="presParOf" srcId="{0FE50EC9-51DC-4B70-8084-E2B2062D69DF}" destId="{C71F20FD-1A21-413B-8EA4-4D64D212C6BA}" srcOrd="1" destOrd="0" presId="urn:microsoft.com/office/officeart/2005/8/layout/cycle4"/>
    <dgm:cxn modelId="{2CC0B816-2CAC-438E-A469-547E492F3763}" type="presParOf" srcId="{9C51DF91-0438-4D2D-A41A-36A3A99B3302}" destId="{F77D114C-E71C-457E-A5D6-8B39049B2EE0}" srcOrd="1" destOrd="0" presId="urn:microsoft.com/office/officeart/2005/8/layout/cycle4"/>
    <dgm:cxn modelId="{B5F1376B-D731-4FA3-80F9-85D4C686D8D8}" type="presParOf" srcId="{F77D114C-E71C-457E-A5D6-8B39049B2EE0}" destId="{EB302073-FF4F-4449-8C8C-D3D7FCDA0A43}" srcOrd="0" destOrd="0" presId="urn:microsoft.com/office/officeart/2005/8/layout/cycle4"/>
    <dgm:cxn modelId="{43118301-A13C-4007-BC3C-7D334C7DBABC}" type="presParOf" srcId="{F77D114C-E71C-457E-A5D6-8B39049B2EE0}" destId="{59EDA547-F972-4B70-9260-6C6EA010C875}" srcOrd="1" destOrd="0" presId="urn:microsoft.com/office/officeart/2005/8/layout/cycle4"/>
    <dgm:cxn modelId="{B29422E4-398E-4249-9B65-956B182987EB}" type="presParOf" srcId="{9C51DF91-0438-4D2D-A41A-36A3A99B3302}" destId="{9AD61D79-EC26-4542-8118-A3F0B165C9CC}" srcOrd="2" destOrd="0" presId="urn:microsoft.com/office/officeart/2005/8/layout/cycle4"/>
    <dgm:cxn modelId="{8DFF3A3A-2D0E-44EA-ADF7-AF289DB1A5D2}" type="presParOf" srcId="{9AD61D79-EC26-4542-8118-A3F0B165C9CC}" destId="{3EC2EBCE-C454-4B1D-B60B-6C151AD9B7FE}" srcOrd="0" destOrd="0" presId="urn:microsoft.com/office/officeart/2005/8/layout/cycle4"/>
    <dgm:cxn modelId="{12C5301C-AB1E-4005-8A89-B81E710FBE3D}" type="presParOf" srcId="{9AD61D79-EC26-4542-8118-A3F0B165C9CC}" destId="{46F2C87A-DDEF-41C1-9E85-1DE88F8E40F1}" srcOrd="1" destOrd="0" presId="urn:microsoft.com/office/officeart/2005/8/layout/cycle4"/>
    <dgm:cxn modelId="{79EACDE1-BB21-4129-93BB-08B6BAF14D90}" type="presParOf" srcId="{9C51DF91-0438-4D2D-A41A-36A3A99B3302}" destId="{7551A3D8-DD00-4035-BC9A-E85F19CF7DF5}" srcOrd="3" destOrd="0" presId="urn:microsoft.com/office/officeart/2005/8/layout/cycle4"/>
    <dgm:cxn modelId="{AFE95C1D-662E-402B-BFC3-27DF1DB2FD7E}" type="presParOf" srcId="{7551A3D8-DD00-4035-BC9A-E85F19CF7DF5}" destId="{3D78EDB6-F91C-41EB-B823-055678E392AC}" srcOrd="0" destOrd="0" presId="urn:microsoft.com/office/officeart/2005/8/layout/cycle4"/>
    <dgm:cxn modelId="{E7BB300B-A98B-43D3-BE1C-DCADB0F1C622}" type="presParOf" srcId="{7551A3D8-DD00-4035-BC9A-E85F19CF7DF5}" destId="{66801F13-F715-424C-9DED-31A4FDC38134}" srcOrd="1" destOrd="0" presId="urn:microsoft.com/office/officeart/2005/8/layout/cycle4"/>
    <dgm:cxn modelId="{03E5CEFF-2E36-4505-B884-38679C3CB2FE}" type="presParOf" srcId="{9C51DF91-0438-4D2D-A41A-36A3A99B3302}" destId="{78636C2E-BFCB-4915-A64B-FB3869B61878}" srcOrd="4" destOrd="0" presId="urn:microsoft.com/office/officeart/2005/8/layout/cycle4"/>
    <dgm:cxn modelId="{DBD29917-DBEB-4298-8F36-487C73C07167}" type="presParOf" srcId="{E68E383D-9337-45EE-872D-0142C13AD716}" destId="{70C49481-21A3-4ED7-8E04-DB3FF0D0013C}" srcOrd="1" destOrd="0" presId="urn:microsoft.com/office/officeart/2005/8/layout/cycle4"/>
    <dgm:cxn modelId="{3E2D354F-FB83-47DF-ABD8-3CFFA9CCA9DC}" type="presParOf" srcId="{70C49481-21A3-4ED7-8E04-DB3FF0D0013C}" destId="{7FEB442C-6DC1-4684-998E-EC5422CEF17F}" srcOrd="0" destOrd="0" presId="urn:microsoft.com/office/officeart/2005/8/layout/cycle4"/>
    <dgm:cxn modelId="{1F11EB17-74E9-46EF-94CE-D304FAD03B9B}" type="presParOf" srcId="{70C49481-21A3-4ED7-8E04-DB3FF0D0013C}" destId="{42B6F245-BEAA-4F3B-88AC-437A5FC92E39}" srcOrd="1" destOrd="0" presId="urn:microsoft.com/office/officeart/2005/8/layout/cycle4"/>
    <dgm:cxn modelId="{4842F596-227B-4E2F-94EF-EB93D96DBF41}" type="presParOf" srcId="{70C49481-21A3-4ED7-8E04-DB3FF0D0013C}" destId="{E3DC5D8F-1335-462F-A8FD-7CB10AB25FBB}" srcOrd="2" destOrd="0" presId="urn:microsoft.com/office/officeart/2005/8/layout/cycle4"/>
    <dgm:cxn modelId="{3FF6AAA1-4967-4480-A18E-22D4D41F717B}" type="presParOf" srcId="{70C49481-21A3-4ED7-8E04-DB3FF0D0013C}" destId="{C4F00381-8938-4A63-81DB-9BEF468DE84F}" srcOrd="3" destOrd="0" presId="urn:microsoft.com/office/officeart/2005/8/layout/cycle4"/>
    <dgm:cxn modelId="{424F8500-27F5-4BAB-9366-DB5179143949}" type="presParOf" srcId="{70C49481-21A3-4ED7-8E04-DB3FF0D0013C}" destId="{8C485374-9019-4884-A29F-593E6C18E66C}" srcOrd="4" destOrd="0" presId="urn:microsoft.com/office/officeart/2005/8/layout/cycle4"/>
    <dgm:cxn modelId="{E330E9F5-0CB7-4210-8AF6-764076C70EDD}" type="presParOf" srcId="{E68E383D-9337-45EE-872D-0142C13AD716}" destId="{04308463-E788-4F60-B1EA-BBF33B2460A0}" srcOrd="2" destOrd="0" presId="urn:microsoft.com/office/officeart/2005/8/layout/cycle4"/>
    <dgm:cxn modelId="{B2CE83CF-A49E-4C68-9C18-D9A9E0D84E7D}" type="presParOf" srcId="{E68E383D-9337-45EE-872D-0142C13AD716}" destId="{BA4E760A-7F50-4AB5-9FF1-4D29FC243805}"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72D677-AB08-4D1A-9B3E-14A3CC0516A3}" type="datetimeFigureOut">
              <a:rPr lang="en-GB" smtClean="0"/>
              <a:t>02/03/2016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F55CD6-F40C-4A43-822A-69CB4B54CFFF}" type="slidenum">
              <a:rPr lang="en-GB" smtClean="0"/>
              <a:t>‹#›</a:t>
            </a:fld>
            <a:endParaRPr lang="en-GB"/>
          </a:p>
        </p:txBody>
      </p:sp>
    </p:spTree>
    <p:extLst>
      <p:ext uri="{BB962C8B-B14F-4D97-AF65-F5344CB8AC3E}">
        <p14:creationId xmlns:p14="http://schemas.microsoft.com/office/powerpoint/2010/main" val="2303356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E956D5-8791-4792-85B7-04D803B0CA7A}" type="slidenum">
              <a:rPr lang="en-GB">
                <a:solidFill>
                  <a:prstClr val="black"/>
                </a:solidFill>
              </a:rPr>
              <a:pPr/>
              <a:t>5</a:t>
            </a:fld>
            <a:endParaRPr lang="en-GB">
              <a:solidFill>
                <a:prstClr val="black"/>
              </a:solidFill>
            </a:endParaRPr>
          </a:p>
        </p:txBody>
      </p:sp>
      <p:sp>
        <p:nvSpPr>
          <p:cNvPr id="390146" name="Rectangle 2"/>
          <p:cNvSpPr>
            <a:spLocks noGrp="1" noRot="1" noChangeAspect="1" noChangeArrowheads="1" noTextEdit="1"/>
          </p:cNvSpPr>
          <p:nvPr>
            <p:ph type="sldImg"/>
          </p:nvPr>
        </p:nvSpPr>
        <p:spPr>
          <a:ln/>
        </p:spPr>
      </p:sp>
      <p:sp>
        <p:nvSpPr>
          <p:cNvPr id="390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76822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253" y="4913437"/>
            <a:ext cx="5911957" cy="227281"/>
          </a:xfrm>
        </p:spPr>
        <p:txBody>
          <a:bodyPr/>
          <a:lstStyle/>
          <a:p>
            <a:endParaRPr lang="en-US" dirty="0"/>
          </a:p>
        </p:txBody>
      </p:sp>
      <p:sp>
        <p:nvSpPr>
          <p:cNvPr id="4" name="Slide Number Placeholder 3"/>
          <p:cNvSpPr>
            <a:spLocks noGrp="1"/>
          </p:cNvSpPr>
          <p:nvPr>
            <p:ph type="sldNum" sz="quarter" idx="10"/>
          </p:nvPr>
        </p:nvSpPr>
        <p:spPr>
          <a:xfrm>
            <a:off x="6300844" y="8792721"/>
            <a:ext cx="87365" cy="171037"/>
          </a:xfrm>
        </p:spPr>
        <p:txBody>
          <a:bodyPr/>
          <a:lstStyle/>
          <a:p>
            <a:pPr>
              <a:defRPr/>
            </a:pPr>
            <a:fld id="{3C3A632B-FBDE-46D4-BF6F-6D14421E6342}" type="slidenum">
              <a:rPr lang="en-US" smtClean="0"/>
              <a:pPr>
                <a:defRPr/>
              </a:pPr>
              <a:t>11</a:t>
            </a:fld>
            <a:endParaRPr lang="en-US" dirty="0"/>
          </a:p>
        </p:txBody>
      </p:sp>
    </p:spTree>
    <p:extLst>
      <p:ext uri="{BB962C8B-B14F-4D97-AF65-F5344CB8AC3E}">
        <p14:creationId xmlns:p14="http://schemas.microsoft.com/office/powerpoint/2010/main" val="453459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1479" y="4895393"/>
            <a:ext cx="5852714" cy="226446"/>
          </a:xfrm>
        </p:spPr>
        <p:txBody>
          <a:bodyPr/>
          <a:lstStyle/>
          <a:p>
            <a:endParaRPr lang="en-US" dirty="0"/>
          </a:p>
        </p:txBody>
      </p:sp>
      <p:sp>
        <p:nvSpPr>
          <p:cNvPr id="4" name="Slide Number Placeholder 3"/>
          <p:cNvSpPr>
            <a:spLocks noGrp="1"/>
          </p:cNvSpPr>
          <p:nvPr>
            <p:ph type="sldNum" sz="quarter" idx="10"/>
          </p:nvPr>
        </p:nvSpPr>
        <p:spPr>
          <a:xfrm>
            <a:off x="6149460" y="8759802"/>
            <a:ext cx="174732" cy="171037"/>
          </a:xfrm>
        </p:spPr>
        <p:txBody>
          <a:bodyPr/>
          <a:lstStyle/>
          <a:p>
            <a:pPr>
              <a:defRPr/>
            </a:pPr>
            <a:fld id="{3C3A632B-FBDE-46D4-BF6F-6D14421E6342}" type="slidenum">
              <a:rPr lang="en-US" smtClean="0"/>
              <a:pPr>
                <a:defRPr/>
              </a:pPr>
              <a:t>12</a:t>
            </a:fld>
            <a:endParaRPr lang="en-US" dirty="0"/>
          </a:p>
        </p:txBody>
      </p:sp>
    </p:spTree>
    <p:extLst>
      <p:ext uri="{BB962C8B-B14F-4D97-AF65-F5344CB8AC3E}">
        <p14:creationId xmlns:p14="http://schemas.microsoft.com/office/powerpoint/2010/main" val="1145123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253" y="4913437"/>
            <a:ext cx="5911957" cy="228048"/>
          </a:xfrm>
        </p:spPr>
        <p:txBody>
          <a:bodyPr/>
          <a:lstStyle/>
          <a:p>
            <a:endParaRPr lang="en-US" dirty="0"/>
          </a:p>
        </p:txBody>
      </p:sp>
      <p:sp>
        <p:nvSpPr>
          <p:cNvPr id="4" name="Slide Number Placeholder 3"/>
          <p:cNvSpPr>
            <a:spLocks noGrp="1"/>
          </p:cNvSpPr>
          <p:nvPr>
            <p:ph type="sldNum" sz="quarter" idx="10"/>
          </p:nvPr>
        </p:nvSpPr>
        <p:spPr>
          <a:xfrm>
            <a:off x="6213478" y="8792721"/>
            <a:ext cx="174732" cy="171037"/>
          </a:xfrm>
        </p:spPr>
        <p:txBody>
          <a:bodyPr/>
          <a:lstStyle/>
          <a:p>
            <a:pPr>
              <a:defRPr/>
            </a:pPr>
            <a:fld id="{3C3A632B-FBDE-46D4-BF6F-6D14421E6342}" type="slidenum">
              <a:rPr lang="en-US" smtClean="0"/>
              <a:pPr>
                <a:defRPr/>
              </a:pPr>
              <a:t>14</a:t>
            </a:fld>
            <a:endParaRPr lang="en-US" dirty="0"/>
          </a:p>
        </p:txBody>
      </p:sp>
    </p:spTree>
    <p:extLst>
      <p:ext uri="{BB962C8B-B14F-4D97-AF65-F5344CB8AC3E}">
        <p14:creationId xmlns:p14="http://schemas.microsoft.com/office/powerpoint/2010/main" val="69717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364" y="4930029"/>
            <a:ext cx="5913349" cy="228048"/>
          </a:xfrm>
        </p:spPr>
        <p:txBody>
          <a:bodyPr/>
          <a:lstStyle/>
          <a:p>
            <a:endParaRPr lang="en-US" dirty="0"/>
          </a:p>
        </p:txBody>
      </p:sp>
      <p:sp>
        <p:nvSpPr>
          <p:cNvPr id="4" name="Slide Number Placeholder 3"/>
          <p:cNvSpPr>
            <a:spLocks noGrp="1"/>
          </p:cNvSpPr>
          <p:nvPr>
            <p:ph type="sldNum" sz="quarter" idx="10"/>
          </p:nvPr>
        </p:nvSpPr>
        <p:spPr>
          <a:xfrm>
            <a:off x="6127615" y="8822989"/>
            <a:ext cx="262098" cy="171037"/>
          </a:xfrm>
        </p:spPr>
        <p:txBody>
          <a:bodyPr/>
          <a:lstStyle/>
          <a:p>
            <a:pPr>
              <a:defRPr/>
            </a:pPr>
            <a:fld id="{3C3A632B-FBDE-46D4-BF6F-6D14421E6342}" type="slidenum">
              <a:rPr lang="en-US" smtClean="0"/>
              <a:pPr>
                <a:defRPr/>
              </a:pPr>
              <a:t>16</a:t>
            </a:fld>
            <a:endParaRPr lang="en-US" dirty="0"/>
          </a:p>
        </p:txBody>
      </p:sp>
    </p:spTree>
    <p:extLst>
      <p:ext uri="{BB962C8B-B14F-4D97-AF65-F5344CB8AC3E}">
        <p14:creationId xmlns:p14="http://schemas.microsoft.com/office/powerpoint/2010/main" val="2003431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364" y="4930029"/>
            <a:ext cx="5913349" cy="228048"/>
          </a:xfrm>
        </p:spPr>
        <p:txBody>
          <a:bodyPr/>
          <a:lstStyle/>
          <a:p>
            <a:endParaRPr lang="en-US" dirty="0"/>
          </a:p>
        </p:txBody>
      </p:sp>
      <p:sp>
        <p:nvSpPr>
          <p:cNvPr id="4" name="Slide Number Placeholder 3"/>
          <p:cNvSpPr>
            <a:spLocks noGrp="1"/>
          </p:cNvSpPr>
          <p:nvPr>
            <p:ph type="sldNum" sz="quarter" idx="10"/>
          </p:nvPr>
        </p:nvSpPr>
        <p:spPr>
          <a:xfrm>
            <a:off x="6127615" y="8822989"/>
            <a:ext cx="262098" cy="171037"/>
          </a:xfrm>
        </p:spPr>
        <p:txBody>
          <a:bodyPr/>
          <a:lstStyle/>
          <a:p>
            <a:pPr>
              <a:defRPr/>
            </a:pPr>
            <a:fld id="{3C3A632B-FBDE-46D4-BF6F-6D14421E6342}" type="slidenum">
              <a:rPr lang="en-US" smtClean="0"/>
              <a:pPr>
                <a:defRPr/>
              </a:pPr>
              <a:t>17</a:t>
            </a:fld>
            <a:endParaRPr lang="en-US" dirty="0"/>
          </a:p>
        </p:txBody>
      </p:sp>
    </p:spTree>
    <p:extLst>
      <p:ext uri="{BB962C8B-B14F-4D97-AF65-F5344CB8AC3E}">
        <p14:creationId xmlns:p14="http://schemas.microsoft.com/office/powerpoint/2010/main" val="3560672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6364" y="4930029"/>
            <a:ext cx="5913349" cy="228048"/>
          </a:xfrm>
        </p:spPr>
        <p:txBody>
          <a:bodyPr/>
          <a:lstStyle/>
          <a:p>
            <a:endParaRPr lang="en-US" dirty="0"/>
          </a:p>
        </p:txBody>
      </p:sp>
      <p:sp>
        <p:nvSpPr>
          <p:cNvPr id="4" name="Slide Number Placeholder 3"/>
          <p:cNvSpPr>
            <a:spLocks noGrp="1"/>
          </p:cNvSpPr>
          <p:nvPr>
            <p:ph type="sldNum" sz="quarter" idx="10"/>
          </p:nvPr>
        </p:nvSpPr>
        <p:spPr>
          <a:xfrm>
            <a:off x="6127615" y="8822989"/>
            <a:ext cx="262098" cy="171037"/>
          </a:xfrm>
        </p:spPr>
        <p:txBody>
          <a:bodyPr/>
          <a:lstStyle/>
          <a:p>
            <a:pPr>
              <a:defRPr/>
            </a:pPr>
            <a:fld id="{3C3A632B-FBDE-46D4-BF6F-6D14421E6342}" type="slidenum">
              <a:rPr lang="en-US" smtClean="0"/>
              <a:pPr>
                <a:defRPr/>
              </a:pPr>
              <a:t>18</a:t>
            </a:fld>
            <a:endParaRPr lang="en-US" dirty="0"/>
          </a:p>
        </p:txBody>
      </p:sp>
    </p:spTree>
    <p:extLst>
      <p:ext uri="{BB962C8B-B14F-4D97-AF65-F5344CB8AC3E}">
        <p14:creationId xmlns:p14="http://schemas.microsoft.com/office/powerpoint/2010/main" val="1644061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0F55CD6-F40C-4A43-822A-69CB4B54CFFF}" type="slidenum">
              <a:rPr lang="en-GB" smtClean="0"/>
              <a:t>26</a:t>
            </a:fld>
            <a:endParaRPr lang="en-GB"/>
          </a:p>
        </p:txBody>
      </p:sp>
    </p:spTree>
    <p:extLst>
      <p:ext uri="{BB962C8B-B14F-4D97-AF65-F5344CB8AC3E}">
        <p14:creationId xmlns:p14="http://schemas.microsoft.com/office/powerpoint/2010/main" val="27812816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vmlDrawing" Target="../drawings/vmlDrawing2.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63291434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8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Rectangle 11"/>
          <p:cNvSpPr/>
          <p:nvPr userDrawn="1"/>
        </p:nvSpPr>
        <p:spPr bwMode="ltGray">
          <a:xfrm>
            <a:off x="0" y="-19660"/>
            <a:ext cx="9158344" cy="3500438"/>
          </a:xfrm>
          <a:prstGeom prst="rect">
            <a:avLst/>
          </a:prstGeom>
          <a:solidFill>
            <a:srgbClr val="005A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a:defRPr/>
            </a:pPr>
            <a:endParaRPr lang="en-US" dirty="0">
              <a:ln>
                <a:solidFill>
                  <a:srgbClr val="C2AD8D">
                    <a:lumMod val="50000"/>
                  </a:srgbClr>
                </a:solidFill>
              </a:ln>
              <a:solidFill>
                <a:srgbClr val="8B5F8A"/>
              </a:solidFill>
            </a:endParaRPr>
          </a:p>
        </p:txBody>
      </p:sp>
      <p:sp>
        <p:nvSpPr>
          <p:cNvPr id="13" name="Rectangle 12"/>
          <p:cNvSpPr/>
          <p:nvPr userDrawn="1"/>
        </p:nvSpPr>
        <p:spPr bwMode="ltGray">
          <a:xfrm>
            <a:off x="0" y="-19660"/>
            <a:ext cx="234950" cy="1216635"/>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a:defRPr/>
            </a:pPr>
            <a:endParaRPr lang="en-US" dirty="0">
              <a:ln>
                <a:solidFill>
                  <a:srgbClr val="C2AD8D">
                    <a:lumMod val="50000"/>
                  </a:srgbClr>
                </a:solidFill>
              </a:ln>
              <a:solidFill>
                <a:srgbClr val="FF0000"/>
              </a:solidFill>
            </a:endParaRPr>
          </a:p>
        </p:txBody>
      </p:sp>
      <p:sp>
        <p:nvSpPr>
          <p:cNvPr id="14" name="Rectangle 13"/>
          <p:cNvSpPr/>
          <p:nvPr userDrawn="1"/>
        </p:nvSpPr>
        <p:spPr bwMode="ltGray">
          <a:xfrm>
            <a:off x="0" y="6308725"/>
            <a:ext cx="8964613" cy="549275"/>
          </a:xfrm>
          <a:prstGeom prst="rect">
            <a:avLst/>
          </a:prstGeom>
          <a:solidFill>
            <a:srgbClr val="6DBCD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a:defRPr/>
            </a:pPr>
            <a:endParaRPr lang="en-US" dirty="0">
              <a:ln>
                <a:solidFill>
                  <a:srgbClr val="C2AD8D">
                    <a:lumMod val="50000"/>
                  </a:srgbClr>
                </a:solidFill>
              </a:ln>
              <a:solidFill>
                <a:srgbClr val="FF0000"/>
              </a:solidFill>
            </a:endParaRPr>
          </a:p>
        </p:txBody>
      </p:sp>
      <p:sp>
        <p:nvSpPr>
          <p:cNvPr id="15" name="Rectangle 14"/>
          <p:cNvSpPr/>
          <p:nvPr userDrawn="1"/>
        </p:nvSpPr>
        <p:spPr bwMode="ltGray">
          <a:xfrm>
            <a:off x="8909050" y="5445125"/>
            <a:ext cx="234950" cy="1412875"/>
          </a:xfrm>
          <a:prstGeom prst="rect">
            <a:avLst/>
          </a:prstGeom>
          <a:solidFill>
            <a:srgbClr val="77449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a:defRPr/>
            </a:pPr>
            <a:endParaRPr lang="en-US" dirty="0">
              <a:ln>
                <a:solidFill>
                  <a:srgbClr val="C2AD8D">
                    <a:lumMod val="50000"/>
                  </a:srgbClr>
                </a:solidFill>
              </a:ln>
              <a:solidFill>
                <a:srgbClr val="FF0000"/>
              </a:solidFill>
            </a:endParaRPr>
          </a:p>
        </p:txBody>
      </p:sp>
      <p:pic>
        <p:nvPicPr>
          <p:cNvPr id="16" name="Picture 2" descr="M:\CMM\LogosTemplates\Logos and templates_TDR\1. TDR+WHO\EN_strapline\EN_strap_jpg\EN_C_WHO+TDRLogo.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8093" y="5445224"/>
            <a:ext cx="5492019" cy="823105"/>
          </a:xfrm>
          <a:prstGeom prst="rect">
            <a:avLst/>
          </a:prstGeom>
          <a:noFill/>
          <a:extLst>
            <a:ext uri="{909E8E84-426E-40DD-AFC4-6F175D3DCCD1}">
              <a14:hiddenFill xmlns:a14="http://schemas.microsoft.com/office/drawing/2010/main">
                <a:solidFill>
                  <a:srgbClr val="FFFFFF"/>
                </a:solidFill>
              </a14:hiddenFill>
            </a:ext>
          </a:extLst>
        </p:spPr>
      </p:pic>
      <p:grpSp>
        <p:nvGrpSpPr>
          <p:cNvPr id="8" name="McK Title Elements" hidden="1"/>
          <p:cNvGrpSpPr>
            <a:grpSpLocks/>
          </p:cNvGrpSpPr>
          <p:nvPr userDrawn="1"/>
        </p:nvGrpSpPr>
        <p:grpSpPr bwMode="auto">
          <a:xfrm>
            <a:off x="950653" y="454385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dirty="0" smtClean="0">
                  <a:latin typeface="+mn-lt"/>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dirty="0" smtClean="0">
                  <a:latin typeface="+mn-lt"/>
                </a:rPr>
                <a:t>Date</a:t>
              </a:r>
            </a:p>
          </p:txBody>
        </p:sp>
      </p:grpSp>
      <p:sp>
        <p:nvSpPr>
          <p:cNvPr id="13314" name="Rectangle 1026"/>
          <p:cNvSpPr>
            <a:spLocks noGrp="1" noChangeArrowheads="1"/>
          </p:cNvSpPr>
          <p:nvPr userDrawn="1">
            <p:ph type="ctrTitle"/>
          </p:nvPr>
        </p:nvSpPr>
        <p:spPr bwMode="auto">
          <a:xfrm>
            <a:off x="950653" y="1453560"/>
            <a:ext cx="7413859" cy="553998"/>
          </a:xfrm>
          <a:prstGeom prst="rect">
            <a:avLst/>
          </a:prstGeom>
        </p:spPr>
        <p:txBody>
          <a:bodyPr wrap="square" anchor="ctr">
            <a:spAutoFit/>
          </a:bodyPr>
          <a:lstStyle>
            <a:lvl1pPr>
              <a:defRPr sz="3600" b="0" cap="none" baseline="0">
                <a:solidFill>
                  <a:schemeClr val="bg1"/>
                </a:solidFill>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userDrawn="1">
            <p:ph type="subTitle" idx="1"/>
          </p:nvPr>
        </p:nvSpPr>
        <p:spPr bwMode="auto">
          <a:xfrm>
            <a:off x="950653" y="3601228"/>
            <a:ext cx="7413859" cy="307777"/>
          </a:xfrm>
        </p:spPr>
        <p:txBody>
          <a:bodyPr>
            <a:spAutoFit/>
          </a:bodyPr>
          <a:lstStyle>
            <a:lvl1pPr>
              <a:defRPr sz="2000" baseline="0">
                <a:solidFill>
                  <a:schemeClr val="tx1"/>
                </a:solidFill>
                <a:latin typeface="+mn-lt"/>
                <a:ea typeface="+mn-ea"/>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4286602253"/>
      </p:ext>
    </p:extLst>
  </p:cSld>
  <p:clrMapOvr>
    <a:masterClrMapping/>
  </p:clrMapOvr>
  <p:timing>
    <p:tnLst>
      <p:par>
        <p:cTn id="1" dur="indefinite" restart="never" nodeType="tmRoot"/>
      </p:par>
    </p:tnLst>
  </p:timing>
</p:sldLayout>
</file>

<file path=ppt/slideLayouts/slideLayout10.xml><?xml version="1.0" encoding="utf-8"?>
<p:sldLayout xmlns:p="http://schemas.openxmlformats.org/presentationml/2006/main" xmlns:a="http://schemas.openxmlformats.org/drawingml/2006/main" xmlns:r="http://schemas.openxmlformats.org/officeDocument/2006/relationships" preserve="1" userDrawn="1">
  <p:cSld name="1_Title Slide Layout">
    <p:spTree>
      <p:nvGrpSpPr>
        <p:cNvPr id="1" name=""/>
        <p:cNvGrpSpPr/>
        <p:nvPr/>
      </p:nvGrpSpPr>
      <p:grpSpPr>
        <a:xfrm>
          <a:off x="0" y="0"/>
          <a:ext cx="0" cy="0"/>
          <a:chOff x="0" y="0"/>
          <a:chExt cx="0" cy="0"/>
        </a:xfrm>
      </p:grpSpPr>
      <p:sp>
        <p:nvSpPr>
          <p:cNvPr id="4" name="Rectangle 3"/>
          <p:cNvSpPr/>
          <p:nvPr userDrawn="1"/>
        </p:nvSpPr>
        <p:spPr>
          <a:xfrm>
            <a:off x="14344" y="-19660"/>
            <a:ext cx="9144000" cy="3500438"/>
          </a:xfrm>
          <a:prstGeom prst="rect">
            <a:avLst/>
          </a:prstGeom>
          <a:solidFill>
            <a:srgbClr val="005A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8B5F8A"/>
              </a:solidFill>
            </a:endParaRPr>
          </a:p>
        </p:txBody>
      </p:sp>
      <p:sp>
        <p:nvSpPr>
          <p:cNvPr id="5" name="Rectangle 4"/>
          <p:cNvSpPr/>
          <p:nvPr userDrawn="1"/>
        </p:nvSpPr>
        <p:spPr>
          <a:xfrm>
            <a:off x="0" y="0"/>
            <a:ext cx="234950" cy="1196975"/>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7" name="Rectangle 6"/>
          <p:cNvSpPr/>
          <p:nvPr userDrawn="1"/>
        </p:nvSpPr>
        <p:spPr>
          <a:xfrm>
            <a:off x="0" y="6308725"/>
            <a:ext cx="8964613" cy="549275"/>
          </a:xfrm>
          <a:prstGeom prst="rect">
            <a:avLst/>
          </a:prstGeom>
          <a:solidFill>
            <a:srgbClr val="6DBCD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8" name="Rectangle 7"/>
          <p:cNvSpPr/>
          <p:nvPr userDrawn="1"/>
        </p:nvSpPr>
        <p:spPr>
          <a:xfrm>
            <a:off x="8909050" y="5445125"/>
            <a:ext cx="234950" cy="1412875"/>
          </a:xfrm>
          <a:prstGeom prst="rect">
            <a:avLst/>
          </a:prstGeom>
          <a:solidFill>
            <a:srgbClr val="77449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3" name="Subtitle 2"/>
          <p:cNvSpPr>
            <a:spLocks noGrp="1"/>
          </p:cNvSpPr>
          <p:nvPr>
            <p:ph hasCustomPrompt="1" idx="1" type="subTitle"/>
          </p:nvPr>
        </p:nvSpPr>
        <p:spPr>
          <a:xfrm>
            <a:off x="1187624" y="1124745"/>
            <a:ext cx="7488832" cy="1512168"/>
          </a:xfrm>
          <a:prstGeom prst="rect">
            <a:avLst/>
          </a:prstGeom>
        </p:spPr>
        <p:txBody>
          <a:bodyPr tIns="9144">
            <a:noAutofit/>
          </a:bodyPr>
          <a:lstStyle>
            <a:lvl1pPr algn="l" indent="0" marL="0">
              <a:lnSpc>
                <a:spcPct val="90000"/>
              </a:lnSpc>
              <a:buNone/>
              <a:defRPr b="0" baseline="0" cap="all" dirty="0" i="0" kern="1200" kumimoji="0" lang="en-US" noProof="0" normalizeH="0" smtClean="0" spc="300" strike="noStrike" sz="3600" u="none">
                <a:ln>
                  <a:noFill/>
                </a:ln>
                <a:solidFill>
                  <a:schemeClr val="bg1"/>
                </a:solidFill>
                <a:effectLst/>
                <a:uLnTx/>
                <a:uFillTx/>
                <a:latin typeface="Cambria"/>
                <a:ea typeface="+mj-ea"/>
                <a:cs typeface="Cambria"/>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dirty="0" lang="en-GB" noProof="0" smtClean="0"/>
              <a:t>Presentation title</a:t>
            </a:r>
            <a:endParaRPr dirty="0" lang="en-GB" noProof="0"/>
          </a:p>
        </p:txBody>
      </p:sp>
      <p:sp>
        <p:nvSpPr>
          <p:cNvPr id="17" name="Espace réservé du texte 16"/>
          <p:cNvSpPr>
            <a:spLocks noGrp="1"/>
          </p:cNvSpPr>
          <p:nvPr>
            <p:ph hasCustomPrompt="1" idx="10" sz="quarter" type="body"/>
          </p:nvPr>
        </p:nvSpPr>
        <p:spPr>
          <a:xfrm>
            <a:off x="1187624" y="2779788"/>
            <a:ext cx="7488832" cy="720650"/>
          </a:xfrm>
        </p:spPr>
        <p:txBody>
          <a:bodyPr anchor="ctr">
            <a:normAutofit/>
          </a:bodyPr>
          <a:lstStyle>
            <a:lvl1pPr algn="l" defTabSz="914400" eaLnBrk="1" fontAlgn="auto" hangingPunct="1" indent="0" latinLnBrk="0" marL="0" marR="0" rtl="0">
              <a:lnSpc>
                <a:spcPct val="100000"/>
              </a:lnSpc>
              <a:spcBef>
                <a:spcPts val="0"/>
              </a:spcBef>
              <a:spcAft>
                <a:spcPts val="0"/>
              </a:spcAft>
              <a:buClr>
                <a:schemeClr val="accent1"/>
              </a:buClr>
              <a:buSzPct val="100000"/>
              <a:buFont charset="0" pitchFamily="34" typeface="Arial"/>
              <a:buNone/>
              <a:tabLst/>
              <a:defRPr b="1" baseline="0" i="0" spc="300" sz="1800">
                <a:solidFill>
                  <a:schemeClr val="bg1"/>
                </a:solidFill>
                <a:latin typeface="Helvetica"/>
                <a:cs typeface="Helvetica"/>
              </a:defRPr>
            </a:lvl1pPr>
          </a:lstStyle>
          <a:p>
            <a:pPr lvl="0"/>
            <a:r>
              <a:rPr dirty="0" lang="en-GB" noProof="0" smtClean="0"/>
              <a:t>Meeting name and date</a:t>
            </a:r>
          </a:p>
        </p:txBody>
      </p:sp>
      <p:pic>
        <p:nvPicPr>
          <p:cNvPr descr="40_EN_C_WHO+TDRLogo" id="10" name="Picture 2"/>
          <p:cNvPicPr>
            <a:picLocks noChangeArrowheads="1" noChangeAspect="1"/>
          </p:cNvPicPr>
          <p:nvPr userDrawn="1"/>
        </p:nvPicPr>
        <p:blipFill>
          <a:blip cstate="email" r:embed="rId2">
            <a:extLst>
              <a:ext uri="{28A0092B-C50C-407E-A947-70E740481C1C}">
                <a14:useLocalDpi xmlns:a14="http://schemas.microsoft.com/office/drawing/2010/main" val="0"/>
              </a:ext>
            </a:extLst>
          </a:blip>
          <a:srcRect b="243" l="62" r="10" t="450"/>
          <a:stretch>
            <a:fillRect/>
          </a:stretch>
        </p:blipFill>
        <p:spPr bwMode="auto">
          <a:xfrm>
            <a:off x="117475" y="4776023"/>
            <a:ext cx="55499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texte 16"/>
          <p:cNvSpPr>
            <a:spLocks noGrp="1"/>
          </p:cNvSpPr>
          <p:nvPr>
            <p:ph hasCustomPrompt="1" idx="11" sz="quarter" type="body"/>
          </p:nvPr>
        </p:nvSpPr>
        <p:spPr>
          <a:xfrm>
            <a:off x="1187624" y="3717032"/>
            <a:ext cx="7488832" cy="792088"/>
          </a:xfrm>
        </p:spPr>
        <p:txBody>
          <a:bodyPr anchor="ctr">
            <a:normAutofit/>
          </a:bodyPr>
          <a:lstStyle>
            <a:lvl1pPr algn="l" defTabSz="914400" eaLnBrk="1" fontAlgn="auto" hangingPunct="1" indent="0" latinLnBrk="0" marL="0" marR="0" rtl="0">
              <a:lnSpc>
                <a:spcPct val="100000"/>
              </a:lnSpc>
              <a:spcBef>
                <a:spcPts val="0"/>
              </a:spcBef>
              <a:spcAft>
                <a:spcPts val="0"/>
              </a:spcAft>
              <a:buClr>
                <a:schemeClr val="accent1"/>
              </a:buClr>
              <a:buSzPct val="100000"/>
              <a:buFont charset="0" pitchFamily="34" typeface="Arial"/>
              <a:buNone/>
              <a:tabLst/>
              <a:defRPr b="1" baseline="0" i="0" spc="300" sz="1800">
                <a:solidFill>
                  <a:schemeClr val="accent1">
                    <a:lumMod val="50000"/>
                  </a:schemeClr>
                </a:solidFill>
                <a:latin typeface="Helvetica"/>
                <a:cs typeface="Helvetica"/>
              </a:defRPr>
            </a:lvl1pPr>
          </a:lstStyle>
          <a:p>
            <a:pPr lvl="0"/>
            <a:r>
              <a:rPr dirty="0" lang="en-GB" noProof="0" smtClean="0"/>
              <a:t>Presenter name and title</a:t>
            </a:r>
          </a:p>
        </p:txBody>
      </p:sp>
    </p:spTree>
    <p:extLst>
      <p:ext uri="{BB962C8B-B14F-4D97-AF65-F5344CB8AC3E}">
        <p14:creationId xmlns:p14="http://schemas.microsoft.com/office/powerpoint/2010/main" val="2644515101"/>
      </p:ext>
    </p:extLst>
  </p:cSld>
  <p:clrMapOvr>
    <a:masterClrMapping/>
  </p:clrMapOvr>
  <p:timing>
    <p:tnLst>
      <p:par>
        <p:cTn dur="indefinite" id="1" nodeType="tmRoot" restart="never"/>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for graphs,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Tree>
    <p:extLst>
      <p:ext uri="{BB962C8B-B14F-4D97-AF65-F5344CB8AC3E}">
        <p14:creationId xmlns:p14="http://schemas.microsoft.com/office/powerpoint/2010/main" val="676413125"/>
      </p:ext>
    </p:extLst>
  </p:cSld>
  <p:clrMapOvr>
    <a:masterClrMapping/>
  </p:clrMapOvr>
  <p:timing>
    <p:tnLst>
      <p:par>
        <p:cTn id="1" dur="indefinite" restart="never" nodeType="tmRoot"/>
      </p:par>
    </p:tnLst>
  </p:timing>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Standard text box">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827584" y="1484784"/>
            <a:ext cx="7704856" cy="4392488"/>
          </a:xfrm>
          <a:prstGeom prst="rect">
            <a:avLst/>
          </a:prstGeom>
        </p:spPr>
        <p:txBody>
          <a:bodyPr lIns="0" tIns="93600"/>
          <a:lstStyle>
            <a:lvl1pPr indent="-342000">
              <a:lnSpc>
                <a:spcPct val="150000"/>
              </a:lnSpc>
              <a:spcBef>
                <a:spcPts val="0"/>
              </a:spcBef>
              <a:defRPr lang="fr-CH" sz="2400" b="0" i="0" kern="1200" baseline="0" dirty="0" smtClean="0">
                <a:solidFill>
                  <a:schemeClr val="tx1"/>
                </a:solidFill>
                <a:latin typeface="Calibri" charset="0"/>
                <a:ea typeface="ＭＳ Ｐゴシック" charset="0"/>
                <a:cs typeface="ＭＳ Ｐゴシック" charset="0"/>
              </a:defRPr>
            </a:lvl1pPr>
            <a:lvl3pPr>
              <a:spcBef>
                <a:spcPts val="900"/>
              </a:spcBef>
              <a:defRPr/>
            </a:lvl3pPr>
          </a:lstStyle>
          <a:p>
            <a:pPr lvl="0"/>
            <a:r>
              <a:rPr lang="en-US" dirty="0" smtClean="0"/>
              <a:t>Click to add text</a:t>
            </a:r>
          </a:p>
        </p:txBody>
      </p:sp>
      <p:sp>
        <p:nvSpPr>
          <p:cNvPr id="7"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Tree>
    <p:extLst>
      <p:ext uri="{BB962C8B-B14F-4D97-AF65-F5344CB8AC3E}">
        <p14:creationId xmlns:p14="http://schemas.microsoft.com/office/powerpoint/2010/main" val="743888981"/>
      </p:ext>
    </p:extLst>
  </p:cSld>
  <p:clrMapOvr>
    <a:masterClrMapping/>
  </p:clrMapOvr>
  <p:timing>
    <p:tnLst>
      <p:par>
        <p:cTn id="1" dur="indefinite" restart="never" nodeType="tmRoot"/>
      </p:par>
    </p:tnLst>
  </p:timing>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Standard text box with bullet points">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827584" y="1484784"/>
            <a:ext cx="7704856" cy="4392488"/>
          </a:xfrm>
          <a:prstGeom prst="rect">
            <a:avLst/>
          </a:prstGeom>
        </p:spPr>
        <p:txBody>
          <a:bodyPr lIns="0" tIns="93600"/>
          <a:lstStyle>
            <a:lvl1pPr marL="343800" indent="-342900">
              <a:lnSpc>
                <a:spcPct val="100000"/>
              </a:lnSpc>
              <a:spcBef>
                <a:spcPts val="0"/>
              </a:spcBef>
              <a:buClr>
                <a:srgbClr val="7030A0"/>
              </a:buClr>
              <a:buFont typeface="Arial" panose="020B0604020202020204" pitchFamily="34" charset="0"/>
              <a:buChar char="•"/>
              <a:defRPr lang="fr-CH" sz="2400" b="0" i="0" kern="1200" baseline="0" dirty="0" smtClean="0">
                <a:solidFill>
                  <a:schemeClr val="tx1"/>
                </a:solidFill>
                <a:latin typeface="Calibri" charset="0"/>
                <a:ea typeface="ＭＳ Ｐゴシック" charset="0"/>
                <a:cs typeface="ＭＳ Ｐゴシック" charset="0"/>
              </a:defRPr>
            </a:lvl1pPr>
            <a:lvl3pPr>
              <a:spcBef>
                <a:spcPts val="900"/>
              </a:spcBef>
              <a:defRPr/>
            </a:lvl3pPr>
          </a:lstStyle>
          <a:p>
            <a:pPr lvl="0"/>
            <a:r>
              <a:rPr lang="en-US" dirty="0" smtClean="0"/>
              <a:t>Click to add text</a:t>
            </a:r>
          </a:p>
        </p:txBody>
      </p:sp>
      <p:sp>
        <p:nvSpPr>
          <p:cNvPr id="7"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Tree>
    <p:extLst>
      <p:ext uri="{BB962C8B-B14F-4D97-AF65-F5344CB8AC3E}">
        <p14:creationId xmlns:p14="http://schemas.microsoft.com/office/powerpoint/2010/main" val="2026020834"/>
      </p:ext>
    </p:extLst>
  </p:cSld>
  <p:clrMapOvr>
    <a:masterClrMapping/>
  </p:clrMapOvr>
  <p:timing>
    <p:tnLst>
      <p:par>
        <p:cTn id="1" dur="indefinite" restart="never" nodeType="tmRoot"/>
      </p:par>
    </p:tnLst>
  </p:timing>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2 column with bullet points">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827584" y="1556792"/>
            <a:ext cx="3816424" cy="792088"/>
          </a:xfrm>
          <a:prstGeom prst="rect">
            <a:avLst/>
          </a:prstGeom>
        </p:spPr>
        <p:txBody>
          <a:bodyPr lIns="0" tIns="93600"/>
          <a:lstStyle>
            <a:lvl1pPr marL="0" indent="0">
              <a:lnSpc>
                <a:spcPct val="100000"/>
              </a:lnSpc>
              <a:spcBef>
                <a:spcPts val="0"/>
              </a:spcBef>
              <a:defRPr lang="fr-CH" sz="2400" b="1" kern="1200" cap="all" dirty="0" smtClean="0">
                <a:solidFill>
                  <a:srgbClr val="7030A0"/>
                </a:solidFill>
                <a:latin typeface="Calibri" pitchFamily="34" charset="0"/>
                <a:ea typeface="ＭＳ Ｐゴシック" charset="0"/>
                <a:cs typeface="ＭＳ Ｐゴシック" charset="0"/>
              </a:defRPr>
            </a:lvl1pPr>
            <a:lvl2pPr>
              <a:defRPr lang="fr-CH" sz="2400" b="0" kern="1200" dirty="0" smtClean="0">
                <a:solidFill>
                  <a:schemeClr val="tx2"/>
                </a:solidFill>
                <a:latin typeface="Calibri" pitchFamily="34" charset="0"/>
                <a:ea typeface="ＭＳ Ｐゴシック" charset="0"/>
                <a:cs typeface="ＭＳ Ｐゴシック" charset="0"/>
              </a:defRPr>
            </a:lvl2pPr>
            <a:lvl3pPr>
              <a:spcBef>
                <a:spcPts val="900"/>
              </a:spcBef>
              <a:defRPr sz="2000"/>
            </a:lvl3pPr>
            <a:lvl4pPr>
              <a:defRPr/>
            </a:lvl4pPr>
            <a:lvl5pPr>
              <a:defRPr/>
            </a:lvl5pPr>
          </a:lstStyle>
          <a:p>
            <a:pPr lvl="0"/>
            <a:r>
              <a:rPr lang="en-US" dirty="0" smtClean="0"/>
              <a:t>Click to ADD text </a:t>
            </a:r>
          </a:p>
        </p:txBody>
      </p:sp>
      <p:sp>
        <p:nvSpPr>
          <p:cNvPr id="4" name="Content Placeholder 2"/>
          <p:cNvSpPr>
            <a:spLocks noGrp="1"/>
          </p:cNvSpPr>
          <p:nvPr>
            <p:ph idx="10" hasCustomPrompt="1"/>
          </p:nvPr>
        </p:nvSpPr>
        <p:spPr>
          <a:xfrm>
            <a:off x="4716016" y="1556792"/>
            <a:ext cx="3816424" cy="792088"/>
          </a:xfrm>
          <a:prstGeom prst="rect">
            <a:avLst/>
          </a:prstGeom>
        </p:spPr>
        <p:txBody>
          <a:bodyPr lIns="0" tIns="93600"/>
          <a:lstStyle>
            <a:lvl1pPr marL="0" indent="0">
              <a:lnSpc>
                <a:spcPct val="100000"/>
              </a:lnSpc>
              <a:spcBef>
                <a:spcPts val="0"/>
              </a:spcBef>
              <a:defRPr lang="fr-CH" sz="2400" b="1" kern="1200" cap="all" dirty="0" smtClean="0">
                <a:solidFill>
                  <a:srgbClr val="7030A0"/>
                </a:solidFill>
                <a:latin typeface="Calibri" pitchFamily="34" charset="0"/>
                <a:ea typeface="ＭＳ Ｐゴシック" charset="0"/>
                <a:cs typeface="ＭＳ Ｐゴシック" charset="0"/>
              </a:defRPr>
            </a:lvl1pPr>
            <a:lvl2pPr>
              <a:defRPr lang="fr-CH" sz="2400" b="0" kern="1200" dirty="0" smtClean="0">
                <a:solidFill>
                  <a:schemeClr val="tx2"/>
                </a:solidFill>
                <a:latin typeface="Calibri" pitchFamily="34" charset="0"/>
                <a:ea typeface="ＭＳ Ｐゴシック" charset="0"/>
                <a:cs typeface="ＭＳ Ｐゴシック" charset="0"/>
              </a:defRPr>
            </a:lvl2pPr>
            <a:lvl3pPr>
              <a:spcBef>
                <a:spcPts val="900"/>
              </a:spcBef>
              <a:defRPr sz="2000"/>
            </a:lvl3pPr>
          </a:lstStyle>
          <a:p>
            <a:pPr lvl="0"/>
            <a:r>
              <a:rPr lang="en-US" dirty="0" smtClean="0"/>
              <a:t>Click to ADD text </a:t>
            </a:r>
          </a:p>
        </p:txBody>
      </p:sp>
      <p:sp>
        <p:nvSpPr>
          <p:cNvPr id="5" name="Text Placeholder 4"/>
          <p:cNvSpPr>
            <a:spLocks noGrp="1"/>
          </p:cNvSpPr>
          <p:nvPr>
            <p:ph type="body" sz="quarter" idx="11" hasCustomPrompt="1"/>
          </p:nvPr>
        </p:nvSpPr>
        <p:spPr>
          <a:xfrm>
            <a:off x="827088" y="2420938"/>
            <a:ext cx="3816350" cy="3887787"/>
          </a:xfrm>
        </p:spPr>
        <p:txBody>
          <a:bodyPr/>
          <a:lstStyle>
            <a:lvl1pPr>
              <a:buClr>
                <a:srgbClr val="7030A0"/>
              </a:buClr>
              <a:buFont typeface="Arial" panose="020B0604020202020204" pitchFamily="34" charset="0"/>
              <a:buChar char="•"/>
              <a:defRPr sz="2000" b="0" baseline="0"/>
            </a:lvl1pPr>
          </a:lstStyle>
          <a:p>
            <a:pPr lvl="0"/>
            <a:r>
              <a:rPr lang="en-GB" dirty="0" smtClean="0"/>
              <a:t>Add text</a:t>
            </a:r>
            <a:endParaRPr lang="en-GB" dirty="0"/>
          </a:p>
        </p:txBody>
      </p:sp>
      <p:sp>
        <p:nvSpPr>
          <p:cNvPr id="8"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
        <p:nvSpPr>
          <p:cNvPr id="9" name="Text Placeholder 4"/>
          <p:cNvSpPr>
            <a:spLocks noGrp="1"/>
          </p:cNvSpPr>
          <p:nvPr>
            <p:ph type="body" sz="quarter" idx="12" hasCustomPrompt="1"/>
          </p:nvPr>
        </p:nvSpPr>
        <p:spPr>
          <a:xfrm>
            <a:off x="4716016" y="2420888"/>
            <a:ext cx="3816350" cy="3887787"/>
          </a:xfrm>
        </p:spPr>
        <p:txBody>
          <a:bodyPr/>
          <a:lstStyle>
            <a:lvl1pPr>
              <a:buClr>
                <a:srgbClr val="7030A0"/>
              </a:buClr>
              <a:buFont typeface="Arial" panose="020B0604020202020204" pitchFamily="34" charset="0"/>
              <a:buChar char="•"/>
              <a:defRPr sz="2000" b="0" baseline="0"/>
            </a:lvl1pPr>
          </a:lstStyle>
          <a:p>
            <a:pPr lvl="0"/>
            <a:r>
              <a:rPr lang="en-GB" dirty="0" smtClean="0"/>
              <a:t>Add text</a:t>
            </a:r>
            <a:endParaRPr lang="en-GB" dirty="0"/>
          </a:p>
        </p:txBody>
      </p:sp>
    </p:spTree>
    <p:extLst>
      <p:ext uri="{BB962C8B-B14F-4D97-AF65-F5344CB8AC3E}">
        <p14:creationId xmlns:p14="http://schemas.microsoft.com/office/powerpoint/2010/main" val="46805339"/>
      </p:ext>
    </p:extLst>
  </p:cSld>
  <p:clrMapOvr>
    <a:masterClrMapping/>
  </p:clrMapOvr>
  <p:timing>
    <p:tnLst>
      <p:par>
        <p:cTn id="1" dur="indefinite" restart="never" nodeType="tmRoot"/>
      </p:par>
    </p:tnLst>
  </p:timing>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2 column with text">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827584" y="1556792"/>
            <a:ext cx="3816424" cy="792088"/>
          </a:xfrm>
          <a:prstGeom prst="rect">
            <a:avLst/>
          </a:prstGeom>
        </p:spPr>
        <p:txBody>
          <a:bodyPr lIns="0" tIns="93600"/>
          <a:lstStyle>
            <a:lvl1pPr marL="0" indent="0">
              <a:lnSpc>
                <a:spcPct val="100000"/>
              </a:lnSpc>
              <a:spcBef>
                <a:spcPts val="0"/>
              </a:spcBef>
              <a:defRPr lang="fr-CH" sz="2400" b="1" kern="1200" cap="all" dirty="0" smtClean="0">
                <a:solidFill>
                  <a:srgbClr val="7030A0"/>
                </a:solidFill>
                <a:latin typeface="Calibri" pitchFamily="34" charset="0"/>
                <a:ea typeface="ＭＳ Ｐゴシック" charset="0"/>
                <a:cs typeface="ＭＳ Ｐゴシック" charset="0"/>
              </a:defRPr>
            </a:lvl1pPr>
            <a:lvl2pPr>
              <a:defRPr lang="fr-CH" sz="2400" b="0" kern="1200" dirty="0" smtClean="0">
                <a:solidFill>
                  <a:schemeClr val="tx2"/>
                </a:solidFill>
                <a:latin typeface="Calibri" pitchFamily="34" charset="0"/>
                <a:ea typeface="ＭＳ Ｐゴシック" charset="0"/>
                <a:cs typeface="ＭＳ Ｐゴシック" charset="0"/>
              </a:defRPr>
            </a:lvl2pPr>
            <a:lvl3pPr>
              <a:spcBef>
                <a:spcPts val="900"/>
              </a:spcBef>
              <a:defRPr sz="2000"/>
            </a:lvl3pPr>
            <a:lvl4pPr>
              <a:defRPr/>
            </a:lvl4pPr>
            <a:lvl5pPr>
              <a:defRPr/>
            </a:lvl5pPr>
          </a:lstStyle>
          <a:p>
            <a:pPr lvl="0"/>
            <a:r>
              <a:rPr lang="en-US" dirty="0" smtClean="0"/>
              <a:t>Click to ADD text </a:t>
            </a:r>
          </a:p>
        </p:txBody>
      </p:sp>
      <p:sp>
        <p:nvSpPr>
          <p:cNvPr id="4" name="Content Placeholder 2"/>
          <p:cNvSpPr>
            <a:spLocks noGrp="1"/>
          </p:cNvSpPr>
          <p:nvPr>
            <p:ph idx="10" hasCustomPrompt="1"/>
          </p:nvPr>
        </p:nvSpPr>
        <p:spPr>
          <a:xfrm>
            <a:off x="4716016" y="1556792"/>
            <a:ext cx="3816424" cy="792088"/>
          </a:xfrm>
          <a:prstGeom prst="rect">
            <a:avLst/>
          </a:prstGeom>
        </p:spPr>
        <p:txBody>
          <a:bodyPr lIns="0" tIns="93600"/>
          <a:lstStyle>
            <a:lvl1pPr marL="0" indent="0">
              <a:lnSpc>
                <a:spcPct val="100000"/>
              </a:lnSpc>
              <a:spcBef>
                <a:spcPts val="0"/>
              </a:spcBef>
              <a:defRPr lang="fr-CH" sz="2400" b="1" kern="1200" cap="all" dirty="0" smtClean="0">
                <a:solidFill>
                  <a:srgbClr val="7030A0"/>
                </a:solidFill>
                <a:latin typeface="Calibri" pitchFamily="34" charset="0"/>
                <a:ea typeface="ＭＳ Ｐゴシック" charset="0"/>
                <a:cs typeface="ＭＳ Ｐゴシック" charset="0"/>
              </a:defRPr>
            </a:lvl1pPr>
            <a:lvl2pPr>
              <a:defRPr lang="fr-CH" sz="2400" b="0" kern="1200" dirty="0" smtClean="0">
                <a:solidFill>
                  <a:schemeClr val="tx2"/>
                </a:solidFill>
                <a:latin typeface="Calibri" pitchFamily="34" charset="0"/>
                <a:ea typeface="ＭＳ Ｐゴシック" charset="0"/>
                <a:cs typeface="ＭＳ Ｐゴシック" charset="0"/>
              </a:defRPr>
            </a:lvl2pPr>
            <a:lvl3pPr>
              <a:spcBef>
                <a:spcPts val="900"/>
              </a:spcBef>
              <a:defRPr sz="2000"/>
            </a:lvl3pPr>
          </a:lstStyle>
          <a:p>
            <a:pPr lvl="0"/>
            <a:r>
              <a:rPr lang="en-US" dirty="0" smtClean="0"/>
              <a:t>Click to ADD text </a:t>
            </a:r>
          </a:p>
        </p:txBody>
      </p:sp>
      <p:sp>
        <p:nvSpPr>
          <p:cNvPr id="5" name="Text Placeholder 4"/>
          <p:cNvSpPr>
            <a:spLocks noGrp="1"/>
          </p:cNvSpPr>
          <p:nvPr>
            <p:ph type="body" sz="quarter" idx="11" hasCustomPrompt="1"/>
          </p:nvPr>
        </p:nvSpPr>
        <p:spPr>
          <a:xfrm>
            <a:off x="827088" y="2420938"/>
            <a:ext cx="3816350" cy="3887787"/>
          </a:xfrm>
        </p:spPr>
        <p:txBody>
          <a:bodyPr/>
          <a:lstStyle>
            <a:lvl1pPr>
              <a:defRPr sz="2000" b="0" baseline="0">
                <a:solidFill>
                  <a:schemeClr val="tx1"/>
                </a:solidFill>
              </a:defRPr>
            </a:lvl1pPr>
          </a:lstStyle>
          <a:p>
            <a:pPr lvl="0"/>
            <a:r>
              <a:rPr lang="en-US" dirty="0" smtClean="0"/>
              <a:t>Add text</a:t>
            </a:r>
            <a:endParaRPr lang="en-GB" dirty="0"/>
          </a:p>
        </p:txBody>
      </p:sp>
      <p:sp>
        <p:nvSpPr>
          <p:cNvPr id="8"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
        <p:nvSpPr>
          <p:cNvPr id="9" name="Text Placeholder 4"/>
          <p:cNvSpPr>
            <a:spLocks noGrp="1"/>
          </p:cNvSpPr>
          <p:nvPr>
            <p:ph type="body" sz="quarter" idx="12" hasCustomPrompt="1"/>
          </p:nvPr>
        </p:nvSpPr>
        <p:spPr>
          <a:xfrm>
            <a:off x="4716016" y="2420888"/>
            <a:ext cx="3816350" cy="3887787"/>
          </a:xfrm>
        </p:spPr>
        <p:txBody>
          <a:bodyPr/>
          <a:lstStyle>
            <a:lvl1pPr>
              <a:defRPr sz="2000" b="0" baseline="0">
                <a:solidFill>
                  <a:schemeClr val="tx1"/>
                </a:solidFill>
              </a:defRPr>
            </a:lvl1pPr>
          </a:lstStyle>
          <a:p>
            <a:pPr lvl="0"/>
            <a:r>
              <a:rPr lang="en-US" dirty="0" smtClean="0"/>
              <a:t>Add text</a:t>
            </a:r>
            <a:endParaRPr lang="en-GB" dirty="0"/>
          </a:p>
        </p:txBody>
      </p:sp>
    </p:spTree>
    <p:extLst>
      <p:ext uri="{BB962C8B-B14F-4D97-AF65-F5344CB8AC3E}">
        <p14:creationId xmlns:p14="http://schemas.microsoft.com/office/powerpoint/2010/main" val="3284136290"/>
      </p:ext>
    </p:extLst>
  </p:cSld>
  <p:clrMapOvr>
    <a:masterClrMapping/>
  </p:clrMapOvr>
  <p:timing>
    <p:tnLst>
      <p:par>
        <p:cTn id="1" dur="indefinite" restart="never" nodeType="tmRoot"/>
      </p:par>
    </p:tnLst>
  </p:timing>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Image and one colum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395288" y="1556792"/>
            <a:ext cx="3600648" cy="4320480"/>
          </a:xfrm>
        </p:spPr>
        <p:txBody>
          <a:bodyPr/>
          <a:lstStyle/>
          <a:p>
            <a:r>
              <a:rPr lang="en-US" smtClean="0"/>
              <a:t>Click icon to add picture</a:t>
            </a:r>
            <a:endParaRPr lang="en-GB"/>
          </a:p>
        </p:txBody>
      </p:sp>
      <p:sp>
        <p:nvSpPr>
          <p:cNvPr id="8" name="Content Placeholder 2"/>
          <p:cNvSpPr>
            <a:spLocks noGrp="1"/>
          </p:cNvSpPr>
          <p:nvPr>
            <p:ph idx="1" hasCustomPrompt="1"/>
          </p:nvPr>
        </p:nvSpPr>
        <p:spPr>
          <a:xfrm>
            <a:off x="4500488" y="1556792"/>
            <a:ext cx="3816424" cy="792088"/>
          </a:xfrm>
          <a:prstGeom prst="rect">
            <a:avLst/>
          </a:prstGeom>
        </p:spPr>
        <p:txBody>
          <a:bodyPr lIns="0" tIns="93600"/>
          <a:lstStyle>
            <a:lvl1pPr marL="0" indent="0">
              <a:lnSpc>
                <a:spcPct val="100000"/>
              </a:lnSpc>
              <a:spcBef>
                <a:spcPts val="0"/>
              </a:spcBef>
              <a:defRPr lang="fr-CH" sz="2400" b="1" kern="1200" cap="all" dirty="0" smtClean="0">
                <a:solidFill>
                  <a:srgbClr val="7030A0"/>
                </a:solidFill>
                <a:latin typeface="Calibri" pitchFamily="34" charset="0"/>
                <a:ea typeface="ＭＳ Ｐゴシック" charset="0"/>
                <a:cs typeface="ＭＳ Ｐゴシック" charset="0"/>
              </a:defRPr>
            </a:lvl1pPr>
            <a:lvl2pPr>
              <a:defRPr lang="fr-CH" sz="2400" b="0" kern="1200" dirty="0" smtClean="0">
                <a:solidFill>
                  <a:schemeClr val="tx2"/>
                </a:solidFill>
                <a:latin typeface="Calibri" pitchFamily="34" charset="0"/>
                <a:ea typeface="ＭＳ Ｐゴシック" charset="0"/>
                <a:cs typeface="ＭＳ Ｐゴシック" charset="0"/>
              </a:defRPr>
            </a:lvl2pPr>
            <a:lvl3pPr>
              <a:spcBef>
                <a:spcPts val="900"/>
              </a:spcBef>
              <a:defRPr sz="2000"/>
            </a:lvl3pPr>
            <a:lvl4pPr>
              <a:defRPr/>
            </a:lvl4pPr>
            <a:lvl5pPr>
              <a:defRPr/>
            </a:lvl5pPr>
          </a:lstStyle>
          <a:p>
            <a:pPr lvl="0"/>
            <a:r>
              <a:rPr lang="en-US" dirty="0" smtClean="0"/>
              <a:t>Click to ADD text </a:t>
            </a:r>
          </a:p>
        </p:txBody>
      </p:sp>
      <p:sp>
        <p:nvSpPr>
          <p:cNvPr id="9" name="Text Placeholder 4"/>
          <p:cNvSpPr>
            <a:spLocks noGrp="1"/>
          </p:cNvSpPr>
          <p:nvPr>
            <p:ph type="body" sz="quarter" idx="11" hasCustomPrompt="1"/>
          </p:nvPr>
        </p:nvSpPr>
        <p:spPr>
          <a:xfrm>
            <a:off x="4499992" y="2420938"/>
            <a:ext cx="3816350" cy="3887787"/>
          </a:xfrm>
        </p:spPr>
        <p:txBody>
          <a:bodyPr/>
          <a:lstStyle>
            <a:lvl1pPr marL="0" indent="0">
              <a:buClr>
                <a:srgbClr val="7030A0"/>
              </a:buClr>
              <a:buFont typeface="Arial" panose="020B0604020202020204" pitchFamily="34" charset="0"/>
              <a:buNone/>
              <a:defRPr sz="2000" b="0">
                <a:solidFill>
                  <a:schemeClr val="tx1"/>
                </a:solidFill>
              </a:defRPr>
            </a:lvl1pPr>
          </a:lstStyle>
          <a:p>
            <a:pPr lvl="0"/>
            <a:r>
              <a:rPr lang="en-US" dirty="0" smtClean="0"/>
              <a:t>Add text</a:t>
            </a:r>
            <a:endParaRPr lang="en-GB" dirty="0"/>
          </a:p>
        </p:txBody>
      </p:sp>
      <p:sp>
        <p:nvSpPr>
          <p:cNvPr id="6"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Tree>
    <p:extLst>
      <p:ext uri="{BB962C8B-B14F-4D97-AF65-F5344CB8AC3E}">
        <p14:creationId xmlns:p14="http://schemas.microsoft.com/office/powerpoint/2010/main" val="384246507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Image and one column with bullet points">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395288" y="1556792"/>
            <a:ext cx="3600648" cy="4320480"/>
          </a:xfrm>
        </p:spPr>
        <p:txBody>
          <a:bodyPr/>
          <a:lstStyle/>
          <a:p>
            <a:r>
              <a:rPr lang="en-US" smtClean="0"/>
              <a:t>Click icon to add picture</a:t>
            </a:r>
            <a:endParaRPr lang="en-GB"/>
          </a:p>
        </p:txBody>
      </p:sp>
      <p:sp>
        <p:nvSpPr>
          <p:cNvPr id="8" name="Content Placeholder 2"/>
          <p:cNvSpPr>
            <a:spLocks noGrp="1"/>
          </p:cNvSpPr>
          <p:nvPr>
            <p:ph idx="1" hasCustomPrompt="1"/>
          </p:nvPr>
        </p:nvSpPr>
        <p:spPr>
          <a:xfrm>
            <a:off x="4500488" y="1556792"/>
            <a:ext cx="3816424" cy="792088"/>
          </a:xfrm>
          <a:prstGeom prst="rect">
            <a:avLst/>
          </a:prstGeom>
        </p:spPr>
        <p:txBody>
          <a:bodyPr lIns="0" tIns="93600"/>
          <a:lstStyle>
            <a:lvl1pPr marL="0" indent="0">
              <a:lnSpc>
                <a:spcPct val="100000"/>
              </a:lnSpc>
              <a:spcBef>
                <a:spcPts val="0"/>
              </a:spcBef>
              <a:defRPr lang="fr-CH" sz="2400" b="1" kern="1200" cap="all" dirty="0" smtClean="0">
                <a:solidFill>
                  <a:srgbClr val="7030A0"/>
                </a:solidFill>
                <a:latin typeface="Calibri" pitchFamily="34" charset="0"/>
                <a:ea typeface="ＭＳ Ｐゴシック" charset="0"/>
                <a:cs typeface="ＭＳ Ｐゴシック" charset="0"/>
              </a:defRPr>
            </a:lvl1pPr>
            <a:lvl2pPr>
              <a:defRPr lang="fr-CH" sz="2400" b="0" kern="1200" dirty="0" smtClean="0">
                <a:solidFill>
                  <a:schemeClr val="tx2"/>
                </a:solidFill>
                <a:latin typeface="Calibri" pitchFamily="34" charset="0"/>
                <a:ea typeface="ＭＳ Ｐゴシック" charset="0"/>
                <a:cs typeface="ＭＳ Ｐゴシック" charset="0"/>
              </a:defRPr>
            </a:lvl2pPr>
            <a:lvl3pPr>
              <a:spcBef>
                <a:spcPts val="900"/>
              </a:spcBef>
              <a:defRPr sz="2000"/>
            </a:lvl3pPr>
            <a:lvl4pPr>
              <a:defRPr/>
            </a:lvl4pPr>
            <a:lvl5pPr>
              <a:defRPr/>
            </a:lvl5pPr>
          </a:lstStyle>
          <a:p>
            <a:pPr lvl="0"/>
            <a:r>
              <a:rPr lang="en-US" dirty="0" smtClean="0"/>
              <a:t>Click to ADD text </a:t>
            </a:r>
          </a:p>
        </p:txBody>
      </p:sp>
      <p:sp>
        <p:nvSpPr>
          <p:cNvPr id="9" name="Text Placeholder 4"/>
          <p:cNvSpPr>
            <a:spLocks noGrp="1"/>
          </p:cNvSpPr>
          <p:nvPr>
            <p:ph type="body" sz="quarter" idx="11" hasCustomPrompt="1"/>
          </p:nvPr>
        </p:nvSpPr>
        <p:spPr>
          <a:xfrm>
            <a:off x="4499992" y="2420938"/>
            <a:ext cx="3816350" cy="3887787"/>
          </a:xfrm>
        </p:spPr>
        <p:txBody>
          <a:bodyPr/>
          <a:lstStyle>
            <a:lvl1pPr>
              <a:buClr>
                <a:srgbClr val="7030A0"/>
              </a:buClr>
              <a:buFont typeface="Arial" panose="020B0604020202020204" pitchFamily="34" charset="0"/>
              <a:buChar char="•"/>
              <a:defRPr sz="2000" b="0">
                <a:solidFill>
                  <a:schemeClr val="tx1"/>
                </a:solidFill>
              </a:defRPr>
            </a:lvl1pPr>
          </a:lstStyle>
          <a:p>
            <a:pPr lvl="0"/>
            <a:r>
              <a:rPr lang="en-US" dirty="0" smtClean="0"/>
              <a:t>Add text</a:t>
            </a:r>
            <a:endParaRPr lang="en-GB" dirty="0"/>
          </a:p>
        </p:txBody>
      </p:sp>
      <p:sp>
        <p:nvSpPr>
          <p:cNvPr id="6"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Tree>
    <p:extLst>
      <p:ext uri="{BB962C8B-B14F-4D97-AF65-F5344CB8AC3E}">
        <p14:creationId xmlns:p14="http://schemas.microsoft.com/office/powerpoint/2010/main" val="11962963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4 Boxes">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395535" y="1484313"/>
            <a:ext cx="4032449" cy="432520"/>
          </a:xfrm>
          <a:solidFill>
            <a:schemeClr val="bg1">
              <a:lumMod val="65000"/>
            </a:schemeClr>
          </a:solidFill>
        </p:spPr>
        <p:txBody>
          <a:bodyPr/>
          <a:lstStyle>
            <a:lvl1pPr marL="342900" indent="-341313" algn="ctr" rtl="0" eaLnBrk="1" fontAlgn="base" hangingPunct="1">
              <a:lnSpc>
                <a:spcPct val="100000"/>
              </a:lnSpc>
              <a:spcBef>
                <a:spcPct val="0"/>
              </a:spcBef>
              <a:spcAft>
                <a:spcPct val="0"/>
              </a:spcAft>
              <a:buFont typeface="Arial" charset="0"/>
              <a:defRPr lang="en-US" sz="2200" b="1" i="0" kern="1200" baseline="0" dirty="0" smtClean="0">
                <a:solidFill>
                  <a:schemeClr val="bg1"/>
                </a:solidFill>
                <a:latin typeface="Calibri" charset="0"/>
                <a:ea typeface="ＭＳ Ｐゴシック" charset="0"/>
                <a:cs typeface="ＭＳ Ｐゴシック" charset="0"/>
              </a:defRPr>
            </a:lvl1pPr>
          </a:lstStyle>
          <a:p>
            <a:pPr lvl="0"/>
            <a:r>
              <a:rPr lang="en-US" dirty="0" smtClean="0"/>
              <a:t>Add text</a:t>
            </a:r>
          </a:p>
        </p:txBody>
      </p:sp>
      <p:sp>
        <p:nvSpPr>
          <p:cNvPr id="7" name="Content Placeholder 2"/>
          <p:cNvSpPr>
            <a:spLocks noGrp="1"/>
          </p:cNvSpPr>
          <p:nvPr>
            <p:ph idx="11" hasCustomPrompt="1"/>
          </p:nvPr>
        </p:nvSpPr>
        <p:spPr>
          <a:xfrm>
            <a:off x="395535" y="1916832"/>
            <a:ext cx="403244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93600" rIns="91440" bIns="45720" numCol="1" anchor="t" anchorCtr="0" compatLnSpc="1">
            <a:prstTxWarp prst="textNoShape">
              <a:avLst/>
            </a:prstTxWarp>
          </a:bodyPr>
          <a:lstStyle>
            <a:lvl1pPr marL="342900" indent="-342900">
              <a:buClr>
                <a:srgbClr val="7030A0"/>
              </a:buClr>
              <a:buFont typeface="Arial" panose="020B0604020202020204" pitchFamily="34" charset="0"/>
              <a:buChar char="•"/>
              <a:defRPr lang="fr-CH" sz="2000" b="0" kern="1200" dirty="0" smtClean="0">
                <a:solidFill>
                  <a:schemeClr val="tx1"/>
                </a:solidFill>
                <a:latin typeface="Calibri" pitchFamily="34" charset="0"/>
                <a:ea typeface="ＭＳ Ｐゴシック" charset="0"/>
                <a:cs typeface="ＭＳ Ｐゴシック" charset="0"/>
              </a:defRPr>
            </a:lvl1pPr>
            <a:lvl2pPr>
              <a:defRPr lang="fr-CH" sz="2000" b="0" dirty="0" smtClean="0">
                <a:solidFill>
                  <a:schemeClr val="tx2"/>
                </a:solidFill>
                <a:cs typeface="ＭＳ Ｐゴシック" charset="0"/>
              </a:defRPr>
            </a:lvl2pPr>
            <a:lvl3pPr>
              <a:defRPr lang="fr-CH" sz="2000" baseline="0" dirty="0" smtClean="0"/>
            </a:lvl3pPr>
            <a:lvl4pPr>
              <a:defRPr lang="fr-CH" dirty="0" smtClean="0"/>
            </a:lvl4pPr>
            <a:lvl5pPr>
              <a:defRPr lang="en-US" dirty="0"/>
            </a:lvl5pPr>
          </a:lstStyle>
          <a:p>
            <a:pPr marL="0" lvl="0" indent="0">
              <a:lnSpc>
                <a:spcPct val="100000"/>
              </a:lnSpc>
              <a:spcBef>
                <a:spcPts val="0"/>
              </a:spcBef>
            </a:pPr>
            <a:r>
              <a:rPr lang="en-US" dirty="0" smtClean="0"/>
              <a:t> Add text</a:t>
            </a:r>
          </a:p>
        </p:txBody>
      </p:sp>
      <p:sp>
        <p:nvSpPr>
          <p:cNvPr id="8" name="Content Placeholder 4"/>
          <p:cNvSpPr>
            <a:spLocks noGrp="1"/>
          </p:cNvSpPr>
          <p:nvPr>
            <p:ph sz="quarter" idx="12" hasCustomPrompt="1"/>
          </p:nvPr>
        </p:nvSpPr>
        <p:spPr>
          <a:xfrm>
            <a:off x="395535" y="3789040"/>
            <a:ext cx="4032449" cy="432520"/>
          </a:xfrm>
          <a:solidFill>
            <a:schemeClr val="bg1">
              <a:lumMod val="65000"/>
            </a:schemeClr>
          </a:solidFill>
        </p:spPr>
        <p:txBody>
          <a:bodyPr/>
          <a:lstStyle>
            <a:lvl1pPr marL="342900" indent="-341313" algn="ctr" rtl="0" eaLnBrk="1" fontAlgn="base" hangingPunct="1">
              <a:lnSpc>
                <a:spcPct val="100000"/>
              </a:lnSpc>
              <a:spcBef>
                <a:spcPct val="0"/>
              </a:spcBef>
              <a:spcAft>
                <a:spcPct val="0"/>
              </a:spcAft>
              <a:buFont typeface="Arial" charset="0"/>
              <a:defRPr lang="en-US" sz="2200" b="1" i="0" kern="1200" baseline="0" dirty="0" smtClean="0">
                <a:solidFill>
                  <a:schemeClr val="bg1"/>
                </a:solidFill>
                <a:latin typeface="Calibri" charset="0"/>
                <a:ea typeface="ＭＳ Ｐゴシック" charset="0"/>
                <a:cs typeface="ＭＳ Ｐゴシック" charset="0"/>
              </a:defRPr>
            </a:lvl1pPr>
          </a:lstStyle>
          <a:p>
            <a:pPr lvl="0"/>
            <a:r>
              <a:rPr lang="en-US" dirty="0" smtClean="0"/>
              <a:t>Add text</a:t>
            </a:r>
          </a:p>
        </p:txBody>
      </p:sp>
      <p:sp>
        <p:nvSpPr>
          <p:cNvPr id="10" name="Content Placeholder 4"/>
          <p:cNvSpPr>
            <a:spLocks noGrp="1"/>
          </p:cNvSpPr>
          <p:nvPr>
            <p:ph sz="quarter" idx="14" hasCustomPrompt="1"/>
          </p:nvPr>
        </p:nvSpPr>
        <p:spPr>
          <a:xfrm>
            <a:off x="4716016" y="1484784"/>
            <a:ext cx="4032449" cy="432520"/>
          </a:xfrm>
          <a:solidFill>
            <a:schemeClr val="bg1">
              <a:lumMod val="65000"/>
            </a:schemeClr>
          </a:solidFill>
        </p:spPr>
        <p:txBody>
          <a:bodyPr/>
          <a:lstStyle>
            <a:lvl1pPr marL="342900" indent="-341313" algn="ctr" rtl="0" eaLnBrk="1" fontAlgn="base" hangingPunct="1">
              <a:lnSpc>
                <a:spcPct val="100000"/>
              </a:lnSpc>
              <a:spcBef>
                <a:spcPct val="0"/>
              </a:spcBef>
              <a:spcAft>
                <a:spcPct val="0"/>
              </a:spcAft>
              <a:buFont typeface="Arial" charset="0"/>
              <a:defRPr lang="en-US" sz="2200" b="1" i="0" kern="1200" baseline="0" dirty="0" smtClean="0">
                <a:solidFill>
                  <a:schemeClr val="bg1"/>
                </a:solidFill>
                <a:latin typeface="Calibri" charset="0"/>
                <a:ea typeface="ＭＳ Ｐゴシック" charset="0"/>
                <a:cs typeface="ＭＳ Ｐゴシック" charset="0"/>
              </a:defRPr>
            </a:lvl1pPr>
          </a:lstStyle>
          <a:p>
            <a:pPr lvl="0"/>
            <a:r>
              <a:rPr lang="en-US" dirty="0" smtClean="0"/>
              <a:t>Add text</a:t>
            </a:r>
          </a:p>
        </p:txBody>
      </p:sp>
      <p:sp>
        <p:nvSpPr>
          <p:cNvPr id="12" name="Content Placeholder 4"/>
          <p:cNvSpPr>
            <a:spLocks noGrp="1"/>
          </p:cNvSpPr>
          <p:nvPr>
            <p:ph sz="quarter" idx="16" hasCustomPrompt="1"/>
          </p:nvPr>
        </p:nvSpPr>
        <p:spPr>
          <a:xfrm>
            <a:off x="4716016" y="3789040"/>
            <a:ext cx="4032449" cy="432520"/>
          </a:xfrm>
          <a:solidFill>
            <a:schemeClr val="bg1">
              <a:lumMod val="65000"/>
            </a:schemeClr>
          </a:solidFill>
        </p:spPr>
        <p:txBody>
          <a:bodyPr/>
          <a:lstStyle>
            <a:lvl1pPr marL="342900" indent="-341313" algn="ctr" rtl="0" eaLnBrk="1" fontAlgn="base" hangingPunct="1">
              <a:lnSpc>
                <a:spcPct val="100000"/>
              </a:lnSpc>
              <a:spcBef>
                <a:spcPct val="0"/>
              </a:spcBef>
              <a:spcAft>
                <a:spcPct val="0"/>
              </a:spcAft>
              <a:buFont typeface="Arial" charset="0"/>
              <a:defRPr lang="en-US" sz="2200" b="1" i="0" kern="1200" baseline="0" dirty="0" smtClean="0">
                <a:solidFill>
                  <a:schemeClr val="bg1"/>
                </a:solidFill>
                <a:latin typeface="Calibri" charset="0"/>
                <a:ea typeface="ＭＳ Ｐゴシック" charset="0"/>
                <a:cs typeface="ＭＳ Ｐゴシック" charset="0"/>
              </a:defRPr>
            </a:lvl1pPr>
          </a:lstStyle>
          <a:p>
            <a:pPr lvl="0"/>
            <a:r>
              <a:rPr lang="en-US" dirty="0" smtClean="0"/>
              <a:t>Add text</a:t>
            </a:r>
          </a:p>
        </p:txBody>
      </p:sp>
      <p:sp>
        <p:nvSpPr>
          <p:cNvPr id="14"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
        <p:nvSpPr>
          <p:cNvPr id="15" name="Content Placeholder 2"/>
          <p:cNvSpPr>
            <a:spLocks noGrp="1"/>
          </p:cNvSpPr>
          <p:nvPr>
            <p:ph idx="18" hasCustomPrompt="1"/>
          </p:nvPr>
        </p:nvSpPr>
        <p:spPr>
          <a:xfrm>
            <a:off x="395536" y="4221088"/>
            <a:ext cx="403244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93600" rIns="91440" bIns="45720" numCol="1" anchor="t" anchorCtr="0" compatLnSpc="1">
            <a:prstTxWarp prst="textNoShape">
              <a:avLst/>
            </a:prstTxWarp>
          </a:bodyPr>
          <a:lstStyle>
            <a:lvl1pPr marL="342900" indent="-342900">
              <a:buClr>
                <a:srgbClr val="7030A0"/>
              </a:buClr>
              <a:buFont typeface="Arial" panose="020B0604020202020204" pitchFamily="34" charset="0"/>
              <a:buChar char="•"/>
              <a:defRPr lang="fr-CH" sz="2000" b="0" kern="1200" dirty="0" smtClean="0">
                <a:solidFill>
                  <a:schemeClr val="tx1"/>
                </a:solidFill>
                <a:latin typeface="Calibri" pitchFamily="34" charset="0"/>
                <a:ea typeface="ＭＳ Ｐゴシック" charset="0"/>
                <a:cs typeface="ＭＳ Ｐゴシック" charset="0"/>
              </a:defRPr>
            </a:lvl1pPr>
            <a:lvl2pPr>
              <a:defRPr lang="fr-CH" sz="2000" b="0" dirty="0" smtClean="0">
                <a:solidFill>
                  <a:schemeClr val="tx2"/>
                </a:solidFill>
                <a:cs typeface="ＭＳ Ｐゴシック" charset="0"/>
              </a:defRPr>
            </a:lvl2pPr>
            <a:lvl3pPr>
              <a:defRPr lang="fr-CH" sz="2000" baseline="0" dirty="0" smtClean="0"/>
            </a:lvl3pPr>
            <a:lvl4pPr>
              <a:defRPr lang="fr-CH" dirty="0" smtClean="0"/>
            </a:lvl4pPr>
            <a:lvl5pPr>
              <a:defRPr lang="en-US" dirty="0"/>
            </a:lvl5pPr>
          </a:lstStyle>
          <a:p>
            <a:pPr marL="0" lvl="0" indent="0">
              <a:lnSpc>
                <a:spcPct val="100000"/>
              </a:lnSpc>
              <a:spcBef>
                <a:spcPts val="0"/>
              </a:spcBef>
            </a:pPr>
            <a:r>
              <a:rPr lang="en-US" dirty="0" smtClean="0"/>
              <a:t> Add text</a:t>
            </a:r>
          </a:p>
        </p:txBody>
      </p:sp>
      <p:sp>
        <p:nvSpPr>
          <p:cNvPr id="16" name="Content Placeholder 2"/>
          <p:cNvSpPr>
            <a:spLocks noGrp="1"/>
          </p:cNvSpPr>
          <p:nvPr>
            <p:ph idx="19" hasCustomPrompt="1"/>
          </p:nvPr>
        </p:nvSpPr>
        <p:spPr>
          <a:xfrm>
            <a:off x="4716016" y="1916832"/>
            <a:ext cx="403244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93600" rIns="91440" bIns="45720" numCol="1" anchor="t" anchorCtr="0" compatLnSpc="1">
            <a:prstTxWarp prst="textNoShape">
              <a:avLst/>
            </a:prstTxWarp>
          </a:bodyPr>
          <a:lstStyle>
            <a:lvl1pPr marL="342900" indent="-342900">
              <a:buClr>
                <a:srgbClr val="7030A0"/>
              </a:buClr>
              <a:buFont typeface="Arial" panose="020B0604020202020204" pitchFamily="34" charset="0"/>
              <a:buChar char="•"/>
              <a:defRPr lang="fr-CH" sz="2000" b="0" kern="1200" dirty="0" smtClean="0">
                <a:solidFill>
                  <a:schemeClr val="tx1"/>
                </a:solidFill>
                <a:latin typeface="Calibri" pitchFamily="34" charset="0"/>
                <a:ea typeface="ＭＳ Ｐゴシック" charset="0"/>
                <a:cs typeface="ＭＳ Ｐゴシック" charset="0"/>
              </a:defRPr>
            </a:lvl1pPr>
            <a:lvl2pPr>
              <a:defRPr lang="fr-CH" sz="2000" b="0" dirty="0" smtClean="0">
                <a:solidFill>
                  <a:schemeClr val="tx2"/>
                </a:solidFill>
                <a:cs typeface="ＭＳ Ｐゴシック" charset="0"/>
              </a:defRPr>
            </a:lvl2pPr>
            <a:lvl3pPr>
              <a:defRPr lang="fr-CH" sz="2000" baseline="0" dirty="0" smtClean="0"/>
            </a:lvl3pPr>
            <a:lvl4pPr>
              <a:defRPr lang="fr-CH" dirty="0" smtClean="0"/>
            </a:lvl4pPr>
            <a:lvl5pPr>
              <a:defRPr lang="en-US" dirty="0"/>
            </a:lvl5pPr>
          </a:lstStyle>
          <a:p>
            <a:pPr marL="0" lvl="0" indent="0">
              <a:lnSpc>
                <a:spcPct val="100000"/>
              </a:lnSpc>
              <a:spcBef>
                <a:spcPts val="0"/>
              </a:spcBef>
            </a:pPr>
            <a:r>
              <a:rPr lang="en-US" dirty="0" smtClean="0"/>
              <a:t> Add text</a:t>
            </a:r>
          </a:p>
        </p:txBody>
      </p:sp>
      <p:sp>
        <p:nvSpPr>
          <p:cNvPr id="17" name="Content Placeholder 2"/>
          <p:cNvSpPr>
            <a:spLocks noGrp="1"/>
          </p:cNvSpPr>
          <p:nvPr>
            <p:ph idx="20" hasCustomPrompt="1"/>
          </p:nvPr>
        </p:nvSpPr>
        <p:spPr>
          <a:xfrm>
            <a:off x="4716016" y="4221088"/>
            <a:ext cx="403244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93600" rIns="91440" bIns="45720" numCol="1" anchor="t" anchorCtr="0" compatLnSpc="1">
            <a:prstTxWarp prst="textNoShape">
              <a:avLst/>
            </a:prstTxWarp>
          </a:bodyPr>
          <a:lstStyle>
            <a:lvl1pPr marL="342900" indent="-342900">
              <a:buClr>
                <a:srgbClr val="7030A0"/>
              </a:buClr>
              <a:buFont typeface="Arial" panose="020B0604020202020204" pitchFamily="34" charset="0"/>
              <a:buChar char="•"/>
              <a:defRPr lang="fr-CH" sz="2000" b="0" kern="1200" dirty="0" smtClean="0">
                <a:solidFill>
                  <a:schemeClr val="tx1"/>
                </a:solidFill>
                <a:latin typeface="Calibri" pitchFamily="34" charset="0"/>
                <a:ea typeface="ＭＳ Ｐゴシック" charset="0"/>
                <a:cs typeface="ＭＳ Ｐゴシック" charset="0"/>
              </a:defRPr>
            </a:lvl1pPr>
            <a:lvl2pPr>
              <a:defRPr lang="fr-CH" sz="2000" b="0" dirty="0" smtClean="0">
                <a:solidFill>
                  <a:schemeClr val="tx2"/>
                </a:solidFill>
                <a:cs typeface="ＭＳ Ｐゴシック" charset="0"/>
              </a:defRPr>
            </a:lvl2pPr>
            <a:lvl3pPr>
              <a:defRPr lang="fr-CH" sz="2000" baseline="0" dirty="0" smtClean="0"/>
            </a:lvl3pPr>
            <a:lvl4pPr>
              <a:defRPr lang="fr-CH" dirty="0" smtClean="0"/>
            </a:lvl4pPr>
            <a:lvl5pPr>
              <a:defRPr lang="en-US" dirty="0"/>
            </a:lvl5pPr>
          </a:lstStyle>
          <a:p>
            <a:pPr marL="0" lvl="0" indent="0">
              <a:lnSpc>
                <a:spcPct val="100000"/>
              </a:lnSpc>
              <a:spcBef>
                <a:spcPts val="0"/>
              </a:spcBef>
            </a:pPr>
            <a:r>
              <a:rPr lang="en-US" dirty="0" smtClean="0"/>
              <a:t> Add text</a:t>
            </a:r>
          </a:p>
        </p:txBody>
      </p:sp>
    </p:spTree>
    <p:extLst>
      <p:ext uri="{BB962C8B-B14F-4D97-AF65-F5344CB8AC3E}">
        <p14:creationId xmlns:p14="http://schemas.microsoft.com/office/powerpoint/2010/main" val="2472038804"/>
      </p:ext>
    </p:extLst>
  </p:cSld>
  <p:clrMapOvr>
    <a:masterClrMapping/>
  </p:clrMapOvr>
  <p:timing>
    <p:tnLst>
      <p:par>
        <p:cTn id="1" dur="indefinite" restart="never" nodeType="tmRoot"/>
      </p:par>
    </p:tnLst>
  </p:timing>
  <p:hf hdr="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1_Chapter heading">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1475656" y="1916113"/>
            <a:ext cx="6192688" cy="2592387"/>
          </a:xfrm>
        </p:spPr>
        <p:txBody>
          <a:bodyPr/>
          <a:lstStyle>
            <a:lvl1pPr marL="0" indent="0" algn="l">
              <a:defRPr lang="en-US" sz="4000" b="1" kern="1200" cap="all" dirty="0" smtClean="0">
                <a:solidFill>
                  <a:srgbClr val="7030A0"/>
                </a:solidFill>
                <a:latin typeface="Calibri" panose="020F0502020204030204" pitchFamily="34" charset="0"/>
                <a:ea typeface="+mn-ea"/>
                <a:cs typeface="Calibri" panose="020F0502020204030204" pitchFamily="34" charset="0"/>
              </a:defRPr>
            </a:lvl1pPr>
            <a:lvl2pPr marL="0" indent="0" algn="l">
              <a:buNone/>
              <a:defRPr lang="en-US" sz="3000" b="1" kern="1200" dirty="0" smtClean="0">
                <a:solidFill>
                  <a:schemeClr val="tx1"/>
                </a:solidFill>
                <a:latin typeface="Calibri" panose="020F0502020204030204" pitchFamily="34" charset="0"/>
                <a:ea typeface="+mn-ea"/>
                <a:cs typeface="Calibri" panose="020F0502020204030204" pitchFamily="34" charset="0"/>
              </a:defRPr>
            </a:lvl2pPr>
            <a:lvl3pPr algn="l">
              <a:buClr>
                <a:srgbClr val="7030A0"/>
              </a:buClr>
              <a:defRPr sz="2400"/>
            </a:lvl3pPr>
            <a:lvl4pPr marL="465138" indent="0" algn="l">
              <a:buNone/>
              <a:defRPr/>
            </a:lvl4pPr>
            <a:lvl5pPr marL="685800" indent="0" algn="l">
              <a:buNone/>
              <a:defRPr/>
            </a:lvl5pPr>
          </a:lstStyle>
          <a:p>
            <a:pPr lvl="0"/>
            <a:r>
              <a:rPr lang="en-US" dirty="0" smtClean="0"/>
              <a:t>Click to edit text</a:t>
            </a:r>
          </a:p>
          <a:p>
            <a:pPr lvl="1"/>
            <a:r>
              <a:rPr lang="en-US" dirty="0" smtClean="0"/>
              <a:t/>
            </a:r>
            <a:br>
              <a:rPr lang="en-US" dirty="0" smtClean="0"/>
            </a:br>
            <a:r>
              <a:rPr lang="en-US" dirty="0" smtClean="0"/>
              <a:t>Add text</a:t>
            </a:r>
          </a:p>
          <a:p>
            <a:pPr lvl="2"/>
            <a:r>
              <a:rPr lang="en-US" dirty="0" smtClean="0"/>
              <a:t>Add text</a:t>
            </a:r>
          </a:p>
        </p:txBody>
      </p:sp>
    </p:spTree>
    <p:extLst>
      <p:ext uri="{BB962C8B-B14F-4D97-AF65-F5344CB8AC3E}">
        <p14:creationId xmlns:p14="http://schemas.microsoft.com/office/powerpoint/2010/main" val="3774271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84883089"/>
      </p:ext>
    </p:extLst>
  </p:cSld>
  <p:clrMapOvr>
    <a:masterClrMapping/>
  </p:clrMapOvr>
  <p:timing>
    <p:tnLst>
      <p:par>
        <p:cTn id="1" dur="indefinite" restart="never" nodeType="tmRoot"/>
      </p:par>
    </p:tnLst>
  </p:timing>
</p:sldLayout>
</file>

<file path=ppt/slideLayouts/slideLayout20.xml><?xml version="1.0" encoding="utf-8"?>
<p:sldLayout xmlns:p="http://schemas.openxmlformats.org/presentationml/2006/main" xmlns:a="http://schemas.openxmlformats.org/drawingml/2006/main" xmlns:r="http://schemas.openxmlformats.org/officeDocument/2006/relationships" preserve="1" userDrawn="1">
  <p:cSld name="Thank you slide">
    <p:spTree>
      <p:nvGrpSpPr>
        <p:cNvPr id="1" name=""/>
        <p:cNvGrpSpPr/>
        <p:nvPr/>
      </p:nvGrpSpPr>
      <p:grpSpPr>
        <a:xfrm>
          <a:off x="0" y="0"/>
          <a:ext cx="0" cy="0"/>
          <a:chOff x="0" y="0"/>
          <a:chExt cx="0" cy="0"/>
        </a:xfrm>
      </p:grpSpPr>
      <p:sp>
        <p:nvSpPr>
          <p:cNvPr id="4" name="Rectangle 3"/>
          <p:cNvSpPr/>
          <p:nvPr userDrawn="1"/>
        </p:nvSpPr>
        <p:spPr>
          <a:xfrm>
            <a:off x="0" y="0"/>
            <a:ext cx="9144000" cy="3500438"/>
          </a:xfrm>
          <a:prstGeom prst="rect">
            <a:avLst/>
          </a:prstGeom>
          <a:solidFill>
            <a:srgbClr val="005A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8B5F8A"/>
              </a:solidFill>
            </a:endParaRPr>
          </a:p>
        </p:txBody>
      </p:sp>
      <p:sp>
        <p:nvSpPr>
          <p:cNvPr id="5" name="Rectangle 4"/>
          <p:cNvSpPr/>
          <p:nvPr userDrawn="1"/>
        </p:nvSpPr>
        <p:spPr>
          <a:xfrm>
            <a:off x="0" y="0"/>
            <a:ext cx="234950" cy="1196975"/>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7" name="Rectangle 6"/>
          <p:cNvSpPr/>
          <p:nvPr userDrawn="1"/>
        </p:nvSpPr>
        <p:spPr>
          <a:xfrm>
            <a:off x="0" y="6308725"/>
            <a:ext cx="8964613" cy="549275"/>
          </a:xfrm>
          <a:prstGeom prst="rect">
            <a:avLst/>
          </a:prstGeom>
          <a:solidFill>
            <a:srgbClr val="6DBCD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8" name="Rectangle 7"/>
          <p:cNvSpPr/>
          <p:nvPr userDrawn="1"/>
        </p:nvSpPr>
        <p:spPr>
          <a:xfrm>
            <a:off x="8909050" y="5445125"/>
            <a:ext cx="234950" cy="1412875"/>
          </a:xfrm>
          <a:prstGeom prst="rect">
            <a:avLst/>
          </a:prstGeom>
          <a:solidFill>
            <a:srgbClr val="77449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pic>
        <p:nvPicPr>
          <p:cNvPr descr="40_EN_C_WHO+TDRLogo" id="10" name="Picture 2"/>
          <p:cNvPicPr>
            <a:picLocks noChangeArrowheads="1" noChangeAspect="1"/>
          </p:cNvPicPr>
          <p:nvPr userDrawn="1"/>
        </p:nvPicPr>
        <p:blipFill>
          <a:blip cstate="email" r:embed="rId2">
            <a:extLst>
              <a:ext uri="{28A0092B-C50C-407E-A947-70E740481C1C}">
                <a14:useLocalDpi xmlns:a14="http://schemas.microsoft.com/office/drawing/2010/main" val="0"/>
              </a:ext>
            </a:extLst>
          </a:blip>
          <a:srcRect b="243" l="62" r="10" t="450"/>
          <a:stretch>
            <a:fillRect/>
          </a:stretch>
        </p:blipFill>
        <p:spPr bwMode="auto">
          <a:xfrm>
            <a:off x="117475" y="4776023"/>
            <a:ext cx="55499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userDrawn="1"/>
        </p:nvSpPr>
        <p:spPr>
          <a:xfrm>
            <a:off x="395536" y="188640"/>
            <a:ext cx="2736304" cy="646331"/>
          </a:xfrm>
          <a:prstGeom prst="rect">
            <a:avLst/>
          </a:prstGeom>
          <a:noFill/>
        </p:spPr>
        <p:txBody>
          <a:bodyPr rtlCol="0" wrap="square">
            <a:spAutoFit/>
          </a:bodyPr>
          <a:lstStyle/>
          <a:p>
            <a:r>
              <a:rPr cap="all" dirty="0" lang="en-GB" smtClean="0" sz="3600">
                <a:solidFill>
                  <a:prstClr val="white"/>
                </a:solidFill>
                <a:latin typeface="Cambria"/>
                <a:cs typeface="Cambria"/>
              </a:rPr>
              <a:t>Thank you</a:t>
            </a:r>
          </a:p>
        </p:txBody>
      </p:sp>
      <p:sp>
        <p:nvSpPr>
          <p:cNvPr id="9" name="Picture Placeholder 8"/>
          <p:cNvSpPr>
            <a:spLocks noGrp="1"/>
          </p:cNvSpPr>
          <p:nvPr>
            <p:ph hasCustomPrompt="1" idx="11" sz="quarter" type="pic"/>
          </p:nvPr>
        </p:nvSpPr>
        <p:spPr>
          <a:xfrm>
            <a:off x="3419474" y="44624"/>
            <a:ext cx="5724525" cy="4392439"/>
          </a:xfrm>
        </p:spPr>
        <p:txBody>
          <a:bodyPr/>
          <a:lstStyle>
            <a:lvl1pPr>
              <a:defRPr>
                <a:solidFill>
                  <a:schemeClr val="bg1"/>
                </a:solidFill>
              </a:defRPr>
            </a:lvl1pPr>
          </a:lstStyle>
          <a:p>
            <a:r>
              <a:rPr dirty="0" lang="en-GB" smtClean="0"/>
              <a:t>Team photo</a:t>
            </a:r>
            <a:endParaRPr dirty="0" lang="en-GB"/>
          </a:p>
        </p:txBody>
      </p:sp>
      <p:sp>
        <p:nvSpPr>
          <p:cNvPr id="14" name="Espace réservé du texte 16"/>
          <p:cNvSpPr>
            <a:spLocks noGrp="1"/>
          </p:cNvSpPr>
          <p:nvPr>
            <p:ph hasCustomPrompt="1" idx="10" sz="quarter" type="body"/>
          </p:nvPr>
        </p:nvSpPr>
        <p:spPr>
          <a:xfrm>
            <a:off x="394168" y="836650"/>
            <a:ext cx="2737671" cy="2663788"/>
          </a:xfrm>
        </p:spPr>
        <p:txBody>
          <a:bodyPr anchor="t" anchorCtr="0">
            <a:normAutofit/>
          </a:bodyPr>
          <a:lstStyle>
            <a:lvl1pPr algn="l" defTabSz="914400" eaLnBrk="1" fontAlgn="auto" hangingPunct="1" indent="0" latinLnBrk="0" marL="0" marR="0" rtl="0">
              <a:lnSpc>
                <a:spcPct val="100000"/>
              </a:lnSpc>
              <a:spcBef>
                <a:spcPts val="0"/>
              </a:spcBef>
              <a:spcAft>
                <a:spcPts val="0"/>
              </a:spcAft>
              <a:buClr>
                <a:schemeClr val="accent1"/>
              </a:buClr>
              <a:buSzPct val="100000"/>
              <a:buFont charset="0" pitchFamily="34" typeface="Arial"/>
              <a:buNone/>
              <a:tabLst/>
              <a:defRPr b="1" baseline="0" i="0" spc="300" sz="1800">
                <a:solidFill>
                  <a:schemeClr val="bg1"/>
                </a:solidFill>
                <a:latin charset="0" panose="020F0502020204030204" pitchFamily="34" typeface="Calibri"/>
                <a:cs charset="0" panose="020F0502020204030204" pitchFamily="34" typeface="Calibri"/>
              </a:defRPr>
            </a:lvl1pPr>
          </a:lstStyle>
          <a:p>
            <a:pPr lvl="0"/>
            <a:r>
              <a:rPr dirty="0" lang="fr-CH" smtClean="0"/>
              <a:t>List of staff </a:t>
            </a:r>
            <a:r>
              <a:rPr dirty="0" err="1" lang="fr-CH" smtClean="0"/>
              <a:t>members</a:t>
            </a:r>
            <a:endParaRPr dirty="0" lang="fr-CH" smtClean="0"/>
          </a:p>
        </p:txBody>
      </p:sp>
    </p:spTree>
    <p:extLst>
      <p:ext uri="{BB962C8B-B14F-4D97-AF65-F5344CB8AC3E}">
        <p14:creationId xmlns:p14="http://schemas.microsoft.com/office/powerpoint/2010/main" val="576161163"/>
      </p:ext>
    </p:extLst>
  </p:cSld>
  <p:clrMapOvr>
    <a:masterClrMapping/>
  </p:clrMapOvr>
  <p:timing>
    <p:tnLst>
      <p:par>
        <p:cTn dur="indefinite" id="1" nodeType="tmRoot" restart="never"/>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725" y="103188"/>
            <a:ext cx="8229600" cy="669449"/>
          </a:xfrm>
          <a:prstGeom prst="rect">
            <a:avLst/>
          </a:prstGeom>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4"/>
          <p:cNvSpPr txBox="1">
            <a:spLocks/>
          </p:cNvSpPr>
          <p:nvPr userDrawn="1"/>
        </p:nvSpPr>
        <p:spPr>
          <a:xfrm>
            <a:off x="3632850" y="6306875"/>
            <a:ext cx="2895600"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600" b="1" kern="1200">
                <a:solidFill>
                  <a:schemeClr val="tx2">
                    <a:lumMod val="75000"/>
                  </a:schemeClr>
                </a:solidFill>
                <a:latin typeface="Franklin Gothic Book" charset="0"/>
                <a:ea typeface="ＭＳ Ｐゴシック" charset="0"/>
                <a:cs typeface="ＭＳ Ｐゴシック" charset="0"/>
              </a:defRPr>
            </a:lvl1pPr>
            <a:lvl2pPr marL="457104"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2pPr>
            <a:lvl3pPr marL="914206"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3pPr>
            <a:lvl4pPr marL="137131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4pPr>
            <a:lvl5pPr marL="1828412"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5pPr>
            <a:lvl6pPr marL="2285516" algn="l" defTabSz="457104" rtl="0" eaLnBrk="1" latinLnBrk="0" hangingPunct="1">
              <a:defRPr kern="1200">
                <a:solidFill>
                  <a:schemeClr val="tx1"/>
                </a:solidFill>
                <a:latin typeface="Franklin Gothic Book" charset="0"/>
                <a:ea typeface="ＭＳ Ｐゴシック" charset="0"/>
                <a:cs typeface="ＭＳ Ｐゴシック" charset="0"/>
              </a:defRPr>
            </a:lvl6pPr>
            <a:lvl7pPr marL="2742618" algn="l" defTabSz="457104" rtl="0" eaLnBrk="1" latinLnBrk="0" hangingPunct="1">
              <a:defRPr kern="1200">
                <a:solidFill>
                  <a:schemeClr val="tx1"/>
                </a:solidFill>
                <a:latin typeface="Franklin Gothic Book" charset="0"/>
                <a:ea typeface="ＭＳ Ｐゴシック" charset="0"/>
                <a:cs typeface="ＭＳ Ｐゴシック" charset="0"/>
              </a:defRPr>
            </a:lvl7pPr>
            <a:lvl8pPr marL="3199722" algn="l" defTabSz="457104" rtl="0" eaLnBrk="1" latinLnBrk="0" hangingPunct="1">
              <a:defRPr kern="1200">
                <a:solidFill>
                  <a:schemeClr val="tx1"/>
                </a:solidFill>
                <a:latin typeface="Franklin Gothic Book" charset="0"/>
                <a:ea typeface="ＭＳ Ｐゴシック" charset="0"/>
                <a:cs typeface="ＭＳ Ｐゴシック" charset="0"/>
              </a:defRPr>
            </a:lvl8pPr>
            <a:lvl9pPr marL="3656825" algn="l" defTabSz="457104" rtl="0" eaLnBrk="1" latinLnBrk="0" hangingPunct="1">
              <a:defRPr kern="1200">
                <a:solidFill>
                  <a:schemeClr val="tx1"/>
                </a:solidFill>
                <a:latin typeface="Franklin Gothic Book" charset="0"/>
                <a:ea typeface="ＭＳ Ｐゴシック" charset="0"/>
                <a:cs typeface="ＭＳ Ｐゴシック" charset="0"/>
              </a:defRPr>
            </a:lvl9pPr>
          </a:lstStyle>
          <a:p>
            <a:r>
              <a:rPr lang="en-US" dirty="0" smtClean="0">
                <a:solidFill>
                  <a:srgbClr val="1F497D">
                    <a:lumMod val="75000"/>
                  </a:srgbClr>
                </a:solidFill>
              </a:rPr>
              <a:t>SC(95) 15-16 April 2014</a:t>
            </a:r>
          </a:p>
        </p:txBody>
      </p:sp>
      <p:sp>
        <p:nvSpPr>
          <p:cNvPr id="8" name="Slide Number Placeholder 5"/>
          <p:cNvSpPr txBox="1">
            <a:spLocks/>
          </p:cNvSpPr>
          <p:nvPr userDrawn="1"/>
        </p:nvSpPr>
        <p:spPr>
          <a:xfrm>
            <a:off x="6598725" y="6330625"/>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accent5">
                    <a:lumMod val="75000"/>
                  </a:schemeClr>
                </a:solidFill>
                <a:latin typeface="Helvetica" pitchFamily="34" charset="0"/>
                <a:ea typeface="ＭＳ Ｐゴシック" charset="0"/>
                <a:cs typeface="Helvetica" pitchFamily="34" charset="0"/>
              </a:defRPr>
            </a:lvl1pPr>
            <a:lvl2pPr marL="457104"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2pPr>
            <a:lvl3pPr marL="914206"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3pPr>
            <a:lvl4pPr marL="137131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4pPr>
            <a:lvl5pPr marL="1828412"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5pPr>
            <a:lvl6pPr marL="2285516" algn="l" defTabSz="457104" rtl="0" eaLnBrk="1" latinLnBrk="0" hangingPunct="1">
              <a:defRPr kern="1200">
                <a:solidFill>
                  <a:schemeClr val="tx1"/>
                </a:solidFill>
                <a:latin typeface="Franklin Gothic Book" charset="0"/>
                <a:ea typeface="ＭＳ Ｐゴシック" charset="0"/>
                <a:cs typeface="ＭＳ Ｐゴシック" charset="0"/>
              </a:defRPr>
            </a:lvl6pPr>
            <a:lvl7pPr marL="2742618" algn="l" defTabSz="457104" rtl="0" eaLnBrk="1" latinLnBrk="0" hangingPunct="1">
              <a:defRPr kern="1200">
                <a:solidFill>
                  <a:schemeClr val="tx1"/>
                </a:solidFill>
                <a:latin typeface="Franklin Gothic Book" charset="0"/>
                <a:ea typeface="ＭＳ Ｐゴシック" charset="0"/>
                <a:cs typeface="ＭＳ Ｐゴシック" charset="0"/>
              </a:defRPr>
            </a:lvl7pPr>
            <a:lvl8pPr marL="3199722" algn="l" defTabSz="457104" rtl="0" eaLnBrk="1" latinLnBrk="0" hangingPunct="1">
              <a:defRPr kern="1200">
                <a:solidFill>
                  <a:schemeClr val="tx1"/>
                </a:solidFill>
                <a:latin typeface="Franklin Gothic Book" charset="0"/>
                <a:ea typeface="ＭＳ Ｐゴシック" charset="0"/>
                <a:cs typeface="ＭＳ Ｐゴシック" charset="0"/>
              </a:defRPr>
            </a:lvl8pPr>
            <a:lvl9pPr marL="3656825" algn="l" defTabSz="457104" rtl="0" eaLnBrk="1" latinLnBrk="0" hangingPunct="1">
              <a:defRPr kern="1200">
                <a:solidFill>
                  <a:schemeClr val="tx1"/>
                </a:solidFill>
                <a:latin typeface="Franklin Gothic Book" charset="0"/>
                <a:ea typeface="ＭＳ Ｐゴシック" charset="0"/>
                <a:cs typeface="ＭＳ Ｐゴシック" charset="0"/>
              </a:defRPr>
            </a:lvl9pPr>
          </a:lstStyle>
          <a:p>
            <a:fld id="{806B1854-CC05-4CE5-A8AE-B67B55B17DB9}" type="slidenum">
              <a:rPr lang="en-GB" smtClean="0">
                <a:solidFill>
                  <a:srgbClr val="4BACC6">
                    <a:lumMod val="75000"/>
                  </a:srgbClr>
                </a:solidFill>
              </a:rPr>
              <a:pPr/>
              <a:t>‹#›</a:t>
            </a:fld>
            <a:endParaRPr lang="en-GB" dirty="0">
              <a:solidFill>
                <a:srgbClr val="4BACC6">
                  <a:lumMod val="75000"/>
                </a:srgbClr>
              </a:solidFill>
            </a:endParaRPr>
          </a:p>
        </p:txBody>
      </p:sp>
    </p:spTree>
    <p:extLst>
      <p:ext uri="{BB962C8B-B14F-4D97-AF65-F5344CB8AC3E}">
        <p14:creationId xmlns:p14="http://schemas.microsoft.com/office/powerpoint/2010/main" val="339804719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734BB5B-824F-47EA-8638-4A9AADAB5B0B}" type="datetimeFigureOut">
              <a:rPr lang="en-GB" smtClean="0">
                <a:solidFill>
                  <a:prstClr val="black"/>
                </a:solidFill>
              </a:rPr>
              <a:pPr/>
              <a:t>02/03/2016</a:t>
            </a:fld>
            <a:endParaRPr lang="en-GB">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14CF3E7-8CAC-4F7A-8CC9-DF51C9617B97}"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671610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pPr>
            <a:fld id="{E10E6AF7-F12D-4E20-B191-DE60D77F7317}" type="datetimeFigureOut">
              <a:rPr lang="en-GB" smtClean="0">
                <a:solidFill>
                  <a:srgbClr val="000000"/>
                </a:solidFill>
                <a:ea typeface="ＭＳ Ｐゴシック" charset="0"/>
              </a:rPr>
              <a:pPr fontAlgn="base">
                <a:spcBef>
                  <a:spcPct val="0"/>
                </a:spcBef>
                <a:spcAft>
                  <a:spcPct val="0"/>
                </a:spcAft>
              </a:pPr>
              <a:t>02/03/2016</a:t>
            </a:fld>
            <a:endParaRPr lang="en-GB">
              <a:solidFill>
                <a:srgbClr val="000000"/>
              </a:solidFill>
              <a:ea typeface="ＭＳ Ｐゴシック" charset="0"/>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pPr>
            <a:endParaRPr lang="en-GB">
              <a:solidFill>
                <a:srgbClr val="000000"/>
              </a:solidFill>
              <a:ea typeface="ＭＳ Ｐゴシック" charset="0"/>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0CA21741-E68A-4579-854E-F28AD16A7E26}" type="slidenum">
              <a:rPr lang="en-GB" smtClean="0">
                <a:solidFill>
                  <a:srgbClr val="000000"/>
                </a:solidFill>
                <a:ea typeface="ＭＳ Ｐゴシック" charset="0"/>
              </a:rPr>
              <a:pPr fontAlgn="base">
                <a:spcBef>
                  <a:spcPct val="0"/>
                </a:spcBef>
                <a:spcAft>
                  <a:spcPct val="0"/>
                </a:spcAft>
              </a:pPr>
              <a:t>‹#›</a:t>
            </a:fld>
            <a:endParaRPr lang="en-GB">
              <a:solidFill>
                <a:srgbClr val="000000"/>
              </a:solidFill>
              <a:ea typeface="ＭＳ Ｐゴシック" charset="0"/>
            </a:endParaRPr>
          </a:p>
        </p:txBody>
      </p:sp>
    </p:spTree>
    <p:extLst>
      <p:ext uri="{BB962C8B-B14F-4D97-AF65-F5344CB8AC3E}">
        <p14:creationId xmlns:p14="http://schemas.microsoft.com/office/powerpoint/2010/main" val="2758611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059B41C-D3E3-484D-A002-ECD61951705E}" type="datetimeFigureOut">
              <a:rPr lang="en-GB" smtClean="0">
                <a:solidFill>
                  <a:prstClr val="black"/>
                </a:solidFill>
              </a:rPr>
              <a:pPr/>
              <a:t>02/03/2016</a:t>
            </a:fld>
            <a:endParaRPr lang="en-GB">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A940FB4-5340-494D-B699-B9F2B7C64C75}"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27108129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27"/>
          <p:cNvGrpSpPr>
            <a:grpSpLocks noChangeAspect="1"/>
          </p:cNvGrpSpPr>
          <p:nvPr userDrawn="1"/>
        </p:nvGrpSpPr>
        <p:grpSpPr bwMode="auto">
          <a:xfrm>
            <a:off x="4513263" y="609600"/>
            <a:ext cx="4191000" cy="4495800"/>
            <a:chOff x="2976" y="96"/>
            <a:chExt cx="2640" cy="2832"/>
          </a:xfrm>
        </p:grpSpPr>
        <p:sp>
          <p:nvSpPr>
            <p:cNvPr id="5" name="AutoShape 126"/>
            <p:cNvSpPr>
              <a:spLocks noChangeAspect="1" noChangeArrowheads="1" noTextEdit="1"/>
            </p:cNvSpPr>
            <p:nvPr userDrawn="1"/>
          </p:nvSpPr>
          <p:spPr bwMode="auto">
            <a:xfrm>
              <a:off x="2976" y="96"/>
              <a:ext cx="2640" cy="2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6" name="Rectangle 128"/>
            <p:cNvSpPr>
              <a:spLocks noChangeArrowheads="1"/>
            </p:cNvSpPr>
            <p:nvPr userDrawn="1"/>
          </p:nvSpPr>
          <p:spPr bwMode="auto">
            <a:xfrm>
              <a:off x="2976" y="96"/>
              <a:ext cx="2640" cy="2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lnSpc>
                  <a:spcPct val="80000"/>
                </a:lnSpc>
                <a:defRPr sz="900">
                  <a:solidFill>
                    <a:schemeClr val="bg1"/>
                  </a:solidFill>
                  <a:latin typeface="Calibri" panose="020F0502020204030204" pitchFamily="34" charset="0"/>
                </a:defRPr>
              </a:lvl1pPr>
              <a:lvl2pPr marL="742950" indent="-285750">
                <a:lnSpc>
                  <a:spcPct val="80000"/>
                </a:lnSpc>
                <a:defRPr sz="900">
                  <a:solidFill>
                    <a:schemeClr val="bg1"/>
                  </a:solidFill>
                  <a:latin typeface="Calibri" panose="020F0502020204030204" pitchFamily="34" charset="0"/>
                </a:defRPr>
              </a:lvl2pPr>
              <a:lvl3pPr marL="1143000" indent="-228600">
                <a:lnSpc>
                  <a:spcPct val="80000"/>
                </a:lnSpc>
                <a:defRPr sz="900">
                  <a:solidFill>
                    <a:schemeClr val="bg1"/>
                  </a:solidFill>
                  <a:latin typeface="Calibri" panose="020F0502020204030204" pitchFamily="34" charset="0"/>
                </a:defRPr>
              </a:lvl3pPr>
              <a:lvl4pPr marL="1600200" indent="-228600">
                <a:lnSpc>
                  <a:spcPct val="80000"/>
                </a:lnSpc>
                <a:defRPr sz="900">
                  <a:solidFill>
                    <a:schemeClr val="bg1"/>
                  </a:solidFill>
                  <a:latin typeface="Calibri" panose="020F0502020204030204" pitchFamily="34" charset="0"/>
                </a:defRPr>
              </a:lvl4pPr>
              <a:lvl5pPr marL="2057400" indent="-228600">
                <a:lnSpc>
                  <a:spcPct val="80000"/>
                </a:lnSpc>
                <a:defRPr sz="900">
                  <a:solidFill>
                    <a:schemeClr val="bg1"/>
                  </a:solidFill>
                  <a:latin typeface="Calibri" panose="020F0502020204030204" pitchFamily="34" charset="0"/>
                </a:defRPr>
              </a:lvl5pPr>
              <a:lvl6pPr marL="25146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6pPr>
              <a:lvl7pPr marL="29718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7pPr>
              <a:lvl8pPr marL="34290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8pPr>
              <a:lvl9pPr marL="38862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9pPr>
            </a:lstStyle>
            <a:p>
              <a:pPr fontAlgn="base">
                <a:spcBef>
                  <a:spcPct val="0"/>
                </a:spcBef>
                <a:spcAft>
                  <a:spcPct val="0"/>
                </a:spcAft>
                <a:defRPr/>
              </a:pPr>
              <a:endParaRPr lang="en-US" altLang="en-US" dirty="0" smtClean="0">
                <a:solidFill>
                  <a:srgbClr val="FFFFFF"/>
                </a:solidFill>
              </a:endParaRPr>
            </a:p>
          </p:txBody>
        </p:sp>
        <p:sp>
          <p:nvSpPr>
            <p:cNvPr id="7" name="Freeform 129"/>
            <p:cNvSpPr>
              <a:spLocks/>
            </p:cNvSpPr>
            <p:nvPr userDrawn="1"/>
          </p:nvSpPr>
          <p:spPr bwMode="auto">
            <a:xfrm>
              <a:off x="4293" y="368"/>
              <a:ext cx="390" cy="336"/>
            </a:xfrm>
            <a:custGeom>
              <a:avLst/>
              <a:gdLst>
                <a:gd name="T0" fmla="*/ 1 w 779"/>
                <a:gd name="T1" fmla="*/ 0 h 672"/>
                <a:gd name="T2" fmla="*/ 1 w 779"/>
                <a:gd name="T3" fmla="*/ 1 h 672"/>
                <a:gd name="T4" fmla="*/ 1 w 779"/>
                <a:gd name="T5" fmla="*/ 1 h 672"/>
                <a:gd name="T6" fmla="*/ 1 w 779"/>
                <a:gd name="T7" fmla="*/ 1 h 672"/>
                <a:gd name="T8" fmla="*/ 1 w 779"/>
                <a:gd name="T9" fmla="*/ 1 h 672"/>
                <a:gd name="T10" fmla="*/ 1 w 779"/>
                <a:gd name="T11" fmla="*/ 1 h 672"/>
                <a:gd name="T12" fmla="*/ 1 w 779"/>
                <a:gd name="T13" fmla="*/ 1 h 672"/>
                <a:gd name="T14" fmla="*/ 1 w 779"/>
                <a:gd name="T15" fmla="*/ 1 h 672"/>
                <a:gd name="T16" fmla="*/ 1 w 779"/>
                <a:gd name="T17" fmla="*/ 1 h 672"/>
                <a:gd name="T18" fmla="*/ 1 w 779"/>
                <a:gd name="T19" fmla="*/ 1 h 672"/>
                <a:gd name="T20" fmla="*/ 1 w 779"/>
                <a:gd name="T21" fmla="*/ 1 h 672"/>
                <a:gd name="T22" fmla="*/ 1 w 779"/>
                <a:gd name="T23" fmla="*/ 1 h 672"/>
                <a:gd name="T24" fmla="*/ 1 w 779"/>
                <a:gd name="T25" fmla="*/ 1 h 672"/>
                <a:gd name="T26" fmla="*/ 1 w 779"/>
                <a:gd name="T27" fmla="*/ 1 h 672"/>
                <a:gd name="T28" fmla="*/ 1 w 779"/>
                <a:gd name="T29" fmla="*/ 1 h 672"/>
                <a:gd name="T30" fmla="*/ 1 w 779"/>
                <a:gd name="T31" fmla="*/ 1 h 672"/>
                <a:gd name="T32" fmla="*/ 1 w 779"/>
                <a:gd name="T33" fmla="*/ 1 h 672"/>
                <a:gd name="T34" fmla="*/ 1 w 779"/>
                <a:gd name="T35" fmla="*/ 1 h 672"/>
                <a:gd name="T36" fmla="*/ 1 w 779"/>
                <a:gd name="T37" fmla="*/ 1 h 672"/>
                <a:gd name="T38" fmla="*/ 1 w 779"/>
                <a:gd name="T39" fmla="*/ 1 h 672"/>
                <a:gd name="T40" fmla="*/ 1 w 779"/>
                <a:gd name="T41" fmla="*/ 1 h 672"/>
                <a:gd name="T42" fmla="*/ 1 w 779"/>
                <a:gd name="T43" fmla="*/ 1 h 672"/>
                <a:gd name="T44" fmla="*/ 1 w 779"/>
                <a:gd name="T45" fmla="*/ 1 h 672"/>
                <a:gd name="T46" fmla="*/ 1 w 779"/>
                <a:gd name="T47" fmla="*/ 1 h 672"/>
                <a:gd name="T48" fmla="*/ 0 w 779"/>
                <a:gd name="T49" fmla="*/ 1 h 672"/>
                <a:gd name="T50" fmla="*/ 0 w 779"/>
                <a:gd name="T51" fmla="*/ 1 h 672"/>
                <a:gd name="T52" fmla="*/ 1 w 779"/>
                <a:gd name="T53" fmla="*/ 1 h 672"/>
                <a:gd name="T54" fmla="*/ 1 w 779"/>
                <a:gd name="T55" fmla="*/ 1 h 672"/>
                <a:gd name="T56" fmla="*/ 1 w 779"/>
                <a:gd name="T57" fmla="*/ 1 h 672"/>
                <a:gd name="T58" fmla="*/ 1 w 779"/>
                <a:gd name="T59" fmla="*/ 1 h 672"/>
                <a:gd name="T60" fmla="*/ 1 w 779"/>
                <a:gd name="T61" fmla="*/ 1 h 672"/>
                <a:gd name="T62" fmla="*/ 1 w 779"/>
                <a:gd name="T63" fmla="*/ 1 h 672"/>
                <a:gd name="T64" fmla="*/ 1 w 779"/>
                <a:gd name="T65" fmla="*/ 1 h 672"/>
                <a:gd name="T66" fmla="*/ 1 w 779"/>
                <a:gd name="T67" fmla="*/ 1 h 672"/>
                <a:gd name="T68" fmla="*/ 1 w 779"/>
                <a:gd name="T69" fmla="*/ 1 h 672"/>
                <a:gd name="T70" fmla="*/ 1 w 779"/>
                <a:gd name="T71" fmla="*/ 0 h 67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9" h="672">
                  <a:moveTo>
                    <a:pt x="388" y="0"/>
                  </a:moveTo>
                  <a:lnTo>
                    <a:pt x="451" y="5"/>
                  </a:lnTo>
                  <a:lnTo>
                    <a:pt x="511" y="21"/>
                  </a:lnTo>
                  <a:lnTo>
                    <a:pt x="568" y="43"/>
                  </a:lnTo>
                  <a:lnTo>
                    <a:pt x="620" y="76"/>
                  </a:lnTo>
                  <a:lnTo>
                    <a:pt x="664" y="115"/>
                  </a:lnTo>
                  <a:lnTo>
                    <a:pt x="704" y="160"/>
                  </a:lnTo>
                  <a:lnTo>
                    <a:pt x="736" y="211"/>
                  </a:lnTo>
                  <a:lnTo>
                    <a:pt x="759" y="268"/>
                  </a:lnTo>
                  <a:lnTo>
                    <a:pt x="774" y="328"/>
                  </a:lnTo>
                  <a:lnTo>
                    <a:pt x="779" y="392"/>
                  </a:lnTo>
                  <a:lnTo>
                    <a:pt x="776" y="445"/>
                  </a:lnTo>
                  <a:lnTo>
                    <a:pt x="765" y="498"/>
                  </a:lnTo>
                  <a:lnTo>
                    <a:pt x="748" y="546"/>
                  </a:lnTo>
                  <a:lnTo>
                    <a:pt x="724" y="593"/>
                  </a:lnTo>
                  <a:lnTo>
                    <a:pt x="695" y="634"/>
                  </a:lnTo>
                  <a:lnTo>
                    <a:pt x="661" y="672"/>
                  </a:lnTo>
                  <a:lnTo>
                    <a:pt x="659" y="672"/>
                  </a:lnTo>
                  <a:lnTo>
                    <a:pt x="577" y="606"/>
                  </a:lnTo>
                  <a:lnTo>
                    <a:pt x="491" y="548"/>
                  </a:lnTo>
                  <a:lnTo>
                    <a:pt x="400" y="495"/>
                  </a:lnTo>
                  <a:lnTo>
                    <a:pt x="305" y="448"/>
                  </a:lnTo>
                  <a:lnTo>
                    <a:pt x="208" y="407"/>
                  </a:lnTo>
                  <a:lnTo>
                    <a:pt x="105" y="375"/>
                  </a:lnTo>
                  <a:lnTo>
                    <a:pt x="0" y="349"/>
                  </a:lnTo>
                  <a:lnTo>
                    <a:pt x="0" y="347"/>
                  </a:lnTo>
                  <a:lnTo>
                    <a:pt x="10" y="290"/>
                  </a:lnTo>
                  <a:lnTo>
                    <a:pt x="29" y="235"/>
                  </a:lnTo>
                  <a:lnTo>
                    <a:pt x="56" y="186"/>
                  </a:lnTo>
                  <a:lnTo>
                    <a:pt x="89" y="141"/>
                  </a:lnTo>
                  <a:lnTo>
                    <a:pt x="127" y="100"/>
                  </a:lnTo>
                  <a:lnTo>
                    <a:pt x="172" y="65"/>
                  </a:lnTo>
                  <a:lnTo>
                    <a:pt x="220" y="38"/>
                  </a:lnTo>
                  <a:lnTo>
                    <a:pt x="273" y="17"/>
                  </a:lnTo>
                  <a:lnTo>
                    <a:pt x="329" y="5"/>
                  </a:lnTo>
                  <a:lnTo>
                    <a:pt x="388"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8" name="Freeform 130"/>
            <p:cNvSpPr>
              <a:spLocks/>
            </p:cNvSpPr>
            <p:nvPr userDrawn="1"/>
          </p:nvSpPr>
          <p:spPr bwMode="auto">
            <a:xfrm>
              <a:off x="3002" y="96"/>
              <a:ext cx="1114" cy="1113"/>
            </a:xfrm>
            <a:custGeom>
              <a:avLst/>
              <a:gdLst>
                <a:gd name="T0" fmla="*/ 0 w 2229"/>
                <a:gd name="T1" fmla="*/ 0 h 2227"/>
                <a:gd name="T2" fmla="*/ 0 w 2229"/>
                <a:gd name="T3" fmla="*/ 0 h 2227"/>
                <a:gd name="T4" fmla="*/ 0 w 2229"/>
                <a:gd name="T5" fmla="*/ 0 h 2227"/>
                <a:gd name="T6" fmla="*/ 0 w 2229"/>
                <a:gd name="T7" fmla="*/ 0 h 2227"/>
                <a:gd name="T8" fmla="*/ 0 w 2229"/>
                <a:gd name="T9" fmla="*/ 0 h 2227"/>
                <a:gd name="T10" fmla="*/ 0 w 2229"/>
                <a:gd name="T11" fmla="*/ 0 h 2227"/>
                <a:gd name="T12" fmla="*/ 0 w 2229"/>
                <a:gd name="T13" fmla="*/ 0 h 2227"/>
                <a:gd name="T14" fmla="*/ 0 w 2229"/>
                <a:gd name="T15" fmla="*/ 0 h 2227"/>
                <a:gd name="T16" fmla="*/ 0 w 2229"/>
                <a:gd name="T17" fmla="*/ 0 h 2227"/>
                <a:gd name="T18" fmla="*/ 0 w 2229"/>
                <a:gd name="T19" fmla="*/ 0 h 2227"/>
                <a:gd name="T20" fmla="*/ 0 w 2229"/>
                <a:gd name="T21" fmla="*/ 0 h 2227"/>
                <a:gd name="T22" fmla="*/ 0 w 2229"/>
                <a:gd name="T23" fmla="*/ 0 h 2227"/>
                <a:gd name="T24" fmla="*/ 0 w 2229"/>
                <a:gd name="T25" fmla="*/ 0 h 2227"/>
                <a:gd name="T26" fmla="*/ 0 w 2229"/>
                <a:gd name="T27" fmla="*/ 0 h 2227"/>
                <a:gd name="T28" fmla="*/ 0 w 2229"/>
                <a:gd name="T29" fmla="*/ 0 h 2227"/>
                <a:gd name="T30" fmla="*/ 0 w 2229"/>
                <a:gd name="T31" fmla="*/ 0 h 2227"/>
                <a:gd name="T32" fmla="*/ 0 w 2229"/>
                <a:gd name="T33" fmla="*/ 0 h 2227"/>
                <a:gd name="T34" fmla="*/ 0 w 2229"/>
                <a:gd name="T35" fmla="*/ 0 h 2227"/>
                <a:gd name="T36" fmla="*/ 0 w 2229"/>
                <a:gd name="T37" fmla="*/ 0 h 2227"/>
                <a:gd name="T38" fmla="*/ 0 w 2229"/>
                <a:gd name="T39" fmla="*/ 0 h 2227"/>
                <a:gd name="T40" fmla="*/ 0 w 2229"/>
                <a:gd name="T41" fmla="*/ 0 h 2227"/>
                <a:gd name="T42" fmla="*/ 0 w 2229"/>
                <a:gd name="T43" fmla="*/ 0 h 2227"/>
                <a:gd name="T44" fmla="*/ 0 w 2229"/>
                <a:gd name="T45" fmla="*/ 0 h 2227"/>
                <a:gd name="T46" fmla="*/ 0 w 2229"/>
                <a:gd name="T47" fmla="*/ 0 h 2227"/>
                <a:gd name="T48" fmla="*/ 0 w 2229"/>
                <a:gd name="T49" fmla="*/ 0 h 2227"/>
                <a:gd name="T50" fmla="*/ 0 w 2229"/>
                <a:gd name="T51" fmla="*/ 0 h 2227"/>
                <a:gd name="T52" fmla="*/ 0 w 2229"/>
                <a:gd name="T53" fmla="*/ 0 h 2227"/>
                <a:gd name="T54" fmla="*/ 0 w 2229"/>
                <a:gd name="T55" fmla="*/ 0 h 2227"/>
                <a:gd name="T56" fmla="*/ 0 w 2229"/>
                <a:gd name="T57" fmla="*/ 0 h 2227"/>
                <a:gd name="T58" fmla="*/ 0 w 2229"/>
                <a:gd name="T59" fmla="*/ 0 h 2227"/>
                <a:gd name="T60" fmla="*/ 0 w 2229"/>
                <a:gd name="T61" fmla="*/ 0 h 2227"/>
                <a:gd name="T62" fmla="*/ 0 w 2229"/>
                <a:gd name="T63" fmla="*/ 0 h 2227"/>
                <a:gd name="T64" fmla="*/ 0 w 2229"/>
                <a:gd name="T65" fmla="*/ 0 h 2227"/>
                <a:gd name="T66" fmla="*/ 0 w 2229"/>
                <a:gd name="T67" fmla="*/ 0 h 222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29" h="2227">
                  <a:moveTo>
                    <a:pt x="1115" y="0"/>
                  </a:moveTo>
                  <a:lnTo>
                    <a:pt x="1221" y="5"/>
                  </a:lnTo>
                  <a:lnTo>
                    <a:pt x="1326" y="21"/>
                  </a:lnTo>
                  <a:lnTo>
                    <a:pt x="1427" y="45"/>
                  </a:lnTo>
                  <a:lnTo>
                    <a:pt x="1525" y="77"/>
                  </a:lnTo>
                  <a:lnTo>
                    <a:pt x="1617" y="120"/>
                  </a:lnTo>
                  <a:lnTo>
                    <a:pt x="1705" y="170"/>
                  </a:lnTo>
                  <a:lnTo>
                    <a:pt x="1789" y="227"/>
                  </a:lnTo>
                  <a:lnTo>
                    <a:pt x="1866" y="292"/>
                  </a:lnTo>
                  <a:lnTo>
                    <a:pt x="1937" y="362"/>
                  </a:lnTo>
                  <a:lnTo>
                    <a:pt x="2002" y="440"/>
                  </a:lnTo>
                  <a:lnTo>
                    <a:pt x="2059" y="522"/>
                  </a:lnTo>
                  <a:lnTo>
                    <a:pt x="2108" y="609"/>
                  </a:lnTo>
                  <a:lnTo>
                    <a:pt x="2151" y="702"/>
                  </a:lnTo>
                  <a:lnTo>
                    <a:pt x="2184" y="800"/>
                  </a:lnTo>
                  <a:lnTo>
                    <a:pt x="2208" y="901"/>
                  </a:lnTo>
                  <a:lnTo>
                    <a:pt x="2223" y="1006"/>
                  </a:lnTo>
                  <a:lnTo>
                    <a:pt x="2229" y="1113"/>
                  </a:lnTo>
                  <a:lnTo>
                    <a:pt x="2223" y="1221"/>
                  </a:lnTo>
                  <a:lnTo>
                    <a:pt x="2208" y="1324"/>
                  </a:lnTo>
                  <a:lnTo>
                    <a:pt x="2184" y="1425"/>
                  </a:lnTo>
                  <a:lnTo>
                    <a:pt x="2151" y="1523"/>
                  </a:lnTo>
                  <a:lnTo>
                    <a:pt x="2108" y="1616"/>
                  </a:lnTo>
                  <a:lnTo>
                    <a:pt x="2059" y="1705"/>
                  </a:lnTo>
                  <a:lnTo>
                    <a:pt x="2002" y="1787"/>
                  </a:lnTo>
                  <a:lnTo>
                    <a:pt x="1937" y="1865"/>
                  </a:lnTo>
                  <a:lnTo>
                    <a:pt x="1866" y="1935"/>
                  </a:lnTo>
                  <a:lnTo>
                    <a:pt x="1789" y="2000"/>
                  </a:lnTo>
                  <a:lnTo>
                    <a:pt x="1705" y="2057"/>
                  </a:lnTo>
                  <a:lnTo>
                    <a:pt x="1617" y="2107"/>
                  </a:lnTo>
                  <a:lnTo>
                    <a:pt x="1525" y="2150"/>
                  </a:lnTo>
                  <a:lnTo>
                    <a:pt x="1427" y="2182"/>
                  </a:lnTo>
                  <a:lnTo>
                    <a:pt x="1326" y="2206"/>
                  </a:lnTo>
                  <a:lnTo>
                    <a:pt x="1221" y="2222"/>
                  </a:lnTo>
                  <a:lnTo>
                    <a:pt x="1115" y="2227"/>
                  </a:lnTo>
                  <a:lnTo>
                    <a:pt x="1008" y="2222"/>
                  </a:lnTo>
                  <a:lnTo>
                    <a:pt x="903" y="2206"/>
                  </a:lnTo>
                  <a:lnTo>
                    <a:pt x="802" y="2182"/>
                  </a:lnTo>
                  <a:lnTo>
                    <a:pt x="704" y="2150"/>
                  </a:lnTo>
                  <a:lnTo>
                    <a:pt x="612" y="2107"/>
                  </a:lnTo>
                  <a:lnTo>
                    <a:pt x="524" y="2057"/>
                  </a:lnTo>
                  <a:lnTo>
                    <a:pt x="440" y="2000"/>
                  </a:lnTo>
                  <a:lnTo>
                    <a:pt x="363" y="1935"/>
                  </a:lnTo>
                  <a:lnTo>
                    <a:pt x="292" y="1865"/>
                  </a:lnTo>
                  <a:lnTo>
                    <a:pt x="227" y="1787"/>
                  </a:lnTo>
                  <a:lnTo>
                    <a:pt x="170" y="1705"/>
                  </a:lnTo>
                  <a:lnTo>
                    <a:pt x="121" y="1616"/>
                  </a:lnTo>
                  <a:lnTo>
                    <a:pt x="78" y="1523"/>
                  </a:lnTo>
                  <a:lnTo>
                    <a:pt x="45" y="1425"/>
                  </a:lnTo>
                  <a:lnTo>
                    <a:pt x="21" y="1324"/>
                  </a:lnTo>
                  <a:lnTo>
                    <a:pt x="6" y="1221"/>
                  </a:lnTo>
                  <a:lnTo>
                    <a:pt x="0" y="1113"/>
                  </a:lnTo>
                  <a:lnTo>
                    <a:pt x="6" y="1006"/>
                  </a:lnTo>
                  <a:lnTo>
                    <a:pt x="21" y="901"/>
                  </a:lnTo>
                  <a:lnTo>
                    <a:pt x="45" y="800"/>
                  </a:lnTo>
                  <a:lnTo>
                    <a:pt x="78" y="702"/>
                  </a:lnTo>
                  <a:lnTo>
                    <a:pt x="121" y="609"/>
                  </a:lnTo>
                  <a:lnTo>
                    <a:pt x="170" y="522"/>
                  </a:lnTo>
                  <a:lnTo>
                    <a:pt x="227" y="440"/>
                  </a:lnTo>
                  <a:lnTo>
                    <a:pt x="292" y="362"/>
                  </a:lnTo>
                  <a:lnTo>
                    <a:pt x="363" y="292"/>
                  </a:lnTo>
                  <a:lnTo>
                    <a:pt x="440" y="227"/>
                  </a:lnTo>
                  <a:lnTo>
                    <a:pt x="524" y="170"/>
                  </a:lnTo>
                  <a:lnTo>
                    <a:pt x="612" y="120"/>
                  </a:lnTo>
                  <a:lnTo>
                    <a:pt x="704" y="77"/>
                  </a:lnTo>
                  <a:lnTo>
                    <a:pt x="802" y="45"/>
                  </a:lnTo>
                  <a:lnTo>
                    <a:pt x="903" y="21"/>
                  </a:lnTo>
                  <a:lnTo>
                    <a:pt x="1008" y="5"/>
                  </a:lnTo>
                  <a:lnTo>
                    <a:pt x="1115"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9" name="Freeform 131"/>
            <p:cNvSpPr>
              <a:spLocks/>
            </p:cNvSpPr>
            <p:nvPr userDrawn="1"/>
          </p:nvSpPr>
          <p:spPr bwMode="auto">
            <a:xfrm>
              <a:off x="3013" y="2419"/>
              <a:ext cx="509" cy="509"/>
            </a:xfrm>
            <a:custGeom>
              <a:avLst/>
              <a:gdLst>
                <a:gd name="T0" fmla="*/ 1 w 1018"/>
                <a:gd name="T1" fmla="*/ 0 h 1018"/>
                <a:gd name="T2" fmla="*/ 1 w 1018"/>
                <a:gd name="T3" fmla="*/ 1 h 1018"/>
                <a:gd name="T4" fmla="*/ 1 w 1018"/>
                <a:gd name="T5" fmla="*/ 1 h 1018"/>
                <a:gd name="T6" fmla="*/ 1 w 1018"/>
                <a:gd name="T7" fmla="*/ 1 h 1018"/>
                <a:gd name="T8" fmla="*/ 1 w 1018"/>
                <a:gd name="T9" fmla="*/ 1 h 1018"/>
                <a:gd name="T10" fmla="*/ 1 w 1018"/>
                <a:gd name="T11" fmla="*/ 1 h 1018"/>
                <a:gd name="T12" fmla="*/ 1 w 1018"/>
                <a:gd name="T13" fmla="*/ 1 h 1018"/>
                <a:gd name="T14" fmla="*/ 1 w 1018"/>
                <a:gd name="T15" fmla="*/ 1 h 1018"/>
                <a:gd name="T16" fmla="*/ 1 w 1018"/>
                <a:gd name="T17" fmla="*/ 1 h 1018"/>
                <a:gd name="T18" fmla="*/ 1 w 1018"/>
                <a:gd name="T19" fmla="*/ 1 h 1018"/>
                <a:gd name="T20" fmla="*/ 1 w 1018"/>
                <a:gd name="T21" fmla="*/ 1 h 1018"/>
                <a:gd name="T22" fmla="*/ 1 w 1018"/>
                <a:gd name="T23" fmla="*/ 1 h 1018"/>
                <a:gd name="T24" fmla="*/ 1 w 1018"/>
                <a:gd name="T25" fmla="*/ 1 h 1018"/>
                <a:gd name="T26" fmla="*/ 1 w 1018"/>
                <a:gd name="T27" fmla="*/ 1 h 1018"/>
                <a:gd name="T28" fmla="*/ 1 w 1018"/>
                <a:gd name="T29" fmla="*/ 1 h 1018"/>
                <a:gd name="T30" fmla="*/ 1 w 1018"/>
                <a:gd name="T31" fmla="*/ 1 h 1018"/>
                <a:gd name="T32" fmla="*/ 1 w 1018"/>
                <a:gd name="T33" fmla="*/ 1 h 1018"/>
                <a:gd name="T34" fmla="*/ 1 w 1018"/>
                <a:gd name="T35" fmla="*/ 1 h 1018"/>
                <a:gd name="T36" fmla="*/ 1 w 1018"/>
                <a:gd name="T37" fmla="*/ 1 h 1018"/>
                <a:gd name="T38" fmla="*/ 1 w 1018"/>
                <a:gd name="T39" fmla="*/ 1 h 1018"/>
                <a:gd name="T40" fmla="*/ 1 w 1018"/>
                <a:gd name="T41" fmla="*/ 1 h 1018"/>
                <a:gd name="T42" fmla="*/ 1 w 1018"/>
                <a:gd name="T43" fmla="*/ 1 h 1018"/>
                <a:gd name="T44" fmla="*/ 1 w 1018"/>
                <a:gd name="T45" fmla="*/ 1 h 1018"/>
                <a:gd name="T46" fmla="*/ 1 w 1018"/>
                <a:gd name="T47" fmla="*/ 1 h 1018"/>
                <a:gd name="T48" fmla="*/ 1 w 1018"/>
                <a:gd name="T49" fmla="*/ 1 h 1018"/>
                <a:gd name="T50" fmla="*/ 1 w 1018"/>
                <a:gd name="T51" fmla="*/ 1 h 1018"/>
                <a:gd name="T52" fmla="*/ 1 w 1018"/>
                <a:gd name="T53" fmla="*/ 1 h 1018"/>
                <a:gd name="T54" fmla="*/ 1 w 1018"/>
                <a:gd name="T55" fmla="*/ 1 h 1018"/>
                <a:gd name="T56" fmla="*/ 1 w 1018"/>
                <a:gd name="T57" fmla="*/ 1 h 1018"/>
                <a:gd name="T58" fmla="*/ 1 w 1018"/>
                <a:gd name="T59" fmla="*/ 1 h 1018"/>
                <a:gd name="T60" fmla="*/ 1 w 1018"/>
                <a:gd name="T61" fmla="*/ 1 h 1018"/>
                <a:gd name="T62" fmla="*/ 1 w 1018"/>
                <a:gd name="T63" fmla="*/ 1 h 1018"/>
                <a:gd name="T64" fmla="*/ 1 w 1018"/>
                <a:gd name="T65" fmla="*/ 1 h 1018"/>
                <a:gd name="T66" fmla="*/ 1 w 1018"/>
                <a:gd name="T67" fmla="*/ 1 h 1018"/>
                <a:gd name="T68" fmla="*/ 1 w 1018"/>
                <a:gd name="T69" fmla="*/ 1 h 1018"/>
                <a:gd name="T70" fmla="*/ 1 w 1018"/>
                <a:gd name="T71" fmla="*/ 1 h 1018"/>
                <a:gd name="T72" fmla="*/ 0 w 1018"/>
                <a:gd name="T73" fmla="*/ 1 h 1018"/>
                <a:gd name="T74" fmla="*/ 1 w 1018"/>
                <a:gd name="T75" fmla="*/ 1 h 1018"/>
                <a:gd name="T76" fmla="*/ 1 w 1018"/>
                <a:gd name="T77" fmla="*/ 1 h 1018"/>
                <a:gd name="T78" fmla="*/ 1 w 1018"/>
                <a:gd name="T79" fmla="*/ 1 h 1018"/>
                <a:gd name="T80" fmla="*/ 1 w 1018"/>
                <a:gd name="T81" fmla="*/ 1 h 1018"/>
                <a:gd name="T82" fmla="*/ 1 w 1018"/>
                <a:gd name="T83" fmla="*/ 1 h 1018"/>
                <a:gd name="T84" fmla="*/ 1 w 1018"/>
                <a:gd name="T85" fmla="*/ 1 h 1018"/>
                <a:gd name="T86" fmla="*/ 1 w 1018"/>
                <a:gd name="T87" fmla="*/ 1 h 1018"/>
                <a:gd name="T88" fmla="*/ 1 w 1018"/>
                <a:gd name="T89" fmla="*/ 1 h 1018"/>
                <a:gd name="T90" fmla="*/ 1 w 1018"/>
                <a:gd name="T91" fmla="*/ 1 h 1018"/>
                <a:gd name="T92" fmla="*/ 1 w 1018"/>
                <a:gd name="T93" fmla="*/ 1 h 1018"/>
                <a:gd name="T94" fmla="*/ 1 w 1018"/>
                <a:gd name="T95" fmla="*/ 1 h 1018"/>
                <a:gd name="T96" fmla="*/ 1 w 1018"/>
                <a:gd name="T97" fmla="*/ 0 h 10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8" h="1018">
                  <a:moveTo>
                    <a:pt x="508" y="0"/>
                  </a:moveTo>
                  <a:lnTo>
                    <a:pt x="577" y="5"/>
                  </a:lnTo>
                  <a:lnTo>
                    <a:pt x="644" y="19"/>
                  </a:lnTo>
                  <a:lnTo>
                    <a:pt x="707" y="39"/>
                  </a:lnTo>
                  <a:lnTo>
                    <a:pt x="765" y="70"/>
                  </a:lnTo>
                  <a:lnTo>
                    <a:pt x="819" y="106"/>
                  </a:lnTo>
                  <a:lnTo>
                    <a:pt x="868" y="149"/>
                  </a:lnTo>
                  <a:lnTo>
                    <a:pt x="911" y="199"/>
                  </a:lnTo>
                  <a:lnTo>
                    <a:pt x="947" y="252"/>
                  </a:lnTo>
                  <a:lnTo>
                    <a:pt x="978" y="311"/>
                  </a:lnTo>
                  <a:lnTo>
                    <a:pt x="999" y="374"/>
                  </a:lnTo>
                  <a:lnTo>
                    <a:pt x="1013" y="441"/>
                  </a:lnTo>
                  <a:lnTo>
                    <a:pt x="1018" y="510"/>
                  </a:lnTo>
                  <a:lnTo>
                    <a:pt x="1013" y="578"/>
                  </a:lnTo>
                  <a:lnTo>
                    <a:pt x="999" y="645"/>
                  </a:lnTo>
                  <a:lnTo>
                    <a:pt x="978" y="707"/>
                  </a:lnTo>
                  <a:lnTo>
                    <a:pt x="947" y="766"/>
                  </a:lnTo>
                  <a:lnTo>
                    <a:pt x="911" y="821"/>
                  </a:lnTo>
                  <a:lnTo>
                    <a:pt x="868" y="869"/>
                  </a:lnTo>
                  <a:lnTo>
                    <a:pt x="819" y="912"/>
                  </a:lnTo>
                  <a:lnTo>
                    <a:pt x="765" y="948"/>
                  </a:lnTo>
                  <a:lnTo>
                    <a:pt x="707" y="979"/>
                  </a:lnTo>
                  <a:lnTo>
                    <a:pt x="644" y="999"/>
                  </a:lnTo>
                  <a:lnTo>
                    <a:pt x="577" y="1013"/>
                  </a:lnTo>
                  <a:lnTo>
                    <a:pt x="508" y="1018"/>
                  </a:lnTo>
                  <a:lnTo>
                    <a:pt x="439" y="1013"/>
                  </a:lnTo>
                  <a:lnTo>
                    <a:pt x="372" y="999"/>
                  </a:lnTo>
                  <a:lnTo>
                    <a:pt x="310" y="979"/>
                  </a:lnTo>
                  <a:lnTo>
                    <a:pt x="252" y="948"/>
                  </a:lnTo>
                  <a:lnTo>
                    <a:pt x="197" y="912"/>
                  </a:lnTo>
                  <a:lnTo>
                    <a:pt x="149" y="869"/>
                  </a:lnTo>
                  <a:lnTo>
                    <a:pt x="106" y="821"/>
                  </a:lnTo>
                  <a:lnTo>
                    <a:pt x="70" y="766"/>
                  </a:lnTo>
                  <a:lnTo>
                    <a:pt x="39" y="707"/>
                  </a:lnTo>
                  <a:lnTo>
                    <a:pt x="19" y="645"/>
                  </a:lnTo>
                  <a:lnTo>
                    <a:pt x="5" y="578"/>
                  </a:lnTo>
                  <a:lnTo>
                    <a:pt x="0" y="510"/>
                  </a:lnTo>
                  <a:lnTo>
                    <a:pt x="5" y="441"/>
                  </a:lnTo>
                  <a:lnTo>
                    <a:pt x="19" y="374"/>
                  </a:lnTo>
                  <a:lnTo>
                    <a:pt x="39" y="311"/>
                  </a:lnTo>
                  <a:lnTo>
                    <a:pt x="70" y="252"/>
                  </a:lnTo>
                  <a:lnTo>
                    <a:pt x="106" y="199"/>
                  </a:lnTo>
                  <a:lnTo>
                    <a:pt x="149" y="149"/>
                  </a:lnTo>
                  <a:lnTo>
                    <a:pt x="197" y="106"/>
                  </a:lnTo>
                  <a:lnTo>
                    <a:pt x="252" y="70"/>
                  </a:lnTo>
                  <a:lnTo>
                    <a:pt x="310" y="39"/>
                  </a:lnTo>
                  <a:lnTo>
                    <a:pt x="372" y="19"/>
                  </a:lnTo>
                  <a:lnTo>
                    <a:pt x="439" y="5"/>
                  </a:lnTo>
                  <a:lnTo>
                    <a:pt x="508"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 name="Freeform 132"/>
            <p:cNvSpPr>
              <a:spLocks/>
            </p:cNvSpPr>
            <p:nvPr userDrawn="1"/>
          </p:nvSpPr>
          <p:spPr bwMode="auto">
            <a:xfrm>
              <a:off x="3411" y="1724"/>
              <a:ext cx="491" cy="704"/>
            </a:xfrm>
            <a:custGeom>
              <a:avLst/>
              <a:gdLst>
                <a:gd name="T0" fmla="*/ 1 w 982"/>
                <a:gd name="T1" fmla="*/ 0 h 1406"/>
                <a:gd name="T2" fmla="*/ 1 w 982"/>
                <a:gd name="T3" fmla="*/ 1 h 1406"/>
                <a:gd name="T4" fmla="*/ 1 w 982"/>
                <a:gd name="T5" fmla="*/ 1 h 1406"/>
                <a:gd name="T6" fmla="*/ 1 w 982"/>
                <a:gd name="T7" fmla="*/ 1 h 1406"/>
                <a:gd name="T8" fmla="*/ 1 w 982"/>
                <a:gd name="T9" fmla="*/ 1 h 1406"/>
                <a:gd name="T10" fmla="*/ 1 w 982"/>
                <a:gd name="T11" fmla="*/ 1 h 1406"/>
                <a:gd name="T12" fmla="*/ 1 w 982"/>
                <a:gd name="T13" fmla="*/ 1 h 1406"/>
                <a:gd name="T14" fmla="*/ 1 w 982"/>
                <a:gd name="T15" fmla="*/ 1 h 1406"/>
                <a:gd name="T16" fmla="*/ 1 w 982"/>
                <a:gd name="T17" fmla="*/ 1 h 1406"/>
                <a:gd name="T18" fmla="*/ 0 w 982"/>
                <a:gd name="T19" fmla="*/ 1 h 1406"/>
                <a:gd name="T20" fmla="*/ 1 w 982"/>
                <a:gd name="T21" fmla="*/ 1 h 1406"/>
                <a:gd name="T22" fmla="*/ 1 w 982"/>
                <a:gd name="T23" fmla="*/ 1 h 1406"/>
                <a:gd name="T24" fmla="*/ 1 w 982"/>
                <a:gd name="T25" fmla="*/ 1 h 1406"/>
                <a:gd name="T26" fmla="*/ 1 w 982"/>
                <a:gd name="T27" fmla="*/ 1 h 1406"/>
                <a:gd name="T28" fmla="*/ 1 w 982"/>
                <a:gd name="T29" fmla="*/ 1 h 1406"/>
                <a:gd name="T30" fmla="*/ 1 w 982"/>
                <a:gd name="T31" fmla="*/ 0 h 140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82" h="1406">
                  <a:moveTo>
                    <a:pt x="955" y="0"/>
                  </a:moveTo>
                  <a:lnTo>
                    <a:pt x="968" y="5"/>
                  </a:lnTo>
                  <a:lnTo>
                    <a:pt x="979" y="15"/>
                  </a:lnTo>
                  <a:lnTo>
                    <a:pt x="982" y="26"/>
                  </a:lnTo>
                  <a:lnTo>
                    <a:pt x="980" y="38"/>
                  </a:lnTo>
                  <a:lnTo>
                    <a:pt x="977" y="46"/>
                  </a:lnTo>
                  <a:lnTo>
                    <a:pt x="972" y="57"/>
                  </a:lnTo>
                  <a:lnTo>
                    <a:pt x="112" y="1406"/>
                  </a:lnTo>
                  <a:lnTo>
                    <a:pt x="59" y="1367"/>
                  </a:lnTo>
                  <a:lnTo>
                    <a:pt x="0" y="1331"/>
                  </a:lnTo>
                  <a:lnTo>
                    <a:pt x="9" y="1318"/>
                  </a:lnTo>
                  <a:lnTo>
                    <a:pt x="917" y="24"/>
                  </a:lnTo>
                  <a:lnTo>
                    <a:pt x="919" y="21"/>
                  </a:lnTo>
                  <a:lnTo>
                    <a:pt x="932" y="7"/>
                  </a:lnTo>
                  <a:lnTo>
                    <a:pt x="943" y="2"/>
                  </a:lnTo>
                  <a:lnTo>
                    <a:pt x="955"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1" name="Freeform 133"/>
            <p:cNvSpPr>
              <a:spLocks/>
            </p:cNvSpPr>
            <p:nvPr userDrawn="1"/>
          </p:nvSpPr>
          <p:spPr bwMode="auto">
            <a:xfrm>
              <a:off x="4740" y="613"/>
              <a:ext cx="337" cy="274"/>
            </a:xfrm>
            <a:custGeom>
              <a:avLst/>
              <a:gdLst>
                <a:gd name="T0" fmla="*/ 0 w 675"/>
                <a:gd name="T1" fmla="*/ 0 h 549"/>
                <a:gd name="T2" fmla="*/ 0 w 675"/>
                <a:gd name="T3" fmla="*/ 0 h 549"/>
                <a:gd name="T4" fmla="*/ 0 w 675"/>
                <a:gd name="T5" fmla="*/ 0 h 549"/>
                <a:gd name="T6" fmla="*/ 0 w 675"/>
                <a:gd name="T7" fmla="*/ 0 h 549"/>
                <a:gd name="T8" fmla="*/ 0 w 675"/>
                <a:gd name="T9" fmla="*/ 0 h 549"/>
                <a:gd name="T10" fmla="*/ 0 w 675"/>
                <a:gd name="T11" fmla="*/ 0 h 549"/>
                <a:gd name="T12" fmla="*/ 0 w 675"/>
                <a:gd name="T13" fmla="*/ 0 h 549"/>
                <a:gd name="T14" fmla="*/ 0 w 675"/>
                <a:gd name="T15" fmla="*/ 0 h 549"/>
                <a:gd name="T16" fmla="*/ 0 w 675"/>
                <a:gd name="T17" fmla="*/ 0 h 549"/>
                <a:gd name="T18" fmla="*/ 0 w 675"/>
                <a:gd name="T19" fmla="*/ 0 h 549"/>
                <a:gd name="T20" fmla="*/ 0 w 675"/>
                <a:gd name="T21" fmla="*/ 0 h 549"/>
                <a:gd name="T22" fmla="*/ 0 w 675"/>
                <a:gd name="T23" fmla="*/ 0 h 549"/>
                <a:gd name="T24" fmla="*/ 0 w 675"/>
                <a:gd name="T25" fmla="*/ 0 h 549"/>
                <a:gd name="T26" fmla="*/ 0 w 675"/>
                <a:gd name="T27" fmla="*/ 0 h 549"/>
                <a:gd name="T28" fmla="*/ 0 w 675"/>
                <a:gd name="T29" fmla="*/ 0 h 549"/>
                <a:gd name="T30" fmla="*/ 0 w 675"/>
                <a:gd name="T31" fmla="*/ 0 h 5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75" h="549">
                  <a:moveTo>
                    <a:pt x="646" y="0"/>
                  </a:moveTo>
                  <a:lnTo>
                    <a:pt x="658" y="3"/>
                  </a:lnTo>
                  <a:lnTo>
                    <a:pt x="668" y="13"/>
                  </a:lnTo>
                  <a:lnTo>
                    <a:pt x="675" y="29"/>
                  </a:lnTo>
                  <a:lnTo>
                    <a:pt x="673" y="41"/>
                  </a:lnTo>
                  <a:lnTo>
                    <a:pt x="668" y="51"/>
                  </a:lnTo>
                  <a:lnTo>
                    <a:pt x="661" y="58"/>
                  </a:lnTo>
                  <a:lnTo>
                    <a:pt x="658" y="60"/>
                  </a:lnTo>
                  <a:lnTo>
                    <a:pt x="78" y="549"/>
                  </a:lnTo>
                  <a:lnTo>
                    <a:pt x="42" y="491"/>
                  </a:lnTo>
                  <a:lnTo>
                    <a:pt x="0" y="434"/>
                  </a:lnTo>
                  <a:lnTo>
                    <a:pt x="618" y="10"/>
                  </a:lnTo>
                  <a:lnTo>
                    <a:pt x="620" y="8"/>
                  </a:lnTo>
                  <a:lnTo>
                    <a:pt x="627" y="5"/>
                  </a:lnTo>
                  <a:lnTo>
                    <a:pt x="636" y="1"/>
                  </a:lnTo>
                  <a:lnTo>
                    <a:pt x="646"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2" name="Freeform 134"/>
            <p:cNvSpPr>
              <a:spLocks/>
            </p:cNvSpPr>
            <p:nvPr userDrawn="1"/>
          </p:nvSpPr>
          <p:spPr bwMode="auto">
            <a:xfrm>
              <a:off x="4930" y="143"/>
              <a:ext cx="679" cy="679"/>
            </a:xfrm>
            <a:custGeom>
              <a:avLst/>
              <a:gdLst>
                <a:gd name="T0" fmla="*/ 1 w 1357"/>
                <a:gd name="T1" fmla="*/ 1 h 1358"/>
                <a:gd name="T2" fmla="*/ 1 w 1357"/>
                <a:gd name="T3" fmla="*/ 1 h 1358"/>
                <a:gd name="T4" fmla="*/ 1 w 1357"/>
                <a:gd name="T5" fmla="*/ 1 h 1358"/>
                <a:gd name="T6" fmla="*/ 1 w 1357"/>
                <a:gd name="T7" fmla="*/ 1 h 1358"/>
                <a:gd name="T8" fmla="*/ 1 w 1357"/>
                <a:gd name="T9" fmla="*/ 1 h 1358"/>
                <a:gd name="T10" fmla="*/ 1 w 1357"/>
                <a:gd name="T11" fmla="*/ 1 h 1358"/>
                <a:gd name="T12" fmla="*/ 1 w 1357"/>
                <a:gd name="T13" fmla="*/ 1 h 1358"/>
                <a:gd name="T14" fmla="*/ 1 w 1357"/>
                <a:gd name="T15" fmla="*/ 1 h 1358"/>
                <a:gd name="T16" fmla="*/ 1 w 1357"/>
                <a:gd name="T17" fmla="*/ 1 h 1358"/>
                <a:gd name="T18" fmla="*/ 1 w 1357"/>
                <a:gd name="T19" fmla="*/ 1 h 1358"/>
                <a:gd name="T20" fmla="*/ 1 w 1357"/>
                <a:gd name="T21" fmla="*/ 1 h 1358"/>
                <a:gd name="T22" fmla="*/ 1 w 1357"/>
                <a:gd name="T23" fmla="*/ 1 h 1358"/>
                <a:gd name="T24" fmla="*/ 1 w 1357"/>
                <a:gd name="T25" fmla="*/ 1 h 1358"/>
                <a:gd name="T26" fmla="*/ 1 w 1357"/>
                <a:gd name="T27" fmla="*/ 1 h 1358"/>
                <a:gd name="T28" fmla="*/ 1 w 1357"/>
                <a:gd name="T29" fmla="*/ 1 h 1358"/>
                <a:gd name="T30" fmla="*/ 1 w 1357"/>
                <a:gd name="T31" fmla="*/ 1 h 1358"/>
                <a:gd name="T32" fmla="*/ 1 w 1357"/>
                <a:gd name="T33" fmla="*/ 1 h 1358"/>
                <a:gd name="T34" fmla="*/ 1 w 1357"/>
                <a:gd name="T35" fmla="*/ 1 h 1358"/>
                <a:gd name="T36" fmla="*/ 1 w 1357"/>
                <a:gd name="T37" fmla="*/ 1 h 1358"/>
                <a:gd name="T38" fmla="*/ 1 w 1357"/>
                <a:gd name="T39" fmla="*/ 1 h 1358"/>
                <a:gd name="T40" fmla="*/ 1 w 1357"/>
                <a:gd name="T41" fmla="*/ 1 h 1358"/>
                <a:gd name="T42" fmla="*/ 1 w 1357"/>
                <a:gd name="T43" fmla="*/ 1 h 1358"/>
                <a:gd name="T44" fmla="*/ 1 w 1357"/>
                <a:gd name="T45" fmla="*/ 1 h 1358"/>
                <a:gd name="T46" fmla="*/ 1 w 1357"/>
                <a:gd name="T47" fmla="*/ 1 h 1358"/>
                <a:gd name="T48" fmla="*/ 1 w 1357"/>
                <a:gd name="T49" fmla="*/ 1 h 1358"/>
                <a:gd name="T50" fmla="*/ 1 w 1357"/>
                <a:gd name="T51" fmla="*/ 1 h 1358"/>
                <a:gd name="T52" fmla="*/ 1 w 1357"/>
                <a:gd name="T53" fmla="*/ 1 h 1358"/>
                <a:gd name="T54" fmla="*/ 1 w 1357"/>
                <a:gd name="T55" fmla="*/ 1 h 1358"/>
                <a:gd name="T56" fmla="*/ 1 w 1357"/>
                <a:gd name="T57" fmla="*/ 1 h 1358"/>
                <a:gd name="T58" fmla="*/ 1 w 1357"/>
                <a:gd name="T59" fmla="*/ 1 h 1358"/>
                <a:gd name="T60" fmla="*/ 1 w 1357"/>
                <a:gd name="T61" fmla="*/ 1 h 1358"/>
                <a:gd name="T62" fmla="*/ 1 w 1357"/>
                <a:gd name="T63" fmla="*/ 1 h 1358"/>
                <a:gd name="T64" fmla="*/ 1 w 1357"/>
                <a:gd name="T65" fmla="*/ 1 h 1358"/>
                <a:gd name="T66" fmla="*/ 1 w 1357"/>
                <a:gd name="T67" fmla="*/ 1 h 1358"/>
                <a:gd name="T68" fmla="*/ 1 w 1357"/>
                <a:gd name="T69" fmla="*/ 1 h 1358"/>
                <a:gd name="T70" fmla="*/ 1 w 1357"/>
                <a:gd name="T71" fmla="*/ 0 h 13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57" h="1358">
                  <a:moveTo>
                    <a:pt x="678" y="0"/>
                  </a:moveTo>
                  <a:lnTo>
                    <a:pt x="763" y="6"/>
                  </a:lnTo>
                  <a:lnTo>
                    <a:pt x="846" y="21"/>
                  </a:lnTo>
                  <a:lnTo>
                    <a:pt x="923" y="47"/>
                  </a:lnTo>
                  <a:lnTo>
                    <a:pt x="997" y="79"/>
                  </a:lnTo>
                  <a:lnTo>
                    <a:pt x="1065" y="122"/>
                  </a:lnTo>
                  <a:lnTo>
                    <a:pt x="1129" y="172"/>
                  </a:lnTo>
                  <a:lnTo>
                    <a:pt x="1186" y="229"/>
                  </a:lnTo>
                  <a:lnTo>
                    <a:pt x="1235" y="291"/>
                  </a:lnTo>
                  <a:lnTo>
                    <a:pt x="1278" y="359"/>
                  </a:lnTo>
                  <a:lnTo>
                    <a:pt x="1311" y="433"/>
                  </a:lnTo>
                  <a:lnTo>
                    <a:pt x="1337" y="512"/>
                  </a:lnTo>
                  <a:lnTo>
                    <a:pt x="1352" y="593"/>
                  </a:lnTo>
                  <a:lnTo>
                    <a:pt x="1357" y="679"/>
                  </a:lnTo>
                  <a:lnTo>
                    <a:pt x="1352" y="764"/>
                  </a:lnTo>
                  <a:lnTo>
                    <a:pt x="1337" y="847"/>
                  </a:lnTo>
                  <a:lnTo>
                    <a:pt x="1311" y="924"/>
                  </a:lnTo>
                  <a:lnTo>
                    <a:pt x="1278" y="998"/>
                  </a:lnTo>
                  <a:lnTo>
                    <a:pt x="1235" y="1067"/>
                  </a:lnTo>
                  <a:lnTo>
                    <a:pt x="1186" y="1130"/>
                  </a:lnTo>
                  <a:lnTo>
                    <a:pt x="1129" y="1187"/>
                  </a:lnTo>
                  <a:lnTo>
                    <a:pt x="1065" y="1237"/>
                  </a:lnTo>
                  <a:lnTo>
                    <a:pt x="997" y="1280"/>
                  </a:lnTo>
                  <a:lnTo>
                    <a:pt x="923" y="1312"/>
                  </a:lnTo>
                  <a:lnTo>
                    <a:pt x="846" y="1338"/>
                  </a:lnTo>
                  <a:lnTo>
                    <a:pt x="763" y="1353"/>
                  </a:lnTo>
                  <a:lnTo>
                    <a:pt x="678" y="1358"/>
                  </a:lnTo>
                  <a:lnTo>
                    <a:pt x="602" y="1355"/>
                  </a:lnTo>
                  <a:lnTo>
                    <a:pt x="530" y="1341"/>
                  </a:lnTo>
                  <a:lnTo>
                    <a:pt x="460" y="1322"/>
                  </a:lnTo>
                  <a:lnTo>
                    <a:pt x="393" y="1295"/>
                  </a:lnTo>
                  <a:lnTo>
                    <a:pt x="329" y="1261"/>
                  </a:lnTo>
                  <a:lnTo>
                    <a:pt x="271" y="1221"/>
                  </a:lnTo>
                  <a:lnTo>
                    <a:pt x="216" y="1176"/>
                  </a:lnTo>
                  <a:lnTo>
                    <a:pt x="193" y="1152"/>
                  </a:lnTo>
                  <a:lnTo>
                    <a:pt x="305" y="1058"/>
                  </a:lnTo>
                  <a:lnTo>
                    <a:pt x="308" y="1056"/>
                  </a:lnTo>
                  <a:lnTo>
                    <a:pt x="326" y="1039"/>
                  </a:lnTo>
                  <a:lnTo>
                    <a:pt x="338" y="1025"/>
                  </a:lnTo>
                  <a:lnTo>
                    <a:pt x="348" y="1010"/>
                  </a:lnTo>
                  <a:lnTo>
                    <a:pt x="355" y="989"/>
                  </a:lnTo>
                  <a:lnTo>
                    <a:pt x="357" y="967"/>
                  </a:lnTo>
                  <a:lnTo>
                    <a:pt x="351" y="943"/>
                  </a:lnTo>
                  <a:lnTo>
                    <a:pt x="336" y="917"/>
                  </a:lnTo>
                  <a:lnTo>
                    <a:pt x="317" y="897"/>
                  </a:lnTo>
                  <a:lnTo>
                    <a:pt x="298" y="885"/>
                  </a:lnTo>
                  <a:lnTo>
                    <a:pt x="278" y="879"/>
                  </a:lnTo>
                  <a:lnTo>
                    <a:pt x="257" y="879"/>
                  </a:lnTo>
                  <a:lnTo>
                    <a:pt x="238" y="881"/>
                  </a:lnTo>
                  <a:lnTo>
                    <a:pt x="207" y="895"/>
                  </a:lnTo>
                  <a:lnTo>
                    <a:pt x="197" y="902"/>
                  </a:lnTo>
                  <a:lnTo>
                    <a:pt x="188" y="907"/>
                  </a:lnTo>
                  <a:lnTo>
                    <a:pt x="187" y="909"/>
                  </a:lnTo>
                  <a:lnTo>
                    <a:pt x="72" y="986"/>
                  </a:lnTo>
                  <a:lnTo>
                    <a:pt x="60" y="957"/>
                  </a:lnTo>
                  <a:lnTo>
                    <a:pt x="34" y="891"/>
                  </a:lnTo>
                  <a:lnTo>
                    <a:pt x="15" y="823"/>
                  </a:lnTo>
                  <a:lnTo>
                    <a:pt x="3" y="752"/>
                  </a:lnTo>
                  <a:lnTo>
                    <a:pt x="0" y="679"/>
                  </a:lnTo>
                  <a:lnTo>
                    <a:pt x="5" y="593"/>
                  </a:lnTo>
                  <a:lnTo>
                    <a:pt x="20" y="512"/>
                  </a:lnTo>
                  <a:lnTo>
                    <a:pt x="46" y="433"/>
                  </a:lnTo>
                  <a:lnTo>
                    <a:pt x="78" y="359"/>
                  </a:lnTo>
                  <a:lnTo>
                    <a:pt x="121" y="291"/>
                  </a:lnTo>
                  <a:lnTo>
                    <a:pt x="171" y="229"/>
                  </a:lnTo>
                  <a:lnTo>
                    <a:pt x="228" y="172"/>
                  </a:lnTo>
                  <a:lnTo>
                    <a:pt x="290" y="122"/>
                  </a:lnTo>
                  <a:lnTo>
                    <a:pt x="358" y="79"/>
                  </a:lnTo>
                  <a:lnTo>
                    <a:pt x="432" y="47"/>
                  </a:lnTo>
                  <a:lnTo>
                    <a:pt x="511" y="21"/>
                  </a:lnTo>
                  <a:lnTo>
                    <a:pt x="592" y="6"/>
                  </a:lnTo>
                  <a:lnTo>
                    <a:pt x="678"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3" name="Freeform 135"/>
            <p:cNvSpPr>
              <a:spLocks/>
            </p:cNvSpPr>
            <p:nvPr userDrawn="1"/>
          </p:nvSpPr>
          <p:spPr bwMode="auto">
            <a:xfrm>
              <a:off x="4643" y="1746"/>
              <a:ext cx="962" cy="968"/>
            </a:xfrm>
            <a:custGeom>
              <a:avLst/>
              <a:gdLst>
                <a:gd name="T0" fmla="*/ 0 w 1925"/>
                <a:gd name="T1" fmla="*/ 1 h 1936"/>
                <a:gd name="T2" fmla="*/ 0 w 1925"/>
                <a:gd name="T3" fmla="*/ 1 h 1936"/>
                <a:gd name="T4" fmla="*/ 0 w 1925"/>
                <a:gd name="T5" fmla="*/ 1 h 1936"/>
                <a:gd name="T6" fmla="*/ 0 w 1925"/>
                <a:gd name="T7" fmla="*/ 1 h 1936"/>
                <a:gd name="T8" fmla="*/ 0 w 1925"/>
                <a:gd name="T9" fmla="*/ 1 h 1936"/>
                <a:gd name="T10" fmla="*/ 0 w 1925"/>
                <a:gd name="T11" fmla="*/ 1 h 1936"/>
                <a:gd name="T12" fmla="*/ 0 w 1925"/>
                <a:gd name="T13" fmla="*/ 1 h 1936"/>
                <a:gd name="T14" fmla="*/ 0 w 1925"/>
                <a:gd name="T15" fmla="*/ 1 h 1936"/>
                <a:gd name="T16" fmla="*/ 0 w 1925"/>
                <a:gd name="T17" fmla="*/ 1 h 1936"/>
                <a:gd name="T18" fmla="*/ 0 w 1925"/>
                <a:gd name="T19" fmla="*/ 1 h 1936"/>
                <a:gd name="T20" fmla="*/ 0 w 1925"/>
                <a:gd name="T21" fmla="*/ 1 h 1936"/>
                <a:gd name="T22" fmla="*/ 0 w 1925"/>
                <a:gd name="T23" fmla="*/ 1 h 1936"/>
                <a:gd name="T24" fmla="*/ 0 w 1925"/>
                <a:gd name="T25" fmla="*/ 1 h 1936"/>
                <a:gd name="T26" fmla="*/ 0 w 1925"/>
                <a:gd name="T27" fmla="*/ 1 h 1936"/>
                <a:gd name="T28" fmla="*/ 0 w 1925"/>
                <a:gd name="T29" fmla="*/ 1 h 1936"/>
                <a:gd name="T30" fmla="*/ 0 w 1925"/>
                <a:gd name="T31" fmla="*/ 1 h 1936"/>
                <a:gd name="T32" fmla="*/ 0 w 1925"/>
                <a:gd name="T33" fmla="*/ 1 h 1936"/>
                <a:gd name="T34" fmla="*/ 0 w 1925"/>
                <a:gd name="T35" fmla="*/ 1 h 1936"/>
                <a:gd name="T36" fmla="*/ 0 w 1925"/>
                <a:gd name="T37" fmla="*/ 1 h 1936"/>
                <a:gd name="T38" fmla="*/ 0 w 1925"/>
                <a:gd name="T39" fmla="*/ 1 h 1936"/>
                <a:gd name="T40" fmla="*/ 0 w 1925"/>
                <a:gd name="T41" fmla="*/ 1 h 1936"/>
                <a:gd name="T42" fmla="*/ 0 w 1925"/>
                <a:gd name="T43" fmla="*/ 1 h 1936"/>
                <a:gd name="T44" fmla="*/ 0 w 1925"/>
                <a:gd name="T45" fmla="*/ 1 h 1936"/>
                <a:gd name="T46" fmla="*/ 0 w 1925"/>
                <a:gd name="T47" fmla="*/ 1 h 1936"/>
                <a:gd name="T48" fmla="*/ 0 w 1925"/>
                <a:gd name="T49" fmla="*/ 1 h 1936"/>
                <a:gd name="T50" fmla="*/ 0 w 1925"/>
                <a:gd name="T51" fmla="*/ 1 h 1936"/>
                <a:gd name="T52" fmla="*/ 0 w 1925"/>
                <a:gd name="T53" fmla="*/ 1 h 1936"/>
                <a:gd name="T54" fmla="*/ 0 w 1925"/>
                <a:gd name="T55" fmla="*/ 1 h 1936"/>
                <a:gd name="T56" fmla="*/ 0 w 1925"/>
                <a:gd name="T57" fmla="*/ 1 h 1936"/>
                <a:gd name="T58" fmla="*/ 0 w 1925"/>
                <a:gd name="T59" fmla="*/ 1 h 1936"/>
                <a:gd name="T60" fmla="*/ 0 w 1925"/>
                <a:gd name="T61" fmla="*/ 1 h 1936"/>
                <a:gd name="T62" fmla="*/ 0 w 1925"/>
                <a:gd name="T63" fmla="*/ 1 h 1936"/>
                <a:gd name="T64" fmla="*/ 0 w 1925"/>
                <a:gd name="T65" fmla="*/ 1 h 1936"/>
                <a:gd name="T66" fmla="*/ 0 w 1925"/>
                <a:gd name="T67" fmla="*/ 1 h 1936"/>
                <a:gd name="T68" fmla="*/ 0 w 1925"/>
                <a:gd name="T69" fmla="*/ 0 h 19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925" h="1936">
                  <a:moveTo>
                    <a:pt x="88" y="0"/>
                  </a:moveTo>
                  <a:lnTo>
                    <a:pt x="91" y="3"/>
                  </a:lnTo>
                  <a:lnTo>
                    <a:pt x="497" y="396"/>
                  </a:lnTo>
                  <a:lnTo>
                    <a:pt x="498" y="396"/>
                  </a:lnTo>
                  <a:lnTo>
                    <a:pt x="565" y="347"/>
                  </a:lnTo>
                  <a:lnTo>
                    <a:pt x="637" y="302"/>
                  </a:lnTo>
                  <a:lnTo>
                    <a:pt x="715" y="264"/>
                  </a:lnTo>
                  <a:lnTo>
                    <a:pt x="795" y="235"/>
                  </a:lnTo>
                  <a:lnTo>
                    <a:pt x="878" y="213"/>
                  </a:lnTo>
                  <a:lnTo>
                    <a:pt x="965" y="201"/>
                  </a:lnTo>
                  <a:lnTo>
                    <a:pt x="1054" y="196"/>
                  </a:lnTo>
                  <a:lnTo>
                    <a:pt x="1149" y="201"/>
                  </a:lnTo>
                  <a:lnTo>
                    <a:pt x="1242" y="216"/>
                  </a:lnTo>
                  <a:lnTo>
                    <a:pt x="1329" y="240"/>
                  </a:lnTo>
                  <a:lnTo>
                    <a:pt x="1413" y="273"/>
                  </a:lnTo>
                  <a:lnTo>
                    <a:pt x="1494" y="314"/>
                  </a:lnTo>
                  <a:lnTo>
                    <a:pt x="1568" y="364"/>
                  </a:lnTo>
                  <a:lnTo>
                    <a:pt x="1638" y="420"/>
                  </a:lnTo>
                  <a:lnTo>
                    <a:pt x="1700" y="482"/>
                  </a:lnTo>
                  <a:lnTo>
                    <a:pt x="1756" y="553"/>
                  </a:lnTo>
                  <a:lnTo>
                    <a:pt x="1806" y="627"/>
                  </a:lnTo>
                  <a:lnTo>
                    <a:pt x="1847" y="707"/>
                  </a:lnTo>
                  <a:lnTo>
                    <a:pt x="1880" y="791"/>
                  </a:lnTo>
                  <a:lnTo>
                    <a:pt x="1904" y="879"/>
                  </a:lnTo>
                  <a:lnTo>
                    <a:pt x="1920" y="972"/>
                  </a:lnTo>
                  <a:lnTo>
                    <a:pt x="1925" y="1066"/>
                  </a:lnTo>
                  <a:lnTo>
                    <a:pt x="1920" y="1160"/>
                  </a:lnTo>
                  <a:lnTo>
                    <a:pt x="1904" y="1253"/>
                  </a:lnTo>
                  <a:lnTo>
                    <a:pt x="1880" y="1341"/>
                  </a:lnTo>
                  <a:lnTo>
                    <a:pt x="1847" y="1425"/>
                  </a:lnTo>
                  <a:lnTo>
                    <a:pt x="1806" y="1506"/>
                  </a:lnTo>
                  <a:lnTo>
                    <a:pt x="1756" y="1579"/>
                  </a:lnTo>
                  <a:lnTo>
                    <a:pt x="1700" y="1650"/>
                  </a:lnTo>
                  <a:lnTo>
                    <a:pt x="1638" y="1712"/>
                  </a:lnTo>
                  <a:lnTo>
                    <a:pt x="1568" y="1768"/>
                  </a:lnTo>
                  <a:lnTo>
                    <a:pt x="1494" y="1818"/>
                  </a:lnTo>
                  <a:lnTo>
                    <a:pt x="1413" y="1859"/>
                  </a:lnTo>
                  <a:lnTo>
                    <a:pt x="1329" y="1892"/>
                  </a:lnTo>
                  <a:lnTo>
                    <a:pt x="1242" y="1916"/>
                  </a:lnTo>
                  <a:lnTo>
                    <a:pt x="1149" y="1931"/>
                  </a:lnTo>
                  <a:lnTo>
                    <a:pt x="1054" y="1936"/>
                  </a:lnTo>
                  <a:lnTo>
                    <a:pt x="960" y="1931"/>
                  </a:lnTo>
                  <a:lnTo>
                    <a:pt x="867" y="1916"/>
                  </a:lnTo>
                  <a:lnTo>
                    <a:pt x="780" y="1892"/>
                  </a:lnTo>
                  <a:lnTo>
                    <a:pt x="696" y="1859"/>
                  </a:lnTo>
                  <a:lnTo>
                    <a:pt x="615" y="1818"/>
                  </a:lnTo>
                  <a:lnTo>
                    <a:pt x="541" y="1768"/>
                  </a:lnTo>
                  <a:lnTo>
                    <a:pt x="471" y="1712"/>
                  </a:lnTo>
                  <a:lnTo>
                    <a:pt x="409" y="1650"/>
                  </a:lnTo>
                  <a:lnTo>
                    <a:pt x="352" y="1579"/>
                  </a:lnTo>
                  <a:lnTo>
                    <a:pt x="303" y="1506"/>
                  </a:lnTo>
                  <a:lnTo>
                    <a:pt x="261" y="1425"/>
                  </a:lnTo>
                  <a:lnTo>
                    <a:pt x="229" y="1341"/>
                  </a:lnTo>
                  <a:lnTo>
                    <a:pt x="205" y="1253"/>
                  </a:lnTo>
                  <a:lnTo>
                    <a:pt x="189" y="1160"/>
                  </a:lnTo>
                  <a:lnTo>
                    <a:pt x="184" y="1066"/>
                  </a:lnTo>
                  <a:lnTo>
                    <a:pt x="189" y="972"/>
                  </a:lnTo>
                  <a:lnTo>
                    <a:pt x="205" y="881"/>
                  </a:lnTo>
                  <a:lnTo>
                    <a:pt x="229" y="791"/>
                  </a:lnTo>
                  <a:lnTo>
                    <a:pt x="261" y="707"/>
                  </a:lnTo>
                  <a:lnTo>
                    <a:pt x="303" y="628"/>
                  </a:lnTo>
                  <a:lnTo>
                    <a:pt x="351" y="553"/>
                  </a:lnTo>
                  <a:lnTo>
                    <a:pt x="407" y="484"/>
                  </a:lnTo>
                  <a:lnTo>
                    <a:pt x="407" y="482"/>
                  </a:lnTo>
                  <a:lnTo>
                    <a:pt x="9" y="99"/>
                  </a:lnTo>
                  <a:lnTo>
                    <a:pt x="0" y="91"/>
                  </a:lnTo>
                  <a:lnTo>
                    <a:pt x="23" y="69"/>
                  </a:lnTo>
                  <a:lnTo>
                    <a:pt x="47" y="46"/>
                  </a:lnTo>
                  <a:lnTo>
                    <a:pt x="67" y="22"/>
                  </a:lnTo>
                  <a:lnTo>
                    <a:pt x="88"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4" name="Freeform 136"/>
            <p:cNvSpPr>
              <a:spLocks/>
            </p:cNvSpPr>
            <p:nvPr userDrawn="1"/>
          </p:nvSpPr>
          <p:spPr bwMode="auto">
            <a:xfrm>
              <a:off x="2976" y="583"/>
              <a:ext cx="2223" cy="1378"/>
            </a:xfrm>
            <a:custGeom>
              <a:avLst/>
              <a:gdLst>
                <a:gd name="T0" fmla="*/ 1 w 4446"/>
                <a:gd name="T1" fmla="*/ 0 h 2758"/>
                <a:gd name="T2" fmla="*/ 1 w 4446"/>
                <a:gd name="T3" fmla="*/ 0 h 2758"/>
                <a:gd name="T4" fmla="*/ 1 w 4446"/>
                <a:gd name="T5" fmla="*/ 0 h 2758"/>
                <a:gd name="T6" fmla="*/ 1 w 4446"/>
                <a:gd name="T7" fmla="*/ 0 h 2758"/>
                <a:gd name="T8" fmla="*/ 1 w 4446"/>
                <a:gd name="T9" fmla="*/ 0 h 2758"/>
                <a:gd name="T10" fmla="*/ 1 w 4446"/>
                <a:gd name="T11" fmla="*/ 0 h 2758"/>
                <a:gd name="T12" fmla="*/ 1 w 4446"/>
                <a:gd name="T13" fmla="*/ 0 h 2758"/>
                <a:gd name="T14" fmla="*/ 1 w 4446"/>
                <a:gd name="T15" fmla="*/ 0 h 2758"/>
                <a:gd name="T16" fmla="*/ 1 w 4446"/>
                <a:gd name="T17" fmla="*/ 0 h 2758"/>
                <a:gd name="T18" fmla="*/ 1 w 4446"/>
                <a:gd name="T19" fmla="*/ 0 h 2758"/>
                <a:gd name="T20" fmla="*/ 1 w 4446"/>
                <a:gd name="T21" fmla="*/ 0 h 2758"/>
                <a:gd name="T22" fmla="*/ 1 w 4446"/>
                <a:gd name="T23" fmla="*/ 0 h 2758"/>
                <a:gd name="T24" fmla="*/ 1 w 4446"/>
                <a:gd name="T25" fmla="*/ 0 h 2758"/>
                <a:gd name="T26" fmla="*/ 1 w 4446"/>
                <a:gd name="T27" fmla="*/ 0 h 2758"/>
                <a:gd name="T28" fmla="*/ 1 w 4446"/>
                <a:gd name="T29" fmla="*/ 0 h 2758"/>
                <a:gd name="T30" fmla="*/ 1 w 4446"/>
                <a:gd name="T31" fmla="*/ 0 h 2758"/>
                <a:gd name="T32" fmla="*/ 1 w 4446"/>
                <a:gd name="T33" fmla="*/ 0 h 2758"/>
                <a:gd name="T34" fmla="*/ 1 w 4446"/>
                <a:gd name="T35" fmla="*/ 0 h 2758"/>
                <a:gd name="T36" fmla="*/ 1 w 4446"/>
                <a:gd name="T37" fmla="*/ 0 h 2758"/>
                <a:gd name="T38" fmla="*/ 1 w 4446"/>
                <a:gd name="T39" fmla="*/ 0 h 2758"/>
                <a:gd name="T40" fmla="*/ 1 w 4446"/>
                <a:gd name="T41" fmla="*/ 0 h 2758"/>
                <a:gd name="T42" fmla="*/ 1 w 4446"/>
                <a:gd name="T43" fmla="*/ 0 h 2758"/>
                <a:gd name="T44" fmla="*/ 1 w 4446"/>
                <a:gd name="T45" fmla="*/ 0 h 2758"/>
                <a:gd name="T46" fmla="*/ 1 w 4446"/>
                <a:gd name="T47" fmla="*/ 0 h 2758"/>
                <a:gd name="T48" fmla="*/ 1 w 4446"/>
                <a:gd name="T49" fmla="*/ 0 h 2758"/>
                <a:gd name="T50" fmla="*/ 1 w 4446"/>
                <a:gd name="T51" fmla="*/ 0 h 2758"/>
                <a:gd name="T52" fmla="*/ 1 w 4446"/>
                <a:gd name="T53" fmla="*/ 0 h 2758"/>
                <a:gd name="T54" fmla="*/ 1 w 4446"/>
                <a:gd name="T55" fmla="*/ 0 h 2758"/>
                <a:gd name="T56" fmla="*/ 1 w 4446"/>
                <a:gd name="T57" fmla="*/ 0 h 2758"/>
                <a:gd name="T58" fmla="*/ 1 w 4446"/>
                <a:gd name="T59" fmla="*/ 0 h 2758"/>
                <a:gd name="T60" fmla="*/ 1 w 4446"/>
                <a:gd name="T61" fmla="*/ 0 h 2758"/>
                <a:gd name="T62" fmla="*/ 1 w 4446"/>
                <a:gd name="T63" fmla="*/ 0 h 2758"/>
                <a:gd name="T64" fmla="*/ 1 w 4446"/>
                <a:gd name="T65" fmla="*/ 0 h 2758"/>
                <a:gd name="T66" fmla="*/ 1 w 4446"/>
                <a:gd name="T67" fmla="*/ 0 h 2758"/>
                <a:gd name="T68" fmla="*/ 1 w 4446"/>
                <a:gd name="T69" fmla="*/ 0 h 2758"/>
                <a:gd name="T70" fmla="*/ 1 w 4446"/>
                <a:gd name="T71" fmla="*/ 0 h 2758"/>
                <a:gd name="T72" fmla="*/ 1 w 4446"/>
                <a:gd name="T73" fmla="*/ 0 h 2758"/>
                <a:gd name="T74" fmla="*/ 1 w 4446"/>
                <a:gd name="T75" fmla="*/ 0 h 2758"/>
                <a:gd name="T76" fmla="*/ 1 w 4446"/>
                <a:gd name="T77" fmla="*/ 0 h 2758"/>
                <a:gd name="T78" fmla="*/ 1 w 4446"/>
                <a:gd name="T79" fmla="*/ 0 h 2758"/>
                <a:gd name="T80" fmla="*/ 1 w 4446"/>
                <a:gd name="T81" fmla="*/ 0 h 2758"/>
                <a:gd name="T82" fmla="*/ 1 w 4446"/>
                <a:gd name="T83" fmla="*/ 0 h 2758"/>
                <a:gd name="T84" fmla="*/ 1 w 4446"/>
                <a:gd name="T85" fmla="*/ 0 h 2758"/>
                <a:gd name="T86" fmla="*/ 1 w 4446"/>
                <a:gd name="T87" fmla="*/ 0 h 2758"/>
                <a:gd name="T88" fmla="*/ 1 w 4446"/>
                <a:gd name="T89" fmla="*/ 0 h 2758"/>
                <a:gd name="T90" fmla="*/ 1 w 4446"/>
                <a:gd name="T91" fmla="*/ 0 h 2758"/>
                <a:gd name="T92" fmla="*/ 1 w 4446"/>
                <a:gd name="T93" fmla="*/ 0 h 2758"/>
                <a:gd name="T94" fmla="*/ 1 w 4446"/>
                <a:gd name="T95" fmla="*/ 0 h 2758"/>
                <a:gd name="T96" fmla="*/ 1 w 4446"/>
                <a:gd name="T97" fmla="*/ 0 h 2758"/>
                <a:gd name="T98" fmla="*/ 1 w 4446"/>
                <a:gd name="T99" fmla="*/ 0 h 2758"/>
                <a:gd name="T100" fmla="*/ 1 w 4446"/>
                <a:gd name="T101" fmla="*/ 0 h 275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446" h="2758">
                  <a:moveTo>
                    <a:pt x="2383" y="0"/>
                  </a:moveTo>
                  <a:lnTo>
                    <a:pt x="2391" y="0"/>
                  </a:lnTo>
                  <a:lnTo>
                    <a:pt x="2511" y="11"/>
                  </a:lnTo>
                  <a:lnTo>
                    <a:pt x="2630" y="31"/>
                  </a:lnTo>
                  <a:lnTo>
                    <a:pt x="2743" y="62"/>
                  </a:lnTo>
                  <a:lnTo>
                    <a:pt x="2853" y="102"/>
                  </a:lnTo>
                  <a:lnTo>
                    <a:pt x="2958" y="150"/>
                  </a:lnTo>
                  <a:lnTo>
                    <a:pt x="3059" y="208"/>
                  </a:lnTo>
                  <a:lnTo>
                    <a:pt x="3153" y="272"/>
                  </a:lnTo>
                  <a:lnTo>
                    <a:pt x="3242" y="344"/>
                  </a:lnTo>
                  <a:lnTo>
                    <a:pt x="3325" y="425"/>
                  </a:lnTo>
                  <a:lnTo>
                    <a:pt x="3400" y="510"/>
                  </a:lnTo>
                  <a:lnTo>
                    <a:pt x="3469" y="601"/>
                  </a:lnTo>
                  <a:lnTo>
                    <a:pt x="3531" y="699"/>
                  </a:lnTo>
                  <a:lnTo>
                    <a:pt x="3584" y="802"/>
                  </a:lnTo>
                  <a:lnTo>
                    <a:pt x="3627" y="910"/>
                  </a:lnTo>
                  <a:lnTo>
                    <a:pt x="3663" y="1022"/>
                  </a:lnTo>
                  <a:lnTo>
                    <a:pt x="3689" y="1137"/>
                  </a:lnTo>
                  <a:lnTo>
                    <a:pt x="3704" y="1257"/>
                  </a:lnTo>
                  <a:lnTo>
                    <a:pt x="3709" y="1379"/>
                  </a:lnTo>
                  <a:lnTo>
                    <a:pt x="3706" y="1479"/>
                  </a:lnTo>
                  <a:lnTo>
                    <a:pt x="3696" y="1575"/>
                  </a:lnTo>
                  <a:lnTo>
                    <a:pt x="3678" y="1671"/>
                  </a:lnTo>
                  <a:lnTo>
                    <a:pt x="3677" y="1680"/>
                  </a:lnTo>
                  <a:lnTo>
                    <a:pt x="3912" y="1723"/>
                  </a:lnTo>
                  <a:lnTo>
                    <a:pt x="3912" y="1721"/>
                  </a:lnTo>
                  <a:lnTo>
                    <a:pt x="3914" y="1719"/>
                  </a:lnTo>
                  <a:lnTo>
                    <a:pt x="3914" y="1716"/>
                  </a:lnTo>
                  <a:lnTo>
                    <a:pt x="3915" y="1712"/>
                  </a:lnTo>
                  <a:lnTo>
                    <a:pt x="3915" y="1709"/>
                  </a:lnTo>
                  <a:lnTo>
                    <a:pt x="3917" y="1705"/>
                  </a:lnTo>
                  <a:lnTo>
                    <a:pt x="3917" y="1704"/>
                  </a:lnTo>
                  <a:lnTo>
                    <a:pt x="3919" y="1698"/>
                  </a:lnTo>
                  <a:lnTo>
                    <a:pt x="3922" y="1695"/>
                  </a:lnTo>
                  <a:lnTo>
                    <a:pt x="3924" y="1690"/>
                  </a:lnTo>
                  <a:lnTo>
                    <a:pt x="3950" y="1647"/>
                  </a:lnTo>
                  <a:lnTo>
                    <a:pt x="3984" y="1611"/>
                  </a:lnTo>
                  <a:lnTo>
                    <a:pt x="4024" y="1580"/>
                  </a:lnTo>
                  <a:lnTo>
                    <a:pt x="4068" y="1558"/>
                  </a:lnTo>
                  <a:lnTo>
                    <a:pt x="4116" y="1542"/>
                  </a:lnTo>
                  <a:lnTo>
                    <a:pt x="4169" y="1537"/>
                  </a:lnTo>
                  <a:lnTo>
                    <a:pt x="4219" y="1542"/>
                  </a:lnTo>
                  <a:lnTo>
                    <a:pt x="4266" y="1554"/>
                  </a:lnTo>
                  <a:lnTo>
                    <a:pt x="4308" y="1575"/>
                  </a:lnTo>
                  <a:lnTo>
                    <a:pt x="4348" y="1602"/>
                  </a:lnTo>
                  <a:lnTo>
                    <a:pt x="4381" y="1635"/>
                  </a:lnTo>
                  <a:lnTo>
                    <a:pt x="4408" y="1674"/>
                  </a:lnTo>
                  <a:lnTo>
                    <a:pt x="4429" y="1717"/>
                  </a:lnTo>
                  <a:lnTo>
                    <a:pt x="4441" y="1764"/>
                  </a:lnTo>
                  <a:lnTo>
                    <a:pt x="4446" y="1814"/>
                  </a:lnTo>
                  <a:lnTo>
                    <a:pt x="4441" y="1863"/>
                  </a:lnTo>
                  <a:lnTo>
                    <a:pt x="4429" y="1910"/>
                  </a:lnTo>
                  <a:lnTo>
                    <a:pt x="4408" y="1953"/>
                  </a:lnTo>
                  <a:lnTo>
                    <a:pt x="4381" y="1990"/>
                  </a:lnTo>
                  <a:lnTo>
                    <a:pt x="4348" y="2023"/>
                  </a:lnTo>
                  <a:lnTo>
                    <a:pt x="4308" y="2050"/>
                  </a:lnTo>
                  <a:lnTo>
                    <a:pt x="4266" y="2071"/>
                  </a:lnTo>
                  <a:lnTo>
                    <a:pt x="4219" y="2083"/>
                  </a:lnTo>
                  <a:lnTo>
                    <a:pt x="4169" y="2088"/>
                  </a:lnTo>
                  <a:lnTo>
                    <a:pt x="4120" y="2083"/>
                  </a:lnTo>
                  <a:lnTo>
                    <a:pt x="4073" y="2071"/>
                  </a:lnTo>
                  <a:lnTo>
                    <a:pt x="4030" y="2050"/>
                  </a:lnTo>
                  <a:lnTo>
                    <a:pt x="3993" y="2023"/>
                  </a:lnTo>
                  <a:lnTo>
                    <a:pt x="3960" y="1990"/>
                  </a:lnTo>
                  <a:lnTo>
                    <a:pt x="3933" y="1953"/>
                  </a:lnTo>
                  <a:lnTo>
                    <a:pt x="3912" y="1910"/>
                  </a:lnTo>
                  <a:lnTo>
                    <a:pt x="3900" y="1863"/>
                  </a:lnTo>
                  <a:lnTo>
                    <a:pt x="3895" y="1814"/>
                  </a:lnTo>
                  <a:lnTo>
                    <a:pt x="3895" y="1808"/>
                  </a:lnTo>
                  <a:lnTo>
                    <a:pt x="3896" y="1800"/>
                  </a:lnTo>
                  <a:lnTo>
                    <a:pt x="3656" y="1759"/>
                  </a:lnTo>
                  <a:lnTo>
                    <a:pt x="3654" y="1765"/>
                  </a:lnTo>
                  <a:lnTo>
                    <a:pt x="3618" y="1874"/>
                  </a:lnTo>
                  <a:lnTo>
                    <a:pt x="3574" y="1977"/>
                  </a:lnTo>
                  <a:lnTo>
                    <a:pt x="3521" y="2076"/>
                  </a:lnTo>
                  <a:lnTo>
                    <a:pt x="3459" y="2171"/>
                  </a:lnTo>
                  <a:lnTo>
                    <a:pt x="3392" y="2258"/>
                  </a:lnTo>
                  <a:lnTo>
                    <a:pt x="3388" y="2262"/>
                  </a:lnTo>
                  <a:lnTo>
                    <a:pt x="3382" y="2270"/>
                  </a:lnTo>
                  <a:lnTo>
                    <a:pt x="3371" y="2284"/>
                  </a:lnTo>
                  <a:lnTo>
                    <a:pt x="3316" y="2346"/>
                  </a:lnTo>
                  <a:lnTo>
                    <a:pt x="3301" y="2359"/>
                  </a:lnTo>
                  <a:lnTo>
                    <a:pt x="3287" y="2373"/>
                  </a:lnTo>
                  <a:lnTo>
                    <a:pt x="3275" y="2384"/>
                  </a:lnTo>
                  <a:lnTo>
                    <a:pt x="3265" y="2394"/>
                  </a:lnTo>
                  <a:lnTo>
                    <a:pt x="3181" y="2466"/>
                  </a:lnTo>
                  <a:lnTo>
                    <a:pt x="3090" y="2531"/>
                  </a:lnTo>
                  <a:lnTo>
                    <a:pt x="2994" y="2590"/>
                  </a:lnTo>
                  <a:lnTo>
                    <a:pt x="2892" y="2639"/>
                  </a:lnTo>
                  <a:lnTo>
                    <a:pt x="2788" y="2681"/>
                  </a:lnTo>
                  <a:lnTo>
                    <a:pt x="2679" y="2713"/>
                  </a:lnTo>
                  <a:lnTo>
                    <a:pt x="2566" y="2737"/>
                  </a:lnTo>
                  <a:lnTo>
                    <a:pt x="2449" y="2753"/>
                  </a:lnTo>
                  <a:lnTo>
                    <a:pt x="2331" y="2758"/>
                  </a:lnTo>
                  <a:lnTo>
                    <a:pt x="2214" y="2753"/>
                  </a:lnTo>
                  <a:lnTo>
                    <a:pt x="2099" y="2739"/>
                  </a:lnTo>
                  <a:lnTo>
                    <a:pt x="1989" y="2715"/>
                  </a:lnTo>
                  <a:lnTo>
                    <a:pt x="1881" y="2682"/>
                  </a:lnTo>
                  <a:lnTo>
                    <a:pt x="1778" y="2643"/>
                  </a:lnTo>
                  <a:lnTo>
                    <a:pt x="1753" y="2632"/>
                  </a:lnTo>
                  <a:lnTo>
                    <a:pt x="1897" y="2406"/>
                  </a:lnTo>
                  <a:lnTo>
                    <a:pt x="1898" y="2402"/>
                  </a:lnTo>
                  <a:lnTo>
                    <a:pt x="1904" y="2396"/>
                  </a:lnTo>
                  <a:lnTo>
                    <a:pt x="1910" y="2382"/>
                  </a:lnTo>
                  <a:lnTo>
                    <a:pt x="1917" y="2366"/>
                  </a:lnTo>
                  <a:lnTo>
                    <a:pt x="1924" y="2347"/>
                  </a:lnTo>
                  <a:lnTo>
                    <a:pt x="1929" y="2327"/>
                  </a:lnTo>
                  <a:lnTo>
                    <a:pt x="1933" y="2306"/>
                  </a:lnTo>
                  <a:lnTo>
                    <a:pt x="1931" y="2284"/>
                  </a:lnTo>
                  <a:lnTo>
                    <a:pt x="1924" y="2262"/>
                  </a:lnTo>
                  <a:lnTo>
                    <a:pt x="1910" y="2243"/>
                  </a:lnTo>
                  <a:lnTo>
                    <a:pt x="1890" y="2224"/>
                  </a:lnTo>
                  <a:lnTo>
                    <a:pt x="1862" y="2210"/>
                  </a:lnTo>
                  <a:lnTo>
                    <a:pt x="1835" y="2207"/>
                  </a:lnTo>
                  <a:lnTo>
                    <a:pt x="1809" y="2210"/>
                  </a:lnTo>
                  <a:lnTo>
                    <a:pt x="1787" y="2219"/>
                  </a:lnTo>
                  <a:lnTo>
                    <a:pt x="1765" y="2232"/>
                  </a:lnTo>
                  <a:lnTo>
                    <a:pt x="1747" y="2248"/>
                  </a:lnTo>
                  <a:lnTo>
                    <a:pt x="1734" y="2263"/>
                  </a:lnTo>
                  <a:lnTo>
                    <a:pt x="1722" y="2275"/>
                  </a:lnTo>
                  <a:lnTo>
                    <a:pt x="1715" y="2286"/>
                  </a:lnTo>
                  <a:lnTo>
                    <a:pt x="1713" y="2289"/>
                  </a:lnTo>
                  <a:lnTo>
                    <a:pt x="1553" y="2517"/>
                  </a:lnTo>
                  <a:lnTo>
                    <a:pt x="1524" y="2499"/>
                  </a:lnTo>
                  <a:lnTo>
                    <a:pt x="1438" y="2432"/>
                  </a:lnTo>
                  <a:lnTo>
                    <a:pt x="1358" y="2358"/>
                  </a:lnTo>
                  <a:lnTo>
                    <a:pt x="1284" y="2277"/>
                  </a:lnTo>
                  <a:lnTo>
                    <a:pt x="1215" y="2193"/>
                  </a:lnTo>
                  <a:lnTo>
                    <a:pt x="1155" y="2102"/>
                  </a:lnTo>
                  <a:lnTo>
                    <a:pt x="1102" y="2006"/>
                  </a:lnTo>
                  <a:lnTo>
                    <a:pt x="1056" y="1906"/>
                  </a:lnTo>
                  <a:lnTo>
                    <a:pt x="879" y="1956"/>
                  </a:lnTo>
                  <a:lnTo>
                    <a:pt x="884" y="2028"/>
                  </a:lnTo>
                  <a:lnTo>
                    <a:pt x="879" y="2093"/>
                  </a:lnTo>
                  <a:lnTo>
                    <a:pt x="865" y="2155"/>
                  </a:lnTo>
                  <a:lnTo>
                    <a:pt x="843" y="2215"/>
                  </a:lnTo>
                  <a:lnTo>
                    <a:pt x="814" y="2268"/>
                  </a:lnTo>
                  <a:lnTo>
                    <a:pt x="776" y="2318"/>
                  </a:lnTo>
                  <a:lnTo>
                    <a:pt x="733" y="2363"/>
                  </a:lnTo>
                  <a:lnTo>
                    <a:pt x="683" y="2399"/>
                  </a:lnTo>
                  <a:lnTo>
                    <a:pt x="628" y="2430"/>
                  </a:lnTo>
                  <a:lnTo>
                    <a:pt x="570" y="2452"/>
                  </a:lnTo>
                  <a:lnTo>
                    <a:pt x="508" y="2466"/>
                  </a:lnTo>
                  <a:lnTo>
                    <a:pt x="443" y="2471"/>
                  </a:lnTo>
                  <a:lnTo>
                    <a:pt x="378" y="2466"/>
                  </a:lnTo>
                  <a:lnTo>
                    <a:pt x="314" y="2452"/>
                  </a:lnTo>
                  <a:lnTo>
                    <a:pt x="256" y="2430"/>
                  </a:lnTo>
                  <a:lnTo>
                    <a:pt x="201" y="2399"/>
                  </a:lnTo>
                  <a:lnTo>
                    <a:pt x="153" y="2363"/>
                  </a:lnTo>
                  <a:lnTo>
                    <a:pt x="108" y="2318"/>
                  </a:lnTo>
                  <a:lnTo>
                    <a:pt x="70" y="2268"/>
                  </a:lnTo>
                  <a:lnTo>
                    <a:pt x="41" y="2215"/>
                  </a:lnTo>
                  <a:lnTo>
                    <a:pt x="19" y="2155"/>
                  </a:lnTo>
                  <a:lnTo>
                    <a:pt x="5" y="2093"/>
                  </a:lnTo>
                  <a:lnTo>
                    <a:pt x="0" y="2028"/>
                  </a:lnTo>
                  <a:lnTo>
                    <a:pt x="5" y="1963"/>
                  </a:lnTo>
                  <a:lnTo>
                    <a:pt x="19" y="1901"/>
                  </a:lnTo>
                  <a:lnTo>
                    <a:pt x="41" y="1841"/>
                  </a:lnTo>
                  <a:lnTo>
                    <a:pt x="70" y="1788"/>
                  </a:lnTo>
                  <a:lnTo>
                    <a:pt x="108" y="1738"/>
                  </a:lnTo>
                  <a:lnTo>
                    <a:pt x="153" y="1693"/>
                  </a:lnTo>
                  <a:lnTo>
                    <a:pt x="201" y="1657"/>
                  </a:lnTo>
                  <a:lnTo>
                    <a:pt x="256" y="1626"/>
                  </a:lnTo>
                  <a:lnTo>
                    <a:pt x="314" y="1604"/>
                  </a:lnTo>
                  <a:lnTo>
                    <a:pt x="378" y="1590"/>
                  </a:lnTo>
                  <a:lnTo>
                    <a:pt x="443" y="1585"/>
                  </a:lnTo>
                  <a:lnTo>
                    <a:pt x="510" y="1590"/>
                  </a:lnTo>
                  <a:lnTo>
                    <a:pt x="575" y="1606"/>
                  </a:lnTo>
                  <a:lnTo>
                    <a:pt x="635" y="1628"/>
                  </a:lnTo>
                  <a:lnTo>
                    <a:pt x="690" y="1661"/>
                  </a:lnTo>
                  <a:lnTo>
                    <a:pt x="742" y="1700"/>
                  </a:lnTo>
                  <a:lnTo>
                    <a:pt x="784" y="1747"/>
                  </a:lnTo>
                  <a:lnTo>
                    <a:pt x="822" y="1800"/>
                  </a:lnTo>
                  <a:lnTo>
                    <a:pt x="851" y="1856"/>
                  </a:lnTo>
                  <a:lnTo>
                    <a:pt x="1020" y="1808"/>
                  </a:lnTo>
                  <a:lnTo>
                    <a:pt x="990" y="1705"/>
                  </a:lnTo>
                  <a:lnTo>
                    <a:pt x="968" y="1599"/>
                  </a:lnTo>
                  <a:lnTo>
                    <a:pt x="956" y="1491"/>
                  </a:lnTo>
                  <a:lnTo>
                    <a:pt x="951" y="1379"/>
                  </a:lnTo>
                  <a:lnTo>
                    <a:pt x="951" y="1353"/>
                  </a:lnTo>
                  <a:lnTo>
                    <a:pt x="953" y="1345"/>
                  </a:lnTo>
                  <a:lnTo>
                    <a:pt x="1021" y="1355"/>
                  </a:lnTo>
                  <a:lnTo>
                    <a:pt x="1093" y="1362"/>
                  </a:lnTo>
                  <a:lnTo>
                    <a:pt x="1166" y="1364"/>
                  </a:lnTo>
                  <a:lnTo>
                    <a:pt x="1277" y="1359"/>
                  </a:lnTo>
                  <a:lnTo>
                    <a:pt x="1385" y="1345"/>
                  </a:lnTo>
                  <a:lnTo>
                    <a:pt x="1492" y="1321"/>
                  </a:lnTo>
                  <a:lnTo>
                    <a:pt x="1593" y="1286"/>
                  </a:lnTo>
                  <a:lnTo>
                    <a:pt x="1691" y="1245"/>
                  </a:lnTo>
                  <a:lnTo>
                    <a:pt x="1783" y="1197"/>
                  </a:lnTo>
                  <a:lnTo>
                    <a:pt x="1871" y="1140"/>
                  </a:lnTo>
                  <a:lnTo>
                    <a:pt x="1953" y="1075"/>
                  </a:lnTo>
                  <a:lnTo>
                    <a:pt x="2031" y="1005"/>
                  </a:lnTo>
                  <a:lnTo>
                    <a:pt x="2101" y="928"/>
                  </a:lnTo>
                  <a:lnTo>
                    <a:pt x="2166" y="845"/>
                  </a:lnTo>
                  <a:lnTo>
                    <a:pt x="2223" y="758"/>
                  </a:lnTo>
                  <a:lnTo>
                    <a:pt x="2271" y="665"/>
                  </a:lnTo>
                  <a:lnTo>
                    <a:pt x="2312" y="567"/>
                  </a:lnTo>
                  <a:lnTo>
                    <a:pt x="2346" y="466"/>
                  </a:lnTo>
                  <a:lnTo>
                    <a:pt x="2371" y="359"/>
                  </a:lnTo>
                  <a:lnTo>
                    <a:pt x="2384" y="251"/>
                  </a:lnTo>
                  <a:lnTo>
                    <a:pt x="2389" y="140"/>
                  </a:lnTo>
                  <a:lnTo>
                    <a:pt x="2388" y="69"/>
                  </a:lnTo>
                  <a:lnTo>
                    <a:pt x="2383" y="0"/>
                  </a:lnTo>
                  <a:close/>
                </a:path>
              </a:pathLst>
            </a:custGeom>
            <a:solidFill>
              <a:srgbClr val="F2F3F4"/>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grpSp>
      <p:sp>
        <p:nvSpPr>
          <p:cNvPr id="15" name="Freeform 90"/>
          <p:cNvSpPr>
            <a:spLocks/>
          </p:cNvSpPr>
          <p:nvPr userDrawn="1"/>
        </p:nvSpPr>
        <p:spPr bwMode="auto">
          <a:xfrm>
            <a:off x="3200400" y="6127750"/>
            <a:ext cx="5486400" cy="287338"/>
          </a:xfrm>
          <a:custGeom>
            <a:avLst/>
            <a:gdLst>
              <a:gd name="T0" fmla="*/ 2147483646 w 4970"/>
              <a:gd name="T1" fmla="*/ 0 h 181"/>
              <a:gd name="T2" fmla="*/ 2147483646 w 4970"/>
              <a:gd name="T3" fmla="*/ 0 h 181"/>
              <a:gd name="T4" fmla="*/ 2147483646 w 4970"/>
              <a:gd name="T5" fmla="*/ 2147483646 h 181"/>
              <a:gd name="T6" fmla="*/ 2147483646 w 4970"/>
              <a:gd name="T7" fmla="*/ 2147483646 h 181"/>
              <a:gd name="T8" fmla="*/ 2147483646 w 4970"/>
              <a:gd name="T9" fmla="*/ 2147483646 h 181"/>
              <a:gd name="T10" fmla="*/ 2147483646 w 4970"/>
              <a:gd name="T11" fmla="*/ 2147483646 h 181"/>
              <a:gd name="T12" fmla="*/ 2147483646 w 4970"/>
              <a:gd name="T13" fmla="*/ 2147483646 h 181"/>
              <a:gd name="T14" fmla="*/ 2147483646 w 4970"/>
              <a:gd name="T15" fmla="*/ 2147483646 h 181"/>
              <a:gd name="T16" fmla="*/ 0 w 4970"/>
              <a:gd name="T17" fmla="*/ 2147483646 h 181"/>
              <a:gd name="T18" fmla="*/ 0 w 4970"/>
              <a:gd name="T19" fmla="*/ 2147483646 h 181"/>
              <a:gd name="T20" fmla="*/ 2147483646 w 4970"/>
              <a:gd name="T21" fmla="*/ 2147483646 h 181"/>
              <a:gd name="T22" fmla="*/ 2147483646 w 4970"/>
              <a:gd name="T23" fmla="*/ 2147483646 h 181"/>
              <a:gd name="T24" fmla="*/ 2147483646 w 4970"/>
              <a:gd name="T25" fmla="*/ 2147483646 h 181"/>
              <a:gd name="T26" fmla="*/ 2147483646 w 4970"/>
              <a:gd name="T27" fmla="*/ 2147483646 h 181"/>
              <a:gd name="T28" fmla="*/ 2147483646 w 4970"/>
              <a:gd name="T29" fmla="*/ 0 h 18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970" h="181">
                <a:moveTo>
                  <a:pt x="27" y="0"/>
                </a:moveTo>
                <a:lnTo>
                  <a:pt x="4970" y="0"/>
                </a:lnTo>
                <a:lnTo>
                  <a:pt x="4970" y="181"/>
                </a:lnTo>
                <a:lnTo>
                  <a:pt x="29" y="181"/>
                </a:lnTo>
                <a:lnTo>
                  <a:pt x="17" y="179"/>
                </a:lnTo>
                <a:lnTo>
                  <a:pt x="9" y="173"/>
                </a:lnTo>
                <a:lnTo>
                  <a:pt x="3" y="165"/>
                </a:lnTo>
                <a:lnTo>
                  <a:pt x="2" y="158"/>
                </a:lnTo>
                <a:lnTo>
                  <a:pt x="0" y="152"/>
                </a:lnTo>
                <a:lnTo>
                  <a:pt x="0" y="28"/>
                </a:lnTo>
                <a:lnTo>
                  <a:pt x="2" y="16"/>
                </a:lnTo>
                <a:lnTo>
                  <a:pt x="8" y="9"/>
                </a:lnTo>
                <a:lnTo>
                  <a:pt x="14" y="3"/>
                </a:lnTo>
                <a:lnTo>
                  <a:pt x="21" y="1"/>
                </a:lnTo>
                <a:lnTo>
                  <a:pt x="27" y="0"/>
                </a:lnTo>
                <a:close/>
              </a:path>
            </a:pathLst>
          </a:custGeom>
          <a:solidFill>
            <a:srgbClr val="4B799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6" name="Rectangle 88"/>
          <p:cNvSpPr>
            <a:spLocks noChangeArrowheads="1"/>
          </p:cNvSpPr>
          <p:nvPr userDrawn="1"/>
        </p:nvSpPr>
        <p:spPr bwMode="auto">
          <a:xfrm>
            <a:off x="1244600" y="1041400"/>
            <a:ext cx="78994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lnSpc>
                <a:spcPct val="80000"/>
              </a:lnSpc>
              <a:defRPr sz="900">
                <a:solidFill>
                  <a:schemeClr val="bg1"/>
                </a:solidFill>
                <a:latin typeface="Calibri" panose="020F0502020204030204" pitchFamily="34" charset="0"/>
              </a:defRPr>
            </a:lvl1pPr>
            <a:lvl2pPr marL="742950" indent="-285750">
              <a:lnSpc>
                <a:spcPct val="80000"/>
              </a:lnSpc>
              <a:defRPr sz="900">
                <a:solidFill>
                  <a:schemeClr val="bg1"/>
                </a:solidFill>
                <a:latin typeface="Calibri" panose="020F0502020204030204" pitchFamily="34" charset="0"/>
              </a:defRPr>
            </a:lvl2pPr>
            <a:lvl3pPr marL="1143000" indent="-228600">
              <a:lnSpc>
                <a:spcPct val="80000"/>
              </a:lnSpc>
              <a:defRPr sz="900">
                <a:solidFill>
                  <a:schemeClr val="bg1"/>
                </a:solidFill>
                <a:latin typeface="Calibri" panose="020F0502020204030204" pitchFamily="34" charset="0"/>
              </a:defRPr>
            </a:lvl3pPr>
            <a:lvl4pPr marL="1600200" indent="-228600">
              <a:lnSpc>
                <a:spcPct val="80000"/>
              </a:lnSpc>
              <a:defRPr sz="900">
                <a:solidFill>
                  <a:schemeClr val="bg1"/>
                </a:solidFill>
                <a:latin typeface="Calibri" panose="020F0502020204030204" pitchFamily="34" charset="0"/>
              </a:defRPr>
            </a:lvl4pPr>
            <a:lvl5pPr marL="2057400" indent="-228600">
              <a:lnSpc>
                <a:spcPct val="80000"/>
              </a:lnSpc>
              <a:defRPr sz="900">
                <a:solidFill>
                  <a:schemeClr val="bg1"/>
                </a:solidFill>
                <a:latin typeface="Calibri" panose="020F0502020204030204" pitchFamily="34" charset="0"/>
              </a:defRPr>
            </a:lvl5pPr>
            <a:lvl6pPr marL="25146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6pPr>
            <a:lvl7pPr marL="29718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7pPr>
            <a:lvl8pPr marL="34290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8pPr>
            <a:lvl9pPr marL="38862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9pPr>
          </a:lstStyle>
          <a:p>
            <a:pPr fontAlgn="base">
              <a:spcBef>
                <a:spcPct val="0"/>
              </a:spcBef>
              <a:spcAft>
                <a:spcPct val="0"/>
              </a:spcAft>
              <a:defRPr/>
            </a:pPr>
            <a:endParaRPr lang="en-US" altLang="en-US" dirty="0" smtClean="0">
              <a:solidFill>
                <a:srgbClr val="FFFFFF"/>
              </a:solidFill>
            </a:endParaRPr>
          </a:p>
        </p:txBody>
      </p:sp>
      <p:grpSp>
        <p:nvGrpSpPr>
          <p:cNvPr id="17" name="Group 9"/>
          <p:cNvGrpSpPr>
            <a:grpSpLocks noChangeAspect="1"/>
          </p:cNvGrpSpPr>
          <p:nvPr userDrawn="1"/>
        </p:nvGrpSpPr>
        <p:grpSpPr bwMode="auto">
          <a:xfrm>
            <a:off x="457200" y="6010275"/>
            <a:ext cx="2438400" cy="657225"/>
            <a:chOff x="336" y="3936"/>
            <a:chExt cx="1040" cy="280"/>
          </a:xfrm>
        </p:grpSpPr>
        <p:sp>
          <p:nvSpPr>
            <p:cNvPr id="18" name="AutoShape 8"/>
            <p:cNvSpPr>
              <a:spLocks noChangeAspect="1" noChangeArrowheads="1" noTextEdit="1"/>
            </p:cNvSpPr>
            <p:nvPr userDrawn="1"/>
          </p:nvSpPr>
          <p:spPr bwMode="auto">
            <a:xfrm>
              <a:off x="336" y="3936"/>
              <a:ext cx="1040"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9" name="Rectangle 10"/>
            <p:cNvSpPr>
              <a:spLocks noChangeArrowheads="1"/>
            </p:cNvSpPr>
            <p:nvPr userDrawn="1"/>
          </p:nvSpPr>
          <p:spPr bwMode="auto">
            <a:xfrm>
              <a:off x="336" y="3936"/>
              <a:ext cx="1040"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lnSpc>
                  <a:spcPct val="80000"/>
                </a:lnSpc>
                <a:defRPr sz="900">
                  <a:solidFill>
                    <a:schemeClr val="bg1"/>
                  </a:solidFill>
                  <a:latin typeface="Calibri" panose="020F0502020204030204" pitchFamily="34" charset="0"/>
                </a:defRPr>
              </a:lvl1pPr>
              <a:lvl2pPr marL="742950" indent="-285750">
                <a:lnSpc>
                  <a:spcPct val="80000"/>
                </a:lnSpc>
                <a:defRPr sz="900">
                  <a:solidFill>
                    <a:schemeClr val="bg1"/>
                  </a:solidFill>
                  <a:latin typeface="Calibri" panose="020F0502020204030204" pitchFamily="34" charset="0"/>
                </a:defRPr>
              </a:lvl2pPr>
              <a:lvl3pPr marL="1143000" indent="-228600">
                <a:lnSpc>
                  <a:spcPct val="80000"/>
                </a:lnSpc>
                <a:defRPr sz="900">
                  <a:solidFill>
                    <a:schemeClr val="bg1"/>
                  </a:solidFill>
                  <a:latin typeface="Calibri" panose="020F0502020204030204" pitchFamily="34" charset="0"/>
                </a:defRPr>
              </a:lvl3pPr>
              <a:lvl4pPr marL="1600200" indent="-228600">
                <a:lnSpc>
                  <a:spcPct val="80000"/>
                </a:lnSpc>
                <a:defRPr sz="900">
                  <a:solidFill>
                    <a:schemeClr val="bg1"/>
                  </a:solidFill>
                  <a:latin typeface="Calibri" panose="020F0502020204030204" pitchFamily="34" charset="0"/>
                </a:defRPr>
              </a:lvl4pPr>
              <a:lvl5pPr marL="2057400" indent="-228600">
                <a:lnSpc>
                  <a:spcPct val="80000"/>
                </a:lnSpc>
                <a:defRPr sz="900">
                  <a:solidFill>
                    <a:schemeClr val="bg1"/>
                  </a:solidFill>
                  <a:latin typeface="Calibri" panose="020F0502020204030204" pitchFamily="34" charset="0"/>
                </a:defRPr>
              </a:lvl5pPr>
              <a:lvl6pPr marL="25146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6pPr>
              <a:lvl7pPr marL="29718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7pPr>
              <a:lvl8pPr marL="34290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8pPr>
              <a:lvl9pPr marL="38862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9pPr>
            </a:lstStyle>
            <a:p>
              <a:pPr fontAlgn="base">
                <a:spcBef>
                  <a:spcPct val="0"/>
                </a:spcBef>
                <a:spcAft>
                  <a:spcPct val="0"/>
                </a:spcAft>
                <a:defRPr/>
              </a:pPr>
              <a:endParaRPr lang="en-US" altLang="en-US" dirty="0" smtClean="0">
                <a:solidFill>
                  <a:srgbClr val="FFFFFF"/>
                </a:solidFill>
              </a:endParaRPr>
            </a:p>
          </p:txBody>
        </p:sp>
        <p:sp>
          <p:nvSpPr>
            <p:cNvPr id="20" name="Freeform 11"/>
            <p:cNvSpPr>
              <a:spLocks/>
            </p:cNvSpPr>
            <p:nvPr userDrawn="1"/>
          </p:nvSpPr>
          <p:spPr bwMode="auto">
            <a:xfrm>
              <a:off x="650" y="3982"/>
              <a:ext cx="42" cy="52"/>
            </a:xfrm>
            <a:custGeom>
              <a:avLst/>
              <a:gdLst>
                <a:gd name="T0" fmla="*/ 0 w 169"/>
                <a:gd name="T1" fmla="*/ 0 h 209"/>
                <a:gd name="T2" fmla="*/ 0 w 169"/>
                <a:gd name="T3" fmla="*/ 0 h 209"/>
                <a:gd name="T4" fmla="*/ 0 w 169"/>
                <a:gd name="T5" fmla="*/ 0 h 209"/>
                <a:gd name="T6" fmla="*/ 0 w 169"/>
                <a:gd name="T7" fmla="*/ 0 h 209"/>
                <a:gd name="T8" fmla="*/ 0 w 169"/>
                <a:gd name="T9" fmla="*/ 0 h 209"/>
                <a:gd name="T10" fmla="*/ 0 w 169"/>
                <a:gd name="T11" fmla="*/ 0 h 209"/>
                <a:gd name="T12" fmla="*/ 0 w 169"/>
                <a:gd name="T13" fmla="*/ 0 h 209"/>
                <a:gd name="T14" fmla="*/ 0 w 169"/>
                <a:gd name="T15" fmla="*/ 0 h 209"/>
                <a:gd name="T16" fmla="*/ 0 w 169"/>
                <a:gd name="T17" fmla="*/ 0 h 209"/>
                <a:gd name="T18" fmla="*/ 0 w 169"/>
                <a:gd name="T19" fmla="*/ 0 h 209"/>
                <a:gd name="T20" fmla="*/ 0 w 169"/>
                <a:gd name="T21" fmla="*/ 0 h 209"/>
                <a:gd name="T22" fmla="*/ 0 w 169"/>
                <a:gd name="T23" fmla="*/ 0 h 209"/>
                <a:gd name="T24" fmla="*/ 0 w 169"/>
                <a:gd name="T25" fmla="*/ 0 h 209"/>
                <a:gd name="T26" fmla="*/ 0 w 169"/>
                <a:gd name="T27" fmla="*/ 0 h 209"/>
                <a:gd name="T28" fmla="*/ 0 w 169"/>
                <a:gd name="T29" fmla="*/ 0 h 209"/>
                <a:gd name="T30" fmla="*/ 0 w 169"/>
                <a:gd name="T31" fmla="*/ 0 h 209"/>
                <a:gd name="T32" fmla="*/ 0 w 169"/>
                <a:gd name="T33" fmla="*/ 0 h 209"/>
                <a:gd name="T34" fmla="*/ 0 w 169"/>
                <a:gd name="T35" fmla="*/ 0 h 209"/>
                <a:gd name="T36" fmla="*/ 0 w 169"/>
                <a:gd name="T37" fmla="*/ 0 h 209"/>
                <a:gd name="T38" fmla="*/ 0 w 169"/>
                <a:gd name="T39" fmla="*/ 0 h 209"/>
                <a:gd name="T40" fmla="*/ 0 w 169"/>
                <a:gd name="T41" fmla="*/ 0 h 209"/>
                <a:gd name="T42" fmla="*/ 0 w 169"/>
                <a:gd name="T43" fmla="*/ 0 h 209"/>
                <a:gd name="T44" fmla="*/ 0 w 169"/>
                <a:gd name="T45" fmla="*/ 0 h 209"/>
                <a:gd name="T46" fmla="*/ 0 w 169"/>
                <a:gd name="T47" fmla="*/ 0 h 209"/>
                <a:gd name="T48" fmla="*/ 0 w 169"/>
                <a:gd name="T49" fmla="*/ 0 h 209"/>
                <a:gd name="T50" fmla="*/ 0 w 169"/>
                <a:gd name="T51" fmla="*/ 0 h 209"/>
                <a:gd name="T52" fmla="*/ 0 w 169"/>
                <a:gd name="T53" fmla="*/ 0 h 209"/>
                <a:gd name="T54" fmla="*/ 0 w 169"/>
                <a:gd name="T55" fmla="*/ 0 h 209"/>
                <a:gd name="T56" fmla="*/ 0 w 169"/>
                <a:gd name="T57" fmla="*/ 0 h 209"/>
                <a:gd name="T58" fmla="*/ 0 w 169"/>
                <a:gd name="T59" fmla="*/ 0 h 209"/>
                <a:gd name="T60" fmla="*/ 0 w 169"/>
                <a:gd name="T61" fmla="*/ 0 h 209"/>
                <a:gd name="T62" fmla="*/ 0 w 169"/>
                <a:gd name="T63" fmla="*/ 0 h 209"/>
                <a:gd name="T64" fmla="*/ 0 w 169"/>
                <a:gd name="T65" fmla="*/ 0 h 209"/>
                <a:gd name="T66" fmla="*/ 0 w 169"/>
                <a:gd name="T67" fmla="*/ 0 h 209"/>
                <a:gd name="T68" fmla="*/ 0 w 169"/>
                <a:gd name="T69" fmla="*/ 0 h 209"/>
                <a:gd name="T70" fmla="*/ 0 w 169"/>
                <a:gd name="T71" fmla="*/ 0 h 209"/>
                <a:gd name="T72" fmla="*/ 0 w 169"/>
                <a:gd name="T73" fmla="*/ 0 h 209"/>
                <a:gd name="T74" fmla="*/ 0 w 169"/>
                <a:gd name="T75" fmla="*/ 0 h 209"/>
                <a:gd name="T76" fmla="*/ 0 w 169"/>
                <a:gd name="T77" fmla="*/ 0 h 209"/>
                <a:gd name="T78" fmla="*/ 0 w 169"/>
                <a:gd name="T79" fmla="*/ 0 h 209"/>
                <a:gd name="T80" fmla="*/ 0 w 169"/>
                <a:gd name="T81" fmla="*/ 0 h 20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9" h="209">
                  <a:moveTo>
                    <a:pt x="103" y="0"/>
                  </a:moveTo>
                  <a:lnTo>
                    <a:pt x="126" y="1"/>
                  </a:lnTo>
                  <a:lnTo>
                    <a:pt x="136" y="4"/>
                  </a:lnTo>
                  <a:lnTo>
                    <a:pt x="145" y="6"/>
                  </a:lnTo>
                  <a:lnTo>
                    <a:pt x="153" y="9"/>
                  </a:lnTo>
                  <a:lnTo>
                    <a:pt x="158" y="11"/>
                  </a:lnTo>
                  <a:lnTo>
                    <a:pt x="161" y="14"/>
                  </a:lnTo>
                  <a:lnTo>
                    <a:pt x="164" y="15"/>
                  </a:lnTo>
                  <a:lnTo>
                    <a:pt x="168" y="19"/>
                  </a:lnTo>
                  <a:lnTo>
                    <a:pt x="169" y="23"/>
                  </a:lnTo>
                  <a:lnTo>
                    <a:pt x="169" y="45"/>
                  </a:lnTo>
                  <a:lnTo>
                    <a:pt x="168" y="48"/>
                  </a:lnTo>
                  <a:lnTo>
                    <a:pt x="168" y="49"/>
                  </a:lnTo>
                  <a:lnTo>
                    <a:pt x="166" y="50"/>
                  </a:lnTo>
                  <a:lnTo>
                    <a:pt x="164" y="52"/>
                  </a:lnTo>
                  <a:lnTo>
                    <a:pt x="163" y="50"/>
                  </a:lnTo>
                  <a:lnTo>
                    <a:pt x="160" y="50"/>
                  </a:lnTo>
                  <a:lnTo>
                    <a:pt x="158" y="48"/>
                  </a:lnTo>
                  <a:lnTo>
                    <a:pt x="154" y="47"/>
                  </a:lnTo>
                  <a:lnTo>
                    <a:pt x="150" y="44"/>
                  </a:lnTo>
                  <a:lnTo>
                    <a:pt x="145" y="43"/>
                  </a:lnTo>
                  <a:lnTo>
                    <a:pt x="135" y="38"/>
                  </a:lnTo>
                  <a:lnTo>
                    <a:pt x="127" y="36"/>
                  </a:lnTo>
                  <a:lnTo>
                    <a:pt x="117" y="34"/>
                  </a:lnTo>
                  <a:lnTo>
                    <a:pt x="105" y="33"/>
                  </a:lnTo>
                  <a:lnTo>
                    <a:pt x="91" y="34"/>
                  </a:lnTo>
                  <a:lnTo>
                    <a:pt x="78" y="38"/>
                  </a:lnTo>
                  <a:lnTo>
                    <a:pt x="68" y="44"/>
                  </a:lnTo>
                  <a:lnTo>
                    <a:pt x="58" y="53"/>
                  </a:lnTo>
                  <a:lnTo>
                    <a:pt x="52" y="63"/>
                  </a:lnTo>
                  <a:lnTo>
                    <a:pt x="45" y="76"/>
                  </a:lnTo>
                  <a:lnTo>
                    <a:pt x="43" y="89"/>
                  </a:lnTo>
                  <a:lnTo>
                    <a:pt x="42" y="105"/>
                  </a:lnTo>
                  <a:lnTo>
                    <a:pt x="43" y="120"/>
                  </a:lnTo>
                  <a:lnTo>
                    <a:pt x="45" y="135"/>
                  </a:lnTo>
                  <a:lnTo>
                    <a:pt x="52" y="146"/>
                  </a:lnTo>
                  <a:lnTo>
                    <a:pt x="58" y="156"/>
                  </a:lnTo>
                  <a:lnTo>
                    <a:pt x="64" y="163"/>
                  </a:lnTo>
                  <a:lnTo>
                    <a:pt x="71" y="166"/>
                  </a:lnTo>
                  <a:lnTo>
                    <a:pt x="78" y="170"/>
                  </a:lnTo>
                  <a:lnTo>
                    <a:pt x="89" y="174"/>
                  </a:lnTo>
                  <a:lnTo>
                    <a:pt x="103" y="175"/>
                  </a:lnTo>
                  <a:lnTo>
                    <a:pt x="116" y="173"/>
                  </a:lnTo>
                  <a:lnTo>
                    <a:pt x="124" y="171"/>
                  </a:lnTo>
                  <a:lnTo>
                    <a:pt x="129" y="169"/>
                  </a:lnTo>
                  <a:lnTo>
                    <a:pt x="129" y="121"/>
                  </a:lnTo>
                  <a:lnTo>
                    <a:pt x="89" y="121"/>
                  </a:lnTo>
                  <a:lnTo>
                    <a:pt x="88" y="120"/>
                  </a:lnTo>
                  <a:lnTo>
                    <a:pt x="86" y="115"/>
                  </a:lnTo>
                  <a:lnTo>
                    <a:pt x="86" y="98"/>
                  </a:lnTo>
                  <a:lnTo>
                    <a:pt x="87" y="93"/>
                  </a:lnTo>
                  <a:lnTo>
                    <a:pt x="89" y="91"/>
                  </a:lnTo>
                  <a:lnTo>
                    <a:pt x="163" y="91"/>
                  </a:lnTo>
                  <a:lnTo>
                    <a:pt x="164" y="92"/>
                  </a:lnTo>
                  <a:lnTo>
                    <a:pt x="166" y="93"/>
                  </a:lnTo>
                  <a:lnTo>
                    <a:pt x="169" y="98"/>
                  </a:lnTo>
                  <a:lnTo>
                    <a:pt x="169" y="189"/>
                  </a:lnTo>
                  <a:lnTo>
                    <a:pt x="168" y="193"/>
                  </a:lnTo>
                  <a:lnTo>
                    <a:pt x="165" y="195"/>
                  </a:lnTo>
                  <a:lnTo>
                    <a:pt x="161" y="198"/>
                  </a:lnTo>
                  <a:lnTo>
                    <a:pt x="155" y="200"/>
                  </a:lnTo>
                  <a:lnTo>
                    <a:pt x="149" y="202"/>
                  </a:lnTo>
                  <a:lnTo>
                    <a:pt x="141" y="204"/>
                  </a:lnTo>
                  <a:lnTo>
                    <a:pt x="134" y="205"/>
                  </a:lnTo>
                  <a:lnTo>
                    <a:pt x="125" y="207"/>
                  </a:lnTo>
                  <a:lnTo>
                    <a:pt x="110" y="209"/>
                  </a:lnTo>
                  <a:lnTo>
                    <a:pt x="101" y="209"/>
                  </a:lnTo>
                  <a:lnTo>
                    <a:pt x="78" y="207"/>
                  </a:lnTo>
                  <a:lnTo>
                    <a:pt x="58" y="202"/>
                  </a:lnTo>
                  <a:lnTo>
                    <a:pt x="42" y="194"/>
                  </a:lnTo>
                  <a:lnTo>
                    <a:pt x="26" y="182"/>
                  </a:lnTo>
                  <a:lnTo>
                    <a:pt x="15" y="168"/>
                  </a:lnTo>
                  <a:lnTo>
                    <a:pt x="6" y="150"/>
                  </a:lnTo>
                  <a:lnTo>
                    <a:pt x="1" y="130"/>
                  </a:lnTo>
                  <a:lnTo>
                    <a:pt x="0" y="107"/>
                  </a:lnTo>
                  <a:lnTo>
                    <a:pt x="1" y="83"/>
                  </a:lnTo>
                  <a:lnTo>
                    <a:pt x="8" y="62"/>
                  </a:lnTo>
                  <a:lnTo>
                    <a:pt x="16" y="44"/>
                  </a:lnTo>
                  <a:lnTo>
                    <a:pt x="28" y="28"/>
                  </a:lnTo>
                  <a:lnTo>
                    <a:pt x="43" y="16"/>
                  </a:lnTo>
                  <a:lnTo>
                    <a:pt x="60" y="7"/>
                  </a:lnTo>
                  <a:lnTo>
                    <a:pt x="81" y="1"/>
                  </a:lnTo>
                  <a:lnTo>
                    <a:pt x="10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1" name="Freeform 12"/>
            <p:cNvSpPr>
              <a:spLocks/>
            </p:cNvSpPr>
            <p:nvPr userDrawn="1"/>
          </p:nvSpPr>
          <p:spPr bwMode="auto">
            <a:xfrm>
              <a:off x="702" y="3979"/>
              <a:ext cx="9" cy="53"/>
            </a:xfrm>
            <a:custGeom>
              <a:avLst/>
              <a:gdLst>
                <a:gd name="T0" fmla="*/ 0 w 38"/>
                <a:gd name="T1" fmla="*/ 0 h 220"/>
                <a:gd name="T2" fmla="*/ 0 w 38"/>
                <a:gd name="T3" fmla="*/ 0 h 220"/>
                <a:gd name="T4" fmla="*/ 0 w 38"/>
                <a:gd name="T5" fmla="*/ 0 h 220"/>
                <a:gd name="T6" fmla="*/ 0 w 38"/>
                <a:gd name="T7" fmla="*/ 0 h 220"/>
                <a:gd name="T8" fmla="*/ 0 w 38"/>
                <a:gd name="T9" fmla="*/ 0 h 220"/>
                <a:gd name="T10" fmla="*/ 0 w 38"/>
                <a:gd name="T11" fmla="*/ 0 h 220"/>
                <a:gd name="T12" fmla="*/ 0 w 38"/>
                <a:gd name="T13" fmla="*/ 0 h 220"/>
                <a:gd name="T14" fmla="*/ 0 w 38"/>
                <a:gd name="T15" fmla="*/ 0 h 220"/>
                <a:gd name="T16" fmla="*/ 0 w 38"/>
                <a:gd name="T17" fmla="*/ 0 h 220"/>
                <a:gd name="T18" fmla="*/ 0 w 38"/>
                <a:gd name="T19" fmla="*/ 0 h 220"/>
                <a:gd name="T20" fmla="*/ 0 w 38"/>
                <a:gd name="T21" fmla="*/ 0 h 220"/>
                <a:gd name="T22" fmla="*/ 0 w 38"/>
                <a:gd name="T23" fmla="*/ 0 h 220"/>
                <a:gd name="T24" fmla="*/ 0 w 38"/>
                <a:gd name="T25" fmla="*/ 0 h 220"/>
                <a:gd name="T26" fmla="*/ 0 w 38"/>
                <a:gd name="T27" fmla="*/ 0 h 220"/>
                <a:gd name="T28" fmla="*/ 0 w 38"/>
                <a:gd name="T29" fmla="*/ 0 h 220"/>
                <a:gd name="T30" fmla="*/ 0 w 38"/>
                <a:gd name="T31" fmla="*/ 0 h 220"/>
                <a:gd name="T32" fmla="*/ 0 w 38"/>
                <a:gd name="T33" fmla="*/ 0 h 220"/>
                <a:gd name="T34" fmla="*/ 0 w 38"/>
                <a:gd name="T35" fmla="*/ 0 h 220"/>
                <a:gd name="T36" fmla="*/ 0 w 38"/>
                <a:gd name="T37" fmla="*/ 0 h 220"/>
                <a:gd name="T38" fmla="*/ 0 w 38"/>
                <a:gd name="T39" fmla="*/ 0 h 220"/>
                <a:gd name="T40" fmla="*/ 0 w 38"/>
                <a:gd name="T41" fmla="*/ 0 h 220"/>
                <a:gd name="T42" fmla="*/ 0 w 38"/>
                <a:gd name="T43" fmla="*/ 0 h 2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8" h="220">
                  <a:moveTo>
                    <a:pt x="14" y="0"/>
                  </a:moveTo>
                  <a:lnTo>
                    <a:pt x="24" y="0"/>
                  </a:lnTo>
                  <a:lnTo>
                    <a:pt x="29" y="2"/>
                  </a:lnTo>
                  <a:lnTo>
                    <a:pt x="32" y="2"/>
                  </a:lnTo>
                  <a:lnTo>
                    <a:pt x="37" y="4"/>
                  </a:lnTo>
                  <a:lnTo>
                    <a:pt x="38" y="4"/>
                  </a:lnTo>
                  <a:lnTo>
                    <a:pt x="38" y="216"/>
                  </a:lnTo>
                  <a:lnTo>
                    <a:pt x="37" y="217"/>
                  </a:lnTo>
                  <a:lnTo>
                    <a:pt x="34" y="217"/>
                  </a:lnTo>
                  <a:lnTo>
                    <a:pt x="29" y="220"/>
                  </a:lnTo>
                  <a:lnTo>
                    <a:pt x="10" y="220"/>
                  </a:lnTo>
                  <a:lnTo>
                    <a:pt x="6" y="218"/>
                  </a:lnTo>
                  <a:lnTo>
                    <a:pt x="4" y="217"/>
                  </a:lnTo>
                  <a:lnTo>
                    <a:pt x="3" y="217"/>
                  </a:lnTo>
                  <a:lnTo>
                    <a:pt x="0" y="215"/>
                  </a:lnTo>
                  <a:lnTo>
                    <a:pt x="0" y="7"/>
                  </a:lnTo>
                  <a:lnTo>
                    <a:pt x="1" y="4"/>
                  </a:lnTo>
                  <a:lnTo>
                    <a:pt x="3" y="4"/>
                  </a:lnTo>
                  <a:lnTo>
                    <a:pt x="4" y="3"/>
                  </a:lnTo>
                  <a:lnTo>
                    <a:pt x="6" y="2"/>
                  </a:lnTo>
                  <a:lnTo>
                    <a:pt x="10" y="2"/>
                  </a:lnTo>
                  <a:lnTo>
                    <a:pt x="1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2" name="Freeform 13"/>
            <p:cNvSpPr>
              <a:spLocks noEditPoints="1"/>
            </p:cNvSpPr>
            <p:nvPr userDrawn="1"/>
          </p:nvSpPr>
          <p:spPr bwMode="auto">
            <a:xfrm>
              <a:off x="719" y="3995"/>
              <a:ext cx="37" cy="39"/>
            </a:xfrm>
            <a:custGeom>
              <a:avLst/>
              <a:gdLst>
                <a:gd name="T0" fmla="*/ 0 w 148"/>
                <a:gd name="T1" fmla="*/ 0 h 157"/>
                <a:gd name="T2" fmla="*/ 0 w 148"/>
                <a:gd name="T3" fmla="*/ 0 h 157"/>
                <a:gd name="T4" fmla="*/ 0 w 148"/>
                <a:gd name="T5" fmla="*/ 0 h 157"/>
                <a:gd name="T6" fmla="*/ 0 w 148"/>
                <a:gd name="T7" fmla="*/ 0 h 157"/>
                <a:gd name="T8" fmla="*/ 0 w 148"/>
                <a:gd name="T9" fmla="*/ 0 h 157"/>
                <a:gd name="T10" fmla="*/ 0 w 148"/>
                <a:gd name="T11" fmla="*/ 0 h 157"/>
                <a:gd name="T12" fmla="*/ 0 w 148"/>
                <a:gd name="T13" fmla="*/ 0 h 157"/>
                <a:gd name="T14" fmla="*/ 0 w 148"/>
                <a:gd name="T15" fmla="*/ 0 h 157"/>
                <a:gd name="T16" fmla="*/ 0 w 148"/>
                <a:gd name="T17" fmla="*/ 0 h 157"/>
                <a:gd name="T18" fmla="*/ 0 w 148"/>
                <a:gd name="T19" fmla="*/ 0 h 157"/>
                <a:gd name="T20" fmla="*/ 0 w 148"/>
                <a:gd name="T21" fmla="*/ 0 h 157"/>
                <a:gd name="T22" fmla="*/ 0 w 148"/>
                <a:gd name="T23" fmla="*/ 0 h 157"/>
                <a:gd name="T24" fmla="*/ 0 w 148"/>
                <a:gd name="T25" fmla="*/ 0 h 157"/>
                <a:gd name="T26" fmla="*/ 0 w 148"/>
                <a:gd name="T27" fmla="*/ 0 h 157"/>
                <a:gd name="T28" fmla="*/ 0 w 148"/>
                <a:gd name="T29" fmla="*/ 0 h 157"/>
                <a:gd name="T30" fmla="*/ 0 w 148"/>
                <a:gd name="T31" fmla="*/ 0 h 157"/>
                <a:gd name="T32" fmla="*/ 0 w 148"/>
                <a:gd name="T33" fmla="*/ 0 h 157"/>
                <a:gd name="T34" fmla="*/ 0 w 148"/>
                <a:gd name="T35" fmla="*/ 0 h 157"/>
                <a:gd name="T36" fmla="*/ 0 w 148"/>
                <a:gd name="T37" fmla="*/ 0 h 157"/>
                <a:gd name="T38" fmla="*/ 0 w 148"/>
                <a:gd name="T39" fmla="*/ 0 h 157"/>
                <a:gd name="T40" fmla="*/ 0 w 148"/>
                <a:gd name="T41" fmla="*/ 0 h 157"/>
                <a:gd name="T42" fmla="*/ 0 w 148"/>
                <a:gd name="T43" fmla="*/ 0 h 157"/>
                <a:gd name="T44" fmla="*/ 0 w 148"/>
                <a:gd name="T45" fmla="*/ 0 h 157"/>
                <a:gd name="T46" fmla="*/ 0 w 148"/>
                <a:gd name="T47" fmla="*/ 0 h 157"/>
                <a:gd name="T48" fmla="*/ 0 w 148"/>
                <a:gd name="T49" fmla="*/ 0 h 157"/>
                <a:gd name="T50" fmla="*/ 0 w 148"/>
                <a:gd name="T51" fmla="*/ 0 h 157"/>
                <a:gd name="T52" fmla="*/ 0 w 148"/>
                <a:gd name="T53" fmla="*/ 0 h 157"/>
                <a:gd name="T54" fmla="*/ 0 w 148"/>
                <a:gd name="T55" fmla="*/ 0 h 157"/>
                <a:gd name="T56" fmla="*/ 0 w 148"/>
                <a:gd name="T57" fmla="*/ 0 h 157"/>
                <a:gd name="T58" fmla="*/ 0 w 148"/>
                <a:gd name="T59" fmla="*/ 0 h 157"/>
                <a:gd name="T60" fmla="*/ 0 w 148"/>
                <a:gd name="T61" fmla="*/ 0 h 157"/>
                <a:gd name="T62" fmla="*/ 0 w 148"/>
                <a:gd name="T63" fmla="*/ 0 h 157"/>
                <a:gd name="T64" fmla="*/ 0 w 148"/>
                <a:gd name="T65" fmla="*/ 0 h 1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8" h="157">
                  <a:moveTo>
                    <a:pt x="68" y="31"/>
                  </a:moveTo>
                  <a:lnTo>
                    <a:pt x="63" y="32"/>
                  </a:lnTo>
                  <a:lnTo>
                    <a:pt x="59" y="34"/>
                  </a:lnTo>
                  <a:lnTo>
                    <a:pt x="56" y="36"/>
                  </a:lnTo>
                  <a:lnTo>
                    <a:pt x="48" y="44"/>
                  </a:lnTo>
                  <a:lnTo>
                    <a:pt x="44" y="50"/>
                  </a:lnTo>
                  <a:lnTo>
                    <a:pt x="42" y="59"/>
                  </a:lnTo>
                  <a:lnTo>
                    <a:pt x="40" y="64"/>
                  </a:lnTo>
                  <a:lnTo>
                    <a:pt x="40" y="88"/>
                  </a:lnTo>
                  <a:lnTo>
                    <a:pt x="42" y="97"/>
                  </a:lnTo>
                  <a:lnTo>
                    <a:pt x="44" y="106"/>
                  </a:lnTo>
                  <a:lnTo>
                    <a:pt x="47" y="112"/>
                  </a:lnTo>
                  <a:lnTo>
                    <a:pt x="52" y="118"/>
                  </a:lnTo>
                  <a:lnTo>
                    <a:pt x="57" y="122"/>
                  </a:lnTo>
                  <a:lnTo>
                    <a:pt x="62" y="124"/>
                  </a:lnTo>
                  <a:lnTo>
                    <a:pt x="67" y="126"/>
                  </a:lnTo>
                  <a:lnTo>
                    <a:pt x="80" y="126"/>
                  </a:lnTo>
                  <a:lnTo>
                    <a:pt x="85" y="124"/>
                  </a:lnTo>
                  <a:lnTo>
                    <a:pt x="88" y="122"/>
                  </a:lnTo>
                  <a:lnTo>
                    <a:pt x="95" y="118"/>
                  </a:lnTo>
                  <a:lnTo>
                    <a:pt x="100" y="113"/>
                  </a:lnTo>
                  <a:lnTo>
                    <a:pt x="104" y="107"/>
                  </a:lnTo>
                  <a:lnTo>
                    <a:pt x="106" y="98"/>
                  </a:lnTo>
                  <a:lnTo>
                    <a:pt x="107" y="89"/>
                  </a:lnTo>
                  <a:lnTo>
                    <a:pt x="107" y="69"/>
                  </a:lnTo>
                  <a:lnTo>
                    <a:pt x="106" y="60"/>
                  </a:lnTo>
                  <a:lnTo>
                    <a:pt x="105" y="54"/>
                  </a:lnTo>
                  <a:lnTo>
                    <a:pt x="100" y="44"/>
                  </a:lnTo>
                  <a:lnTo>
                    <a:pt x="97" y="40"/>
                  </a:lnTo>
                  <a:lnTo>
                    <a:pt x="95" y="37"/>
                  </a:lnTo>
                  <a:lnTo>
                    <a:pt x="91" y="35"/>
                  </a:lnTo>
                  <a:lnTo>
                    <a:pt x="86" y="32"/>
                  </a:lnTo>
                  <a:lnTo>
                    <a:pt x="81" y="31"/>
                  </a:lnTo>
                  <a:lnTo>
                    <a:pt x="68" y="31"/>
                  </a:lnTo>
                  <a:close/>
                  <a:moveTo>
                    <a:pt x="76" y="0"/>
                  </a:moveTo>
                  <a:lnTo>
                    <a:pt x="92" y="1"/>
                  </a:lnTo>
                  <a:lnTo>
                    <a:pt x="107" y="5"/>
                  </a:lnTo>
                  <a:lnTo>
                    <a:pt x="120" y="11"/>
                  </a:lnTo>
                  <a:lnTo>
                    <a:pt x="130" y="20"/>
                  </a:lnTo>
                  <a:lnTo>
                    <a:pt x="138" y="31"/>
                  </a:lnTo>
                  <a:lnTo>
                    <a:pt x="143" y="44"/>
                  </a:lnTo>
                  <a:lnTo>
                    <a:pt x="146" y="59"/>
                  </a:lnTo>
                  <a:lnTo>
                    <a:pt x="148" y="77"/>
                  </a:lnTo>
                  <a:lnTo>
                    <a:pt x="146" y="94"/>
                  </a:lnTo>
                  <a:lnTo>
                    <a:pt x="143" y="109"/>
                  </a:lnTo>
                  <a:lnTo>
                    <a:pt x="136" y="123"/>
                  </a:lnTo>
                  <a:lnTo>
                    <a:pt x="129" y="135"/>
                  </a:lnTo>
                  <a:lnTo>
                    <a:pt x="117" y="145"/>
                  </a:lnTo>
                  <a:lnTo>
                    <a:pt x="105" y="151"/>
                  </a:lnTo>
                  <a:lnTo>
                    <a:pt x="90" y="156"/>
                  </a:lnTo>
                  <a:lnTo>
                    <a:pt x="72" y="157"/>
                  </a:lnTo>
                  <a:lnTo>
                    <a:pt x="56" y="156"/>
                  </a:lnTo>
                  <a:lnTo>
                    <a:pt x="40" y="152"/>
                  </a:lnTo>
                  <a:lnTo>
                    <a:pt x="28" y="146"/>
                  </a:lnTo>
                  <a:lnTo>
                    <a:pt x="18" y="137"/>
                  </a:lnTo>
                  <a:lnTo>
                    <a:pt x="10" y="126"/>
                  </a:lnTo>
                  <a:lnTo>
                    <a:pt x="5" y="113"/>
                  </a:lnTo>
                  <a:lnTo>
                    <a:pt x="1" y="97"/>
                  </a:lnTo>
                  <a:lnTo>
                    <a:pt x="0" y="80"/>
                  </a:lnTo>
                  <a:lnTo>
                    <a:pt x="1" y="63"/>
                  </a:lnTo>
                  <a:lnTo>
                    <a:pt x="5" y="48"/>
                  </a:lnTo>
                  <a:lnTo>
                    <a:pt x="11" y="34"/>
                  </a:lnTo>
                  <a:lnTo>
                    <a:pt x="19" y="22"/>
                  </a:lnTo>
                  <a:lnTo>
                    <a:pt x="30" y="12"/>
                  </a:lnTo>
                  <a:lnTo>
                    <a:pt x="43" y="6"/>
                  </a:lnTo>
                  <a:lnTo>
                    <a:pt x="58" y="1"/>
                  </a:lnTo>
                  <a:lnTo>
                    <a:pt x="7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3" name="Freeform 14"/>
            <p:cNvSpPr>
              <a:spLocks noEditPoints="1"/>
            </p:cNvSpPr>
            <p:nvPr userDrawn="1"/>
          </p:nvSpPr>
          <p:spPr bwMode="auto">
            <a:xfrm>
              <a:off x="763" y="3979"/>
              <a:ext cx="35" cy="55"/>
            </a:xfrm>
            <a:custGeom>
              <a:avLst/>
              <a:gdLst>
                <a:gd name="T0" fmla="*/ 0 w 137"/>
                <a:gd name="T1" fmla="*/ 0 h 222"/>
                <a:gd name="T2" fmla="*/ 0 w 137"/>
                <a:gd name="T3" fmla="*/ 0 h 222"/>
                <a:gd name="T4" fmla="*/ 0 w 137"/>
                <a:gd name="T5" fmla="*/ 0 h 222"/>
                <a:gd name="T6" fmla="*/ 0 w 137"/>
                <a:gd name="T7" fmla="*/ 0 h 222"/>
                <a:gd name="T8" fmla="*/ 0 w 137"/>
                <a:gd name="T9" fmla="*/ 0 h 222"/>
                <a:gd name="T10" fmla="*/ 0 w 137"/>
                <a:gd name="T11" fmla="*/ 0 h 222"/>
                <a:gd name="T12" fmla="*/ 0 w 137"/>
                <a:gd name="T13" fmla="*/ 0 h 222"/>
                <a:gd name="T14" fmla="*/ 0 w 137"/>
                <a:gd name="T15" fmla="*/ 0 h 222"/>
                <a:gd name="T16" fmla="*/ 0 w 137"/>
                <a:gd name="T17" fmla="*/ 0 h 222"/>
                <a:gd name="T18" fmla="*/ 0 w 137"/>
                <a:gd name="T19" fmla="*/ 0 h 222"/>
                <a:gd name="T20" fmla="*/ 0 w 137"/>
                <a:gd name="T21" fmla="*/ 0 h 222"/>
                <a:gd name="T22" fmla="*/ 0 w 137"/>
                <a:gd name="T23" fmla="*/ 0 h 222"/>
                <a:gd name="T24" fmla="*/ 0 w 137"/>
                <a:gd name="T25" fmla="*/ 0 h 222"/>
                <a:gd name="T26" fmla="*/ 0 w 137"/>
                <a:gd name="T27" fmla="*/ 0 h 222"/>
                <a:gd name="T28" fmla="*/ 0 w 137"/>
                <a:gd name="T29" fmla="*/ 0 h 222"/>
                <a:gd name="T30" fmla="*/ 0 w 137"/>
                <a:gd name="T31" fmla="*/ 0 h 222"/>
                <a:gd name="T32" fmla="*/ 0 w 137"/>
                <a:gd name="T33" fmla="*/ 0 h 222"/>
                <a:gd name="T34" fmla="*/ 0 w 137"/>
                <a:gd name="T35" fmla="*/ 0 h 222"/>
                <a:gd name="T36" fmla="*/ 0 w 137"/>
                <a:gd name="T37" fmla="*/ 0 h 222"/>
                <a:gd name="T38" fmla="*/ 0 w 137"/>
                <a:gd name="T39" fmla="*/ 0 h 222"/>
                <a:gd name="T40" fmla="*/ 0 w 137"/>
                <a:gd name="T41" fmla="*/ 0 h 222"/>
                <a:gd name="T42" fmla="*/ 0 w 137"/>
                <a:gd name="T43" fmla="*/ 0 h 222"/>
                <a:gd name="T44" fmla="*/ 0 w 137"/>
                <a:gd name="T45" fmla="*/ 0 h 222"/>
                <a:gd name="T46" fmla="*/ 0 w 137"/>
                <a:gd name="T47" fmla="*/ 0 h 222"/>
                <a:gd name="T48" fmla="*/ 0 w 137"/>
                <a:gd name="T49" fmla="*/ 0 h 222"/>
                <a:gd name="T50" fmla="*/ 0 w 137"/>
                <a:gd name="T51" fmla="*/ 0 h 222"/>
                <a:gd name="T52" fmla="*/ 0 w 137"/>
                <a:gd name="T53" fmla="*/ 0 h 222"/>
                <a:gd name="T54" fmla="*/ 0 w 137"/>
                <a:gd name="T55" fmla="*/ 0 h 222"/>
                <a:gd name="T56" fmla="*/ 0 w 137"/>
                <a:gd name="T57" fmla="*/ 0 h 222"/>
                <a:gd name="T58" fmla="*/ 0 w 137"/>
                <a:gd name="T59" fmla="*/ 0 h 222"/>
                <a:gd name="T60" fmla="*/ 0 w 137"/>
                <a:gd name="T61" fmla="*/ 0 h 222"/>
                <a:gd name="T62" fmla="*/ 0 w 137"/>
                <a:gd name="T63" fmla="*/ 0 h 222"/>
                <a:gd name="T64" fmla="*/ 0 w 137"/>
                <a:gd name="T65" fmla="*/ 0 h 222"/>
                <a:gd name="T66" fmla="*/ 0 w 137"/>
                <a:gd name="T67" fmla="*/ 0 h 222"/>
                <a:gd name="T68" fmla="*/ 0 w 137"/>
                <a:gd name="T69" fmla="*/ 0 h 222"/>
                <a:gd name="T70" fmla="*/ 0 w 137"/>
                <a:gd name="T71" fmla="*/ 0 h 222"/>
                <a:gd name="T72" fmla="*/ 0 w 137"/>
                <a:gd name="T73" fmla="*/ 0 h 222"/>
                <a:gd name="T74" fmla="*/ 0 w 137"/>
                <a:gd name="T75" fmla="*/ 0 h 222"/>
                <a:gd name="T76" fmla="*/ 0 w 137"/>
                <a:gd name="T77" fmla="*/ 0 h 22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7" h="222">
                  <a:moveTo>
                    <a:pt x="67" y="99"/>
                  </a:moveTo>
                  <a:lnTo>
                    <a:pt x="59" y="101"/>
                  </a:lnTo>
                  <a:lnTo>
                    <a:pt x="52" y="106"/>
                  </a:lnTo>
                  <a:lnTo>
                    <a:pt x="47" y="110"/>
                  </a:lnTo>
                  <a:lnTo>
                    <a:pt x="39" y="120"/>
                  </a:lnTo>
                  <a:lnTo>
                    <a:pt x="39" y="167"/>
                  </a:lnTo>
                  <a:lnTo>
                    <a:pt x="44" y="173"/>
                  </a:lnTo>
                  <a:lnTo>
                    <a:pt x="54" y="183"/>
                  </a:lnTo>
                  <a:lnTo>
                    <a:pt x="64" y="188"/>
                  </a:lnTo>
                  <a:lnTo>
                    <a:pt x="74" y="188"/>
                  </a:lnTo>
                  <a:lnTo>
                    <a:pt x="78" y="187"/>
                  </a:lnTo>
                  <a:lnTo>
                    <a:pt x="82" y="184"/>
                  </a:lnTo>
                  <a:lnTo>
                    <a:pt x="87" y="181"/>
                  </a:lnTo>
                  <a:lnTo>
                    <a:pt x="94" y="168"/>
                  </a:lnTo>
                  <a:lnTo>
                    <a:pt x="96" y="160"/>
                  </a:lnTo>
                  <a:lnTo>
                    <a:pt x="97" y="152"/>
                  </a:lnTo>
                  <a:lnTo>
                    <a:pt x="97" y="133"/>
                  </a:lnTo>
                  <a:lnTo>
                    <a:pt x="96" y="128"/>
                  </a:lnTo>
                  <a:lnTo>
                    <a:pt x="94" y="119"/>
                  </a:lnTo>
                  <a:lnTo>
                    <a:pt x="92" y="113"/>
                  </a:lnTo>
                  <a:lnTo>
                    <a:pt x="87" y="105"/>
                  </a:lnTo>
                  <a:lnTo>
                    <a:pt x="79" y="100"/>
                  </a:lnTo>
                  <a:lnTo>
                    <a:pt x="76" y="99"/>
                  </a:lnTo>
                  <a:lnTo>
                    <a:pt x="67" y="99"/>
                  </a:lnTo>
                  <a:close/>
                  <a:moveTo>
                    <a:pt x="14" y="0"/>
                  </a:moveTo>
                  <a:lnTo>
                    <a:pt x="24" y="0"/>
                  </a:lnTo>
                  <a:lnTo>
                    <a:pt x="29" y="2"/>
                  </a:lnTo>
                  <a:lnTo>
                    <a:pt x="31" y="2"/>
                  </a:lnTo>
                  <a:lnTo>
                    <a:pt x="36" y="4"/>
                  </a:lnTo>
                  <a:lnTo>
                    <a:pt x="38" y="4"/>
                  </a:lnTo>
                  <a:lnTo>
                    <a:pt x="38" y="7"/>
                  </a:lnTo>
                  <a:lnTo>
                    <a:pt x="39" y="8"/>
                  </a:lnTo>
                  <a:lnTo>
                    <a:pt x="39" y="85"/>
                  </a:lnTo>
                  <a:lnTo>
                    <a:pt x="44" y="80"/>
                  </a:lnTo>
                  <a:lnTo>
                    <a:pt x="54" y="72"/>
                  </a:lnTo>
                  <a:lnTo>
                    <a:pt x="64" y="67"/>
                  </a:lnTo>
                  <a:lnTo>
                    <a:pt x="69" y="66"/>
                  </a:lnTo>
                  <a:lnTo>
                    <a:pt x="76" y="65"/>
                  </a:lnTo>
                  <a:lnTo>
                    <a:pt x="82" y="65"/>
                  </a:lnTo>
                  <a:lnTo>
                    <a:pt x="96" y="66"/>
                  </a:lnTo>
                  <a:lnTo>
                    <a:pt x="107" y="71"/>
                  </a:lnTo>
                  <a:lnTo>
                    <a:pt x="120" y="81"/>
                  </a:lnTo>
                  <a:lnTo>
                    <a:pt x="125" y="87"/>
                  </a:lnTo>
                  <a:lnTo>
                    <a:pt x="130" y="99"/>
                  </a:lnTo>
                  <a:lnTo>
                    <a:pt x="134" y="113"/>
                  </a:lnTo>
                  <a:lnTo>
                    <a:pt x="137" y="142"/>
                  </a:lnTo>
                  <a:lnTo>
                    <a:pt x="136" y="159"/>
                  </a:lnTo>
                  <a:lnTo>
                    <a:pt x="134" y="174"/>
                  </a:lnTo>
                  <a:lnTo>
                    <a:pt x="129" y="188"/>
                  </a:lnTo>
                  <a:lnTo>
                    <a:pt x="122" y="201"/>
                  </a:lnTo>
                  <a:lnTo>
                    <a:pt x="116" y="207"/>
                  </a:lnTo>
                  <a:lnTo>
                    <a:pt x="110" y="212"/>
                  </a:lnTo>
                  <a:lnTo>
                    <a:pt x="103" y="216"/>
                  </a:lnTo>
                  <a:lnTo>
                    <a:pt x="92" y="221"/>
                  </a:lnTo>
                  <a:lnTo>
                    <a:pt x="78" y="222"/>
                  </a:lnTo>
                  <a:lnTo>
                    <a:pt x="72" y="222"/>
                  </a:lnTo>
                  <a:lnTo>
                    <a:pt x="65" y="221"/>
                  </a:lnTo>
                  <a:lnTo>
                    <a:pt x="59" y="218"/>
                  </a:lnTo>
                  <a:lnTo>
                    <a:pt x="49" y="213"/>
                  </a:lnTo>
                  <a:lnTo>
                    <a:pt x="44" y="208"/>
                  </a:lnTo>
                  <a:lnTo>
                    <a:pt x="38" y="203"/>
                  </a:lnTo>
                  <a:lnTo>
                    <a:pt x="33" y="198"/>
                  </a:lnTo>
                  <a:lnTo>
                    <a:pt x="33" y="215"/>
                  </a:lnTo>
                  <a:lnTo>
                    <a:pt x="29" y="218"/>
                  </a:lnTo>
                  <a:lnTo>
                    <a:pt x="26" y="218"/>
                  </a:lnTo>
                  <a:lnTo>
                    <a:pt x="24" y="220"/>
                  </a:lnTo>
                  <a:lnTo>
                    <a:pt x="9" y="220"/>
                  </a:lnTo>
                  <a:lnTo>
                    <a:pt x="5" y="218"/>
                  </a:lnTo>
                  <a:lnTo>
                    <a:pt x="4" y="218"/>
                  </a:lnTo>
                  <a:lnTo>
                    <a:pt x="1" y="217"/>
                  </a:lnTo>
                  <a:lnTo>
                    <a:pt x="0" y="216"/>
                  </a:lnTo>
                  <a:lnTo>
                    <a:pt x="0" y="7"/>
                  </a:lnTo>
                  <a:lnTo>
                    <a:pt x="1" y="4"/>
                  </a:lnTo>
                  <a:lnTo>
                    <a:pt x="2" y="4"/>
                  </a:lnTo>
                  <a:lnTo>
                    <a:pt x="4" y="3"/>
                  </a:lnTo>
                  <a:lnTo>
                    <a:pt x="6" y="2"/>
                  </a:lnTo>
                  <a:lnTo>
                    <a:pt x="10" y="2"/>
                  </a:lnTo>
                  <a:lnTo>
                    <a:pt x="1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4" name="Freeform 15"/>
            <p:cNvSpPr>
              <a:spLocks noEditPoints="1"/>
            </p:cNvSpPr>
            <p:nvPr userDrawn="1"/>
          </p:nvSpPr>
          <p:spPr bwMode="auto">
            <a:xfrm>
              <a:off x="804" y="3995"/>
              <a:ext cx="31" cy="39"/>
            </a:xfrm>
            <a:custGeom>
              <a:avLst/>
              <a:gdLst>
                <a:gd name="T0" fmla="*/ 0 w 125"/>
                <a:gd name="T1" fmla="*/ 0 h 157"/>
                <a:gd name="T2" fmla="*/ 0 w 125"/>
                <a:gd name="T3" fmla="*/ 0 h 157"/>
                <a:gd name="T4" fmla="*/ 0 w 125"/>
                <a:gd name="T5" fmla="*/ 0 h 157"/>
                <a:gd name="T6" fmla="*/ 0 w 125"/>
                <a:gd name="T7" fmla="*/ 0 h 157"/>
                <a:gd name="T8" fmla="*/ 0 w 125"/>
                <a:gd name="T9" fmla="*/ 0 h 157"/>
                <a:gd name="T10" fmla="*/ 0 w 125"/>
                <a:gd name="T11" fmla="*/ 0 h 157"/>
                <a:gd name="T12" fmla="*/ 0 w 125"/>
                <a:gd name="T13" fmla="*/ 0 h 157"/>
                <a:gd name="T14" fmla="*/ 0 w 125"/>
                <a:gd name="T15" fmla="*/ 0 h 157"/>
                <a:gd name="T16" fmla="*/ 0 w 125"/>
                <a:gd name="T17" fmla="*/ 0 h 157"/>
                <a:gd name="T18" fmla="*/ 0 w 125"/>
                <a:gd name="T19" fmla="*/ 0 h 157"/>
                <a:gd name="T20" fmla="*/ 0 w 125"/>
                <a:gd name="T21" fmla="*/ 0 h 157"/>
                <a:gd name="T22" fmla="*/ 0 w 125"/>
                <a:gd name="T23" fmla="*/ 0 h 157"/>
                <a:gd name="T24" fmla="*/ 0 w 125"/>
                <a:gd name="T25" fmla="*/ 0 h 157"/>
                <a:gd name="T26" fmla="*/ 0 w 125"/>
                <a:gd name="T27" fmla="*/ 0 h 157"/>
                <a:gd name="T28" fmla="*/ 0 w 125"/>
                <a:gd name="T29" fmla="*/ 0 h 157"/>
                <a:gd name="T30" fmla="*/ 0 w 125"/>
                <a:gd name="T31" fmla="*/ 0 h 157"/>
                <a:gd name="T32" fmla="*/ 0 w 125"/>
                <a:gd name="T33" fmla="*/ 0 h 157"/>
                <a:gd name="T34" fmla="*/ 0 w 125"/>
                <a:gd name="T35" fmla="*/ 0 h 157"/>
                <a:gd name="T36" fmla="*/ 0 w 125"/>
                <a:gd name="T37" fmla="*/ 0 h 157"/>
                <a:gd name="T38" fmla="*/ 0 w 125"/>
                <a:gd name="T39" fmla="*/ 0 h 157"/>
                <a:gd name="T40" fmla="*/ 0 w 125"/>
                <a:gd name="T41" fmla="*/ 0 h 157"/>
                <a:gd name="T42" fmla="*/ 0 w 125"/>
                <a:gd name="T43" fmla="*/ 0 h 157"/>
                <a:gd name="T44" fmla="*/ 0 w 125"/>
                <a:gd name="T45" fmla="*/ 0 h 157"/>
                <a:gd name="T46" fmla="*/ 0 w 125"/>
                <a:gd name="T47" fmla="*/ 0 h 157"/>
                <a:gd name="T48" fmla="*/ 0 w 125"/>
                <a:gd name="T49" fmla="*/ 0 h 157"/>
                <a:gd name="T50" fmla="*/ 0 w 125"/>
                <a:gd name="T51" fmla="*/ 0 h 157"/>
                <a:gd name="T52" fmla="*/ 0 w 125"/>
                <a:gd name="T53" fmla="*/ 0 h 157"/>
                <a:gd name="T54" fmla="*/ 0 w 125"/>
                <a:gd name="T55" fmla="*/ 0 h 157"/>
                <a:gd name="T56" fmla="*/ 0 w 125"/>
                <a:gd name="T57" fmla="*/ 0 h 157"/>
                <a:gd name="T58" fmla="*/ 0 w 125"/>
                <a:gd name="T59" fmla="*/ 0 h 157"/>
                <a:gd name="T60" fmla="*/ 0 w 125"/>
                <a:gd name="T61" fmla="*/ 0 h 157"/>
                <a:gd name="T62" fmla="*/ 0 w 125"/>
                <a:gd name="T63" fmla="*/ 0 h 157"/>
                <a:gd name="T64" fmla="*/ 0 w 125"/>
                <a:gd name="T65" fmla="*/ 0 h 157"/>
                <a:gd name="T66" fmla="*/ 0 w 125"/>
                <a:gd name="T67" fmla="*/ 0 h 157"/>
                <a:gd name="T68" fmla="*/ 0 w 125"/>
                <a:gd name="T69" fmla="*/ 0 h 157"/>
                <a:gd name="T70" fmla="*/ 0 w 125"/>
                <a:gd name="T71" fmla="*/ 0 h 157"/>
                <a:gd name="T72" fmla="*/ 0 w 125"/>
                <a:gd name="T73" fmla="*/ 0 h 157"/>
                <a:gd name="T74" fmla="*/ 0 w 125"/>
                <a:gd name="T75" fmla="*/ 0 h 157"/>
                <a:gd name="T76" fmla="*/ 0 w 125"/>
                <a:gd name="T77" fmla="*/ 0 h 157"/>
                <a:gd name="T78" fmla="*/ 0 w 125"/>
                <a:gd name="T79" fmla="*/ 0 h 157"/>
                <a:gd name="T80" fmla="*/ 0 w 125"/>
                <a:gd name="T81" fmla="*/ 0 h 157"/>
                <a:gd name="T82" fmla="*/ 0 w 125"/>
                <a:gd name="T83" fmla="*/ 0 h 157"/>
                <a:gd name="T84" fmla="*/ 0 w 125"/>
                <a:gd name="T85" fmla="*/ 0 h 157"/>
                <a:gd name="T86" fmla="*/ 0 w 125"/>
                <a:gd name="T87" fmla="*/ 0 h 157"/>
                <a:gd name="T88" fmla="*/ 0 w 125"/>
                <a:gd name="T89" fmla="*/ 0 h 1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5" h="157">
                  <a:moveTo>
                    <a:pt x="63" y="89"/>
                  </a:moveTo>
                  <a:lnTo>
                    <a:pt x="56" y="90"/>
                  </a:lnTo>
                  <a:lnTo>
                    <a:pt x="50" y="92"/>
                  </a:lnTo>
                  <a:lnTo>
                    <a:pt x="45" y="94"/>
                  </a:lnTo>
                  <a:lnTo>
                    <a:pt x="42" y="98"/>
                  </a:lnTo>
                  <a:lnTo>
                    <a:pt x="39" y="102"/>
                  </a:lnTo>
                  <a:lnTo>
                    <a:pt x="38" y="106"/>
                  </a:lnTo>
                  <a:lnTo>
                    <a:pt x="38" y="116"/>
                  </a:lnTo>
                  <a:lnTo>
                    <a:pt x="40" y="121"/>
                  </a:lnTo>
                  <a:lnTo>
                    <a:pt x="43" y="124"/>
                  </a:lnTo>
                  <a:lnTo>
                    <a:pt x="47" y="127"/>
                  </a:lnTo>
                  <a:lnTo>
                    <a:pt x="52" y="128"/>
                  </a:lnTo>
                  <a:lnTo>
                    <a:pt x="58" y="130"/>
                  </a:lnTo>
                  <a:lnTo>
                    <a:pt x="68" y="127"/>
                  </a:lnTo>
                  <a:lnTo>
                    <a:pt x="73" y="124"/>
                  </a:lnTo>
                  <a:lnTo>
                    <a:pt x="79" y="119"/>
                  </a:lnTo>
                  <a:lnTo>
                    <a:pt x="87" y="113"/>
                  </a:lnTo>
                  <a:lnTo>
                    <a:pt x="87" y="89"/>
                  </a:lnTo>
                  <a:lnTo>
                    <a:pt x="63" y="89"/>
                  </a:lnTo>
                  <a:close/>
                  <a:moveTo>
                    <a:pt x="56" y="0"/>
                  </a:moveTo>
                  <a:lnTo>
                    <a:pt x="64" y="0"/>
                  </a:lnTo>
                  <a:lnTo>
                    <a:pt x="79" y="1"/>
                  </a:lnTo>
                  <a:lnTo>
                    <a:pt x="92" y="3"/>
                  </a:lnTo>
                  <a:lnTo>
                    <a:pt x="105" y="8"/>
                  </a:lnTo>
                  <a:lnTo>
                    <a:pt x="111" y="13"/>
                  </a:lnTo>
                  <a:lnTo>
                    <a:pt x="115" y="17"/>
                  </a:lnTo>
                  <a:lnTo>
                    <a:pt x="119" y="24"/>
                  </a:lnTo>
                  <a:lnTo>
                    <a:pt x="121" y="30"/>
                  </a:lnTo>
                  <a:lnTo>
                    <a:pt x="124" y="41"/>
                  </a:lnTo>
                  <a:lnTo>
                    <a:pt x="125" y="55"/>
                  </a:lnTo>
                  <a:lnTo>
                    <a:pt x="125" y="151"/>
                  </a:lnTo>
                  <a:lnTo>
                    <a:pt x="124" y="152"/>
                  </a:lnTo>
                  <a:lnTo>
                    <a:pt x="121" y="153"/>
                  </a:lnTo>
                  <a:lnTo>
                    <a:pt x="119" y="153"/>
                  </a:lnTo>
                  <a:lnTo>
                    <a:pt x="115" y="155"/>
                  </a:lnTo>
                  <a:lnTo>
                    <a:pt x="105" y="155"/>
                  </a:lnTo>
                  <a:lnTo>
                    <a:pt x="101" y="153"/>
                  </a:lnTo>
                  <a:lnTo>
                    <a:pt x="96" y="153"/>
                  </a:lnTo>
                  <a:lnTo>
                    <a:pt x="93" y="152"/>
                  </a:lnTo>
                  <a:lnTo>
                    <a:pt x="93" y="151"/>
                  </a:lnTo>
                  <a:lnTo>
                    <a:pt x="92" y="148"/>
                  </a:lnTo>
                  <a:lnTo>
                    <a:pt x="92" y="137"/>
                  </a:lnTo>
                  <a:lnTo>
                    <a:pt x="87" y="143"/>
                  </a:lnTo>
                  <a:lnTo>
                    <a:pt x="81" y="148"/>
                  </a:lnTo>
                  <a:lnTo>
                    <a:pt x="73" y="152"/>
                  </a:lnTo>
                  <a:lnTo>
                    <a:pt x="62" y="156"/>
                  </a:lnTo>
                  <a:lnTo>
                    <a:pt x="49" y="157"/>
                  </a:lnTo>
                  <a:lnTo>
                    <a:pt x="29" y="155"/>
                  </a:lnTo>
                  <a:lnTo>
                    <a:pt x="21" y="151"/>
                  </a:lnTo>
                  <a:lnTo>
                    <a:pt x="14" y="146"/>
                  </a:lnTo>
                  <a:lnTo>
                    <a:pt x="10" y="141"/>
                  </a:lnTo>
                  <a:lnTo>
                    <a:pt x="6" y="137"/>
                  </a:lnTo>
                  <a:lnTo>
                    <a:pt x="4" y="131"/>
                  </a:lnTo>
                  <a:lnTo>
                    <a:pt x="1" y="126"/>
                  </a:lnTo>
                  <a:lnTo>
                    <a:pt x="0" y="119"/>
                  </a:lnTo>
                  <a:lnTo>
                    <a:pt x="0" y="112"/>
                  </a:lnTo>
                  <a:lnTo>
                    <a:pt x="1" y="100"/>
                  </a:lnTo>
                  <a:lnTo>
                    <a:pt x="5" y="90"/>
                  </a:lnTo>
                  <a:lnTo>
                    <a:pt x="8" y="85"/>
                  </a:lnTo>
                  <a:lnTo>
                    <a:pt x="18" y="75"/>
                  </a:lnTo>
                  <a:lnTo>
                    <a:pt x="29" y="70"/>
                  </a:lnTo>
                  <a:lnTo>
                    <a:pt x="42" y="66"/>
                  </a:lnTo>
                  <a:lnTo>
                    <a:pt x="57" y="65"/>
                  </a:lnTo>
                  <a:lnTo>
                    <a:pt x="73" y="64"/>
                  </a:lnTo>
                  <a:lnTo>
                    <a:pt x="87" y="64"/>
                  </a:lnTo>
                  <a:lnTo>
                    <a:pt x="87" y="50"/>
                  </a:lnTo>
                  <a:lnTo>
                    <a:pt x="86" y="44"/>
                  </a:lnTo>
                  <a:lnTo>
                    <a:pt x="83" y="39"/>
                  </a:lnTo>
                  <a:lnTo>
                    <a:pt x="81" y="36"/>
                  </a:lnTo>
                  <a:lnTo>
                    <a:pt x="73" y="31"/>
                  </a:lnTo>
                  <a:lnTo>
                    <a:pt x="69" y="30"/>
                  </a:lnTo>
                  <a:lnTo>
                    <a:pt x="54" y="30"/>
                  </a:lnTo>
                  <a:lnTo>
                    <a:pt x="44" y="32"/>
                  </a:lnTo>
                  <a:lnTo>
                    <a:pt x="37" y="34"/>
                  </a:lnTo>
                  <a:lnTo>
                    <a:pt x="30" y="36"/>
                  </a:lnTo>
                  <a:lnTo>
                    <a:pt x="20" y="41"/>
                  </a:lnTo>
                  <a:lnTo>
                    <a:pt x="16" y="44"/>
                  </a:lnTo>
                  <a:lnTo>
                    <a:pt x="13" y="44"/>
                  </a:lnTo>
                  <a:lnTo>
                    <a:pt x="9" y="40"/>
                  </a:lnTo>
                  <a:lnTo>
                    <a:pt x="9" y="37"/>
                  </a:lnTo>
                  <a:lnTo>
                    <a:pt x="8" y="35"/>
                  </a:lnTo>
                  <a:lnTo>
                    <a:pt x="8" y="20"/>
                  </a:lnTo>
                  <a:lnTo>
                    <a:pt x="9" y="17"/>
                  </a:lnTo>
                  <a:lnTo>
                    <a:pt x="13" y="13"/>
                  </a:lnTo>
                  <a:lnTo>
                    <a:pt x="15" y="12"/>
                  </a:lnTo>
                  <a:lnTo>
                    <a:pt x="19" y="10"/>
                  </a:lnTo>
                  <a:lnTo>
                    <a:pt x="24" y="7"/>
                  </a:lnTo>
                  <a:lnTo>
                    <a:pt x="32" y="5"/>
                  </a:lnTo>
                  <a:lnTo>
                    <a:pt x="39" y="3"/>
                  </a:lnTo>
                  <a:lnTo>
                    <a:pt x="47" y="1"/>
                  </a:lnTo>
                  <a:lnTo>
                    <a:pt x="5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5" name="Freeform 16"/>
            <p:cNvSpPr>
              <a:spLocks/>
            </p:cNvSpPr>
            <p:nvPr userDrawn="1"/>
          </p:nvSpPr>
          <p:spPr bwMode="auto">
            <a:xfrm>
              <a:off x="844" y="3979"/>
              <a:ext cx="10" cy="53"/>
            </a:xfrm>
            <a:custGeom>
              <a:avLst/>
              <a:gdLst>
                <a:gd name="T0" fmla="*/ 0 w 39"/>
                <a:gd name="T1" fmla="*/ 0 h 220"/>
                <a:gd name="T2" fmla="*/ 0 w 39"/>
                <a:gd name="T3" fmla="*/ 0 h 220"/>
                <a:gd name="T4" fmla="*/ 0 w 39"/>
                <a:gd name="T5" fmla="*/ 0 h 220"/>
                <a:gd name="T6" fmla="*/ 0 w 39"/>
                <a:gd name="T7" fmla="*/ 0 h 220"/>
                <a:gd name="T8" fmla="*/ 0 w 39"/>
                <a:gd name="T9" fmla="*/ 0 h 220"/>
                <a:gd name="T10" fmla="*/ 0 w 39"/>
                <a:gd name="T11" fmla="*/ 0 h 220"/>
                <a:gd name="T12" fmla="*/ 0 w 39"/>
                <a:gd name="T13" fmla="*/ 0 h 220"/>
                <a:gd name="T14" fmla="*/ 0 w 39"/>
                <a:gd name="T15" fmla="*/ 0 h 220"/>
                <a:gd name="T16" fmla="*/ 0 w 39"/>
                <a:gd name="T17" fmla="*/ 0 h 220"/>
                <a:gd name="T18" fmla="*/ 0 w 39"/>
                <a:gd name="T19" fmla="*/ 0 h 220"/>
                <a:gd name="T20" fmla="*/ 0 w 39"/>
                <a:gd name="T21" fmla="*/ 0 h 220"/>
                <a:gd name="T22" fmla="*/ 0 w 39"/>
                <a:gd name="T23" fmla="*/ 0 h 220"/>
                <a:gd name="T24" fmla="*/ 0 w 39"/>
                <a:gd name="T25" fmla="*/ 0 h 220"/>
                <a:gd name="T26" fmla="*/ 0 w 39"/>
                <a:gd name="T27" fmla="*/ 0 h 220"/>
                <a:gd name="T28" fmla="*/ 0 w 39"/>
                <a:gd name="T29" fmla="*/ 0 h 220"/>
                <a:gd name="T30" fmla="*/ 0 w 39"/>
                <a:gd name="T31" fmla="*/ 0 h 220"/>
                <a:gd name="T32" fmla="*/ 0 w 39"/>
                <a:gd name="T33" fmla="*/ 0 h 220"/>
                <a:gd name="T34" fmla="*/ 0 w 39"/>
                <a:gd name="T35" fmla="*/ 0 h 220"/>
                <a:gd name="T36" fmla="*/ 0 w 39"/>
                <a:gd name="T37" fmla="*/ 0 h 220"/>
                <a:gd name="T38" fmla="*/ 0 w 39"/>
                <a:gd name="T39" fmla="*/ 0 h 220"/>
                <a:gd name="T40" fmla="*/ 0 w 39"/>
                <a:gd name="T41" fmla="*/ 0 h 220"/>
                <a:gd name="T42" fmla="*/ 0 w 39"/>
                <a:gd name="T43" fmla="*/ 0 h 220"/>
                <a:gd name="T44" fmla="*/ 0 w 39"/>
                <a:gd name="T45" fmla="*/ 0 h 220"/>
                <a:gd name="T46" fmla="*/ 0 w 39"/>
                <a:gd name="T47" fmla="*/ 0 h 220"/>
                <a:gd name="T48" fmla="*/ 0 w 39"/>
                <a:gd name="T49" fmla="*/ 0 h 220"/>
                <a:gd name="T50" fmla="*/ 0 w 39"/>
                <a:gd name="T51" fmla="*/ 0 h 220"/>
                <a:gd name="T52" fmla="*/ 0 w 39"/>
                <a:gd name="T53" fmla="*/ 0 h 220"/>
                <a:gd name="T54" fmla="*/ 0 w 39"/>
                <a:gd name="T55" fmla="*/ 0 h 220"/>
                <a:gd name="T56" fmla="*/ 0 w 39"/>
                <a:gd name="T57" fmla="*/ 0 h 220"/>
                <a:gd name="T58" fmla="*/ 0 w 39"/>
                <a:gd name="T59" fmla="*/ 0 h 22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 h="220">
                  <a:moveTo>
                    <a:pt x="12" y="0"/>
                  </a:moveTo>
                  <a:lnTo>
                    <a:pt x="25" y="0"/>
                  </a:lnTo>
                  <a:lnTo>
                    <a:pt x="29" y="2"/>
                  </a:lnTo>
                  <a:lnTo>
                    <a:pt x="32" y="2"/>
                  </a:lnTo>
                  <a:lnTo>
                    <a:pt x="35" y="3"/>
                  </a:lnTo>
                  <a:lnTo>
                    <a:pt x="36" y="4"/>
                  </a:lnTo>
                  <a:lnTo>
                    <a:pt x="38" y="4"/>
                  </a:lnTo>
                  <a:lnTo>
                    <a:pt x="39" y="7"/>
                  </a:lnTo>
                  <a:lnTo>
                    <a:pt x="39" y="215"/>
                  </a:lnTo>
                  <a:lnTo>
                    <a:pt x="36" y="217"/>
                  </a:lnTo>
                  <a:lnTo>
                    <a:pt x="35" y="217"/>
                  </a:lnTo>
                  <a:lnTo>
                    <a:pt x="32" y="218"/>
                  </a:lnTo>
                  <a:lnTo>
                    <a:pt x="29" y="220"/>
                  </a:lnTo>
                  <a:lnTo>
                    <a:pt x="10" y="220"/>
                  </a:lnTo>
                  <a:lnTo>
                    <a:pt x="9" y="218"/>
                  </a:lnTo>
                  <a:lnTo>
                    <a:pt x="6" y="218"/>
                  </a:lnTo>
                  <a:lnTo>
                    <a:pt x="5" y="217"/>
                  </a:lnTo>
                  <a:lnTo>
                    <a:pt x="2" y="217"/>
                  </a:lnTo>
                  <a:lnTo>
                    <a:pt x="1" y="216"/>
                  </a:lnTo>
                  <a:lnTo>
                    <a:pt x="1" y="215"/>
                  </a:lnTo>
                  <a:lnTo>
                    <a:pt x="0" y="213"/>
                  </a:lnTo>
                  <a:lnTo>
                    <a:pt x="0" y="8"/>
                  </a:lnTo>
                  <a:lnTo>
                    <a:pt x="1" y="7"/>
                  </a:lnTo>
                  <a:lnTo>
                    <a:pt x="1" y="4"/>
                  </a:lnTo>
                  <a:lnTo>
                    <a:pt x="2" y="4"/>
                  </a:lnTo>
                  <a:lnTo>
                    <a:pt x="3" y="3"/>
                  </a:lnTo>
                  <a:lnTo>
                    <a:pt x="5" y="3"/>
                  </a:lnTo>
                  <a:lnTo>
                    <a:pt x="7" y="2"/>
                  </a:lnTo>
                  <a:lnTo>
                    <a:pt x="10" y="2"/>
                  </a:lnTo>
                  <a:lnTo>
                    <a:pt x="1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6" name="Freeform 17"/>
            <p:cNvSpPr>
              <a:spLocks/>
            </p:cNvSpPr>
            <p:nvPr userDrawn="1"/>
          </p:nvSpPr>
          <p:spPr bwMode="auto">
            <a:xfrm>
              <a:off x="882" y="3982"/>
              <a:ext cx="39" cy="51"/>
            </a:xfrm>
            <a:custGeom>
              <a:avLst/>
              <a:gdLst>
                <a:gd name="T0" fmla="*/ 0 w 155"/>
                <a:gd name="T1" fmla="*/ 0 h 205"/>
                <a:gd name="T2" fmla="*/ 0 w 155"/>
                <a:gd name="T3" fmla="*/ 0 h 205"/>
                <a:gd name="T4" fmla="*/ 0 w 155"/>
                <a:gd name="T5" fmla="*/ 0 h 205"/>
                <a:gd name="T6" fmla="*/ 0 w 155"/>
                <a:gd name="T7" fmla="*/ 0 h 205"/>
                <a:gd name="T8" fmla="*/ 0 w 155"/>
                <a:gd name="T9" fmla="*/ 0 h 205"/>
                <a:gd name="T10" fmla="*/ 0 w 155"/>
                <a:gd name="T11" fmla="*/ 0 h 205"/>
                <a:gd name="T12" fmla="*/ 0 w 155"/>
                <a:gd name="T13" fmla="*/ 0 h 205"/>
                <a:gd name="T14" fmla="*/ 0 w 155"/>
                <a:gd name="T15" fmla="*/ 0 h 205"/>
                <a:gd name="T16" fmla="*/ 0 w 155"/>
                <a:gd name="T17" fmla="*/ 0 h 205"/>
                <a:gd name="T18" fmla="*/ 0 w 155"/>
                <a:gd name="T19" fmla="*/ 0 h 205"/>
                <a:gd name="T20" fmla="*/ 0 w 155"/>
                <a:gd name="T21" fmla="*/ 0 h 205"/>
                <a:gd name="T22" fmla="*/ 0 w 155"/>
                <a:gd name="T23" fmla="*/ 0 h 205"/>
                <a:gd name="T24" fmla="*/ 0 w 155"/>
                <a:gd name="T25" fmla="*/ 0 h 205"/>
                <a:gd name="T26" fmla="*/ 0 w 155"/>
                <a:gd name="T27" fmla="*/ 0 h 205"/>
                <a:gd name="T28" fmla="*/ 0 w 155"/>
                <a:gd name="T29" fmla="*/ 0 h 205"/>
                <a:gd name="T30" fmla="*/ 0 w 155"/>
                <a:gd name="T31" fmla="*/ 0 h 205"/>
                <a:gd name="T32" fmla="*/ 0 w 155"/>
                <a:gd name="T33" fmla="*/ 0 h 205"/>
                <a:gd name="T34" fmla="*/ 0 w 155"/>
                <a:gd name="T35" fmla="*/ 0 h 205"/>
                <a:gd name="T36" fmla="*/ 0 w 155"/>
                <a:gd name="T37" fmla="*/ 0 h 205"/>
                <a:gd name="T38" fmla="*/ 0 w 155"/>
                <a:gd name="T39" fmla="*/ 0 h 205"/>
                <a:gd name="T40" fmla="*/ 0 w 155"/>
                <a:gd name="T41" fmla="*/ 0 h 205"/>
                <a:gd name="T42" fmla="*/ 0 w 155"/>
                <a:gd name="T43" fmla="*/ 0 h 205"/>
                <a:gd name="T44" fmla="*/ 0 w 155"/>
                <a:gd name="T45" fmla="*/ 0 h 205"/>
                <a:gd name="T46" fmla="*/ 0 w 155"/>
                <a:gd name="T47" fmla="*/ 0 h 205"/>
                <a:gd name="T48" fmla="*/ 0 w 155"/>
                <a:gd name="T49" fmla="*/ 0 h 205"/>
                <a:gd name="T50" fmla="*/ 0 w 155"/>
                <a:gd name="T51" fmla="*/ 0 h 205"/>
                <a:gd name="T52" fmla="*/ 0 w 155"/>
                <a:gd name="T53" fmla="*/ 0 h 205"/>
                <a:gd name="T54" fmla="*/ 0 w 155"/>
                <a:gd name="T55" fmla="*/ 0 h 205"/>
                <a:gd name="T56" fmla="*/ 0 w 155"/>
                <a:gd name="T57" fmla="*/ 0 h 205"/>
                <a:gd name="T58" fmla="*/ 0 w 155"/>
                <a:gd name="T59" fmla="*/ 0 h 205"/>
                <a:gd name="T60" fmla="*/ 0 w 155"/>
                <a:gd name="T61" fmla="*/ 0 h 205"/>
                <a:gd name="T62" fmla="*/ 0 w 155"/>
                <a:gd name="T63" fmla="*/ 0 h 205"/>
                <a:gd name="T64" fmla="*/ 0 w 155"/>
                <a:gd name="T65" fmla="*/ 0 h 205"/>
                <a:gd name="T66" fmla="*/ 0 w 155"/>
                <a:gd name="T67" fmla="*/ 0 h 205"/>
                <a:gd name="T68" fmla="*/ 0 w 155"/>
                <a:gd name="T69" fmla="*/ 0 h 205"/>
                <a:gd name="T70" fmla="*/ 0 w 155"/>
                <a:gd name="T71" fmla="*/ 0 h 205"/>
                <a:gd name="T72" fmla="*/ 0 w 155"/>
                <a:gd name="T73" fmla="*/ 0 h 205"/>
                <a:gd name="T74" fmla="*/ 0 w 155"/>
                <a:gd name="T75" fmla="*/ 0 h 205"/>
                <a:gd name="T76" fmla="*/ 0 w 155"/>
                <a:gd name="T77" fmla="*/ 0 h 205"/>
                <a:gd name="T78" fmla="*/ 0 w 155"/>
                <a:gd name="T79" fmla="*/ 0 h 205"/>
                <a:gd name="T80" fmla="*/ 0 w 155"/>
                <a:gd name="T81" fmla="*/ 0 h 205"/>
                <a:gd name="T82" fmla="*/ 0 w 155"/>
                <a:gd name="T83" fmla="*/ 0 h 205"/>
                <a:gd name="T84" fmla="*/ 0 w 155"/>
                <a:gd name="T85" fmla="*/ 0 h 2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205">
                  <a:moveTo>
                    <a:pt x="10" y="0"/>
                  </a:moveTo>
                  <a:lnTo>
                    <a:pt x="30" y="0"/>
                  </a:lnTo>
                  <a:lnTo>
                    <a:pt x="34" y="2"/>
                  </a:lnTo>
                  <a:lnTo>
                    <a:pt x="36" y="2"/>
                  </a:lnTo>
                  <a:lnTo>
                    <a:pt x="40" y="5"/>
                  </a:lnTo>
                  <a:lnTo>
                    <a:pt x="40" y="81"/>
                  </a:lnTo>
                  <a:lnTo>
                    <a:pt x="115" y="81"/>
                  </a:lnTo>
                  <a:lnTo>
                    <a:pt x="115" y="5"/>
                  </a:lnTo>
                  <a:lnTo>
                    <a:pt x="118" y="2"/>
                  </a:lnTo>
                  <a:lnTo>
                    <a:pt x="121" y="2"/>
                  </a:lnTo>
                  <a:lnTo>
                    <a:pt x="125" y="0"/>
                  </a:lnTo>
                  <a:lnTo>
                    <a:pt x="146" y="0"/>
                  </a:lnTo>
                  <a:lnTo>
                    <a:pt x="149" y="2"/>
                  </a:lnTo>
                  <a:lnTo>
                    <a:pt x="150" y="2"/>
                  </a:lnTo>
                  <a:lnTo>
                    <a:pt x="152" y="3"/>
                  </a:lnTo>
                  <a:lnTo>
                    <a:pt x="155" y="5"/>
                  </a:lnTo>
                  <a:lnTo>
                    <a:pt x="155" y="200"/>
                  </a:lnTo>
                  <a:lnTo>
                    <a:pt x="152" y="202"/>
                  </a:lnTo>
                  <a:lnTo>
                    <a:pt x="150" y="202"/>
                  </a:lnTo>
                  <a:lnTo>
                    <a:pt x="145" y="205"/>
                  </a:lnTo>
                  <a:lnTo>
                    <a:pt x="125" y="205"/>
                  </a:lnTo>
                  <a:lnTo>
                    <a:pt x="121" y="203"/>
                  </a:lnTo>
                  <a:lnTo>
                    <a:pt x="118" y="202"/>
                  </a:lnTo>
                  <a:lnTo>
                    <a:pt x="117" y="202"/>
                  </a:lnTo>
                  <a:lnTo>
                    <a:pt x="115" y="200"/>
                  </a:lnTo>
                  <a:lnTo>
                    <a:pt x="115" y="116"/>
                  </a:lnTo>
                  <a:lnTo>
                    <a:pt x="40" y="116"/>
                  </a:lnTo>
                  <a:lnTo>
                    <a:pt x="40" y="200"/>
                  </a:lnTo>
                  <a:lnTo>
                    <a:pt x="38" y="202"/>
                  </a:lnTo>
                  <a:lnTo>
                    <a:pt x="36" y="202"/>
                  </a:lnTo>
                  <a:lnTo>
                    <a:pt x="34" y="203"/>
                  </a:lnTo>
                  <a:lnTo>
                    <a:pt x="30" y="205"/>
                  </a:lnTo>
                  <a:lnTo>
                    <a:pt x="10" y="205"/>
                  </a:lnTo>
                  <a:lnTo>
                    <a:pt x="7" y="203"/>
                  </a:lnTo>
                  <a:lnTo>
                    <a:pt x="6" y="203"/>
                  </a:lnTo>
                  <a:lnTo>
                    <a:pt x="5" y="202"/>
                  </a:lnTo>
                  <a:lnTo>
                    <a:pt x="2" y="202"/>
                  </a:lnTo>
                  <a:lnTo>
                    <a:pt x="0" y="200"/>
                  </a:lnTo>
                  <a:lnTo>
                    <a:pt x="0" y="5"/>
                  </a:lnTo>
                  <a:lnTo>
                    <a:pt x="2" y="3"/>
                  </a:lnTo>
                  <a:lnTo>
                    <a:pt x="5" y="2"/>
                  </a:lnTo>
                  <a:lnTo>
                    <a:pt x="7" y="2"/>
                  </a:lnTo>
                  <a:lnTo>
                    <a:pt x="10"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7" name="Freeform 18"/>
            <p:cNvSpPr>
              <a:spLocks noEditPoints="1"/>
            </p:cNvSpPr>
            <p:nvPr userDrawn="1"/>
          </p:nvSpPr>
          <p:spPr bwMode="auto">
            <a:xfrm>
              <a:off x="929" y="3995"/>
              <a:ext cx="33" cy="39"/>
            </a:xfrm>
            <a:custGeom>
              <a:avLst/>
              <a:gdLst>
                <a:gd name="T0" fmla="*/ 0 w 133"/>
                <a:gd name="T1" fmla="*/ 0 h 157"/>
                <a:gd name="T2" fmla="*/ 0 w 133"/>
                <a:gd name="T3" fmla="*/ 0 h 157"/>
                <a:gd name="T4" fmla="*/ 0 w 133"/>
                <a:gd name="T5" fmla="*/ 0 h 157"/>
                <a:gd name="T6" fmla="*/ 0 w 133"/>
                <a:gd name="T7" fmla="*/ 0 h 157"/>
                <a:gd name="T8" fmla="*/ 0 w 133"/>
                <a:gd name="T9" fmla="*/ 0 h 157"/>
                <a:gd name="T10" fmla="*/ 0 w 133"/>
                <a:gd name="T11" fmla="*/ 0 h 157"/>
                <a:gd name="T12" fmla="*/ 0 w 133"/>
                <a:gd name="T13" fmla="*/ 0 h 157"/>
                <a:gd name="T14" fmla="*/ 0 w 133"/>
                <a:gd name="T15" fmla="*/ 0 h 157"/>
                <a:gd name="T16" fmla="*/ 0 w 133"/>
                <a:gd name="T17" fmla="*/ 0 h 157"/>
                <a:gd name="T18" fmla="*/ 0 w 133"/>
                <a:gd name="T19" fmla="*/ 0 h 157"/>
                <a:gd name="T20" fmla="*/ 0 w 133"/>
                <a:gd name="T21" fmla="*/ 0 h 157"/>
                <a:gd name="T22" fmla="*/ 0 w 133"/>
                <a:gd name="T23" fmla="*/ 0 h 157"/>
                <a:gd name="T24" fmla="*/ 0 w 133"/>
                <a:gd name="T25" fmla="*/ 0 h 157"/>
                <a:gd name="T26" fmla="*/ 0 w 133"/>
                <a:gd name="T27" fmla="*/ 0 h 157"/>
                <a:gd name="T28" fmla="*/ 0 w 133"/>
                <a:gd name="T29" fmla="*/ 0 h 157"/>
                <a:gd name="T30" fmla="*/ 0 w 133"/>
                <a:gd name="T31" fmla="*/ 0 h 157"/>
                <a:gd name="T32" fmla="*/ 0 w 133"/>
                <a:gd name="T33" fmla="*/ 0 h 157"/>
                <a:gd name="T34" fmla="*/ 0 w 133"/>
                <a:gd name="T35" fmla="*/ 0 h 157"/>
                <a:gd name="T36" fmla="*/ 0 w 133"/>
                <a:gd name="T37" fmla="*/ 0 h 157"/>
                <a:gd name="T38" fmla="*/ 0 w 133"/>
                <a:gd name="T39" fmla="*/ 0 h 157"/>
                <a:gd name="T40" fmla="*/ 0 w 133"/>
                <a:gd name="T41" fmla="*/ 0 h 157"/>
                <a:gd name="T42" fmla="*/ 0 w 133"/>
                <a:gd name="T43" fmla="*/ 0 h 157"/>
                <a:gd name="T44" fmla="*/ 0 w 133"/>
                <a:gd name="T45" fmla="*/ 0 h 157"/>
                <a:gd name="T46" fmla="*/ 0 w 133"/>
                <a:gd name="T47" fmla="*/ 0 h 157"/>
                <a:gd name="T48" fmla="*/ 0 w 133"/>
                <a:gd name="T49" fmla="*/ 0 h 157"/>
                <a:gd name="T50" fmla="*/ 0 w 133"/>
                <a:gd name="T51" fmla="*/ 0 h 157"/>
                <a:gd name="T52" fmla="*/ 0 w 133"/>
                <a:gd name="T53" fmla="*/ 0 h 157"/>
                <a:gd name="T54" fmla="*/ 0 w 133"/>
                <a:gd name="T55" fmla="*/ 0 h 157"/>
                <a:gd name="T56" fmla="*/ 0 w 133"/>
                <a:gd name="T57" fmla="*/ 0 h 157"/>
                <a:gd name="T58" fmla="*/ 0 w 133"/>
                <a:gd name="T59" fmla="*/ 0 h 157"/>
                <a:gd name="T60" fmla="*/ 0 w 133"/>
                <a:gd name="T61" fmla="*/ 0 h 157"/>
                <a:gd name="T62" fmla="*/ 0 w 133"/>
                <a:gd name="T63" fmla="*/ 0 h 157"/>
                <a:gd name="T64" fmla="*/ 0 w 133"/>
                <a:gd name="T65" fmla="*/ 0 h 157"/>
                <a:gd name="T66" fmla="*/ 0 w 133"/>
                <a:gd name="T67" fmla="*/ 0 h 157"/>
                <a:gd name="T68" fmla="*/ 0 w 133"/>
                <a:gd name="T69" fmla="*/ 0 h 157"/>
                <a:gd name="T70" fmla="*/ 0 w 133"/>
                <a:gd name="T71" fmla="*/ 0 h 1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3" h="157">
                  <a:moveTo>
                    <a:pt x="68" y="27"/>
                  </a:moveTo>
                  <a:lnTo>
                    <a:pt x="64" y="29"/>
                  </a:lnTo>
                  <a:lnTo>
                    <a:pt x="59" y="29"/>
                  </a:lnTo>
                  <a:lnTo>
                    <a:pt x="55" y="31"/>
                  </a:lnTo>
                  <a:lnTo>
                    <a:pt x="53" y="32"/>
                  </a:lnTo>
                  <a:lnTo>
                    <a:pt x="49" y="35"/>
                  </a:lnTo>
                  <a:lnTo>
                    <a:pt x="46" y="39"/>
                  </a:lnTo>
                  <a:lnTo>
                    <a:pt x="41" y="49"/>
                  </a:lnTo>
                  <a:lnTo>
                    <a:pt x="40" y="56"/>
                  </a:lnTo>
                  <a:lnTo>
                    <a:pt x="39" y="63"/>
                  </a:lnTo>
                  <a:lnTo>
                    <a:pt x="97" y="63"/>
                  </a:lnTo>
                  <a:lnTo>
                    <a:pt x="95" y="49"/>
                  </a:lnTo>
                  <a:lnTo>
                    <a:pt x="90" y="37"/>
                  </a:lnTo>
                  <a:lnTo>
                    <a:pt x="80" y="30"/>
                  </a:lnTo>
                  <a:lnTo>
                    <a:pt x="68" y="27"/>
                  </a:lnTo>
                  <a:close/>
                  <a:moveTo>
                    <a:pt x="69" y="0"/>
                  </a:moveTo>
                  <a:lnTo>
                    <a:pt x="85" y="1"/>
                  </a:lnTo>
                  <a:lnTo>
                    <a:pt x="99" y="5"/>
                  </a:lnTo>
                  <a:lnTo>
                    <a:pt x="107" y="8"/>
                  </a:lnTo>
                  <a:lnTo>
                    <a:pt x="113" y="13"/>
                  </a:lnTo>
                  <a:lnTo>
                    <a:pt x="118" y="20"/>
                  </a:lnTo>
                  <a:lnTo>
                    <a:pt x="126" y="30"/>
                  </a:lnTo>
                  <a:lnTo>
                    <a:pt x="130" y="41"/>
                  </a:lnTo>
                  <a:lnTo>
                    <a:pt x="133" y="54"/>
                  </a:lnTo>
                  <a:lnTo>
                    <a:pt x="133" y="79"/>
                  </a:lnTo>
                  <a:lnTo>
                    <a:pt x="132" y="83"/>
                  </a:lnTo>
                  <a:lnTo>
                    <a:pt x="131" y="85"/>
                  </a:lnTo>
                  <a:lnTo>
                    <a:pt x="126" y="88"/>
                  </a:lnTo>
                  <a:lnTo>
                    <a:pt x="39" y="88"/>
                  </a:lnTo>
                  <a:lnTo>
                    <a:pt x="39" y="94"/>
                  </a:lnTo>
                  <a:lnTo>
                    <a:pt x="41" y="104"/>
                  </a:lnTo>
                  <a:lnTo>
                    <a:pt x="44" y="111"/>
                  </a:lnTo>
                  <a:lnTo>
                    <a:pt x="48" y="117"/>
                  </a:lnTo>
                  <a:lnTo>
                    <a:pt x="59" y="124"/>
                  </a:lnTo>
                  <a:lnTo>
                    <a:pt x="64" y="126"/>
                  </a:lnTo>
                  <a:lnTo>
                    <a:pt x="70" y="127"/>
                  </a:lnTo>
                  <a:lnTo>
                    <a:pt x="89" y="127"/>
                  </a:lnTo>
                  <a:lnTo>
                    <a:pt x="99" y="124"/>
                  </a:lnTo>
                  <a:lnTo>
                    <a:pt x="111" y="121"/>
                  </a:lnTo>
                  <a:lnTo>
                    <a:pt x="113" y="121"/>
                  </a:lnTo>
                  <a:lnTo>
                    <a:pt x="118" y="118"/>
                  </a:lnTo>
                  <a:lnTo>
                    <a:pt x="124" y="118"/>
                  </a:lnTo>
                  <a:lnTo>
                    <a:pt x="126" y="119"/>
                  </a:lnTo>
                  <a:lnTo>
                    <a:pt x="126" y="121"/>
                  </a:lnTo>
                  <a:lnTo>
                    <a:pt x="127" y="122"/>
                  </a:lnTo>
                  <a:lnTo>
                    <a:pt x="127" y="141"/>
                  </a:lnTo>
                  <a:lnTo>
                    <a:pt x="126" y="143"/>
                  </a:lnTo>
                  <a:lnTo>
                    <a:pt x="124" y="145"/>
                  </a:lnTo>
                  <a:lnTo>
                    <a:pt x="124" y="146"/>
                  </a:lnTo>
                  <a:lnTo>
                    <a:pt x="122" y="147"/>
                  </a:lnTo>
                  <a:lnTo>
                    <a:pt x="118" y="148"/>
                  </a:lnTo>
                  <a:lnTo>
                    <a:pt x="113" y="151"/>
                  </a:lnTo>
                  <a:lnTo>
                    <a:pt x="108" y="152"/>
                  </a:lnTo>
                  <a:lnTo>
                    <a:pt x="101" y="155"/>
                  </a:lnTo>
                  <a:lnTo>
                    <a:pt x="83" y="157"/>
                  </a:lnTo>
                  <a:lnTo>
                    <a:pt x="73" y="157"/>
                  </a:lnTo>
                  <a:lnTo>
                    <a:pt x="55" y="156"/>
                  </a:lnTo>
                  <a:lnTo>
                    <a:pt x="41" y="152"/>
                  </a:lnTo>
                  <a:lnTo>
                    <a:pt x="29" y="146"/>
                  </a:lnTo>
                  <a:lnTo>
                    <a:pt x="17" y="138"/>
                  </a:lnTo>
                  <a:lnTo>
                    <a:pt x="10" y="127"/>
                  </a:lnTo>
                  <a:lnTo>
                    <a:pt x="3" y="114"/>
                  </a:lnTo>
                  <a:lnTo>
                    <a:pt x="1" y="98"/>
                  </a:lnTo>
                  <a:lnTo>
                    <a:pt x="0" y="80"/>
                  </a:lnTo>
                  <a:lnTo>
                    <a:pt x="1" y="63"/>
                  </a:lnTo>
                  <a:lnTo>
                    <a:pt x="5" y="46"/>
                  </a:lnTo>
                  <a:lnTo>
                    <a:pt x="10" y="32"/>
                  </a:lnTo>
                  <a:lnTo>
                    <a:pt x="19" y="21"/>
                  </a:lnTo>
                  <a:lnTo>
                    <a:pt x="29" y="12"/>
                  </a:lnTo>
                  <a:lnTo>
                    <a:pt x="40" y="5"/>
                  </a:lnTo>
                  <a:lnTo>
                    <a:pt x="54" y="1"/>
                  </a:lnTo>
                  <a:lnTo>
                    <a:pt x="69"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8" name="Freeform 19"/>
            <p:cNvSpPr>
              <a:spLocks noEditPoints="1"/>
            </p:cNvSpPr>
            <p:nvPr userDrawn="1"/>
          </p:nvSpPr>
          <p:spPr bwMode="auto">
            <a:xfrm>
              <a:off x="968" y="3995"/>
              <a:ext cx="31" cy="39"/>
            </a:xfrm>
            <a:custGeom>
              <a:avLst/>
              <a:gdLst>
                <a:gd name="T0" fmla="*/ 0 w 125"/>
                <a:gd name="T1" fmla="*/ 0 h 157"/>
                <a:gd name="T2" fmla="*/ 0 w 125"/>
                <a:gd name="T3" fmla="*/ 0 h 157"/>
                <a:gd name="T4" fmla="*/ 0 w 125"/>
                <a:gd name="T5" fmla="*/ 0 h 157"/>
                <a:gd name="T6" fmla="*/ 0 w 125"/>
                <a:gd name="T7" fmla="*/ 0 h 157"/>
                <a:gd name="T8" fmla="*/ 0 w 125"/>
                <a:gd name="T9" fmla="*/ 0 h 157"/>
                <a:gd name="T10" fmla="*/ 0 w 125"/>
                <a:gd name="T11" fmla="*/ 0 h 157"/>
                <a:gd name="T12" fmla="*/ 0 w 125"/>
                <a:gd name="T13" fmla="*/ 0 h 157"/>
                <a:gd name="T14" fmla="*/ 0 w 125"/>
                <a:gd name="T15" fmla="*/ 0 h 157"/>
                <a:gd name="T16" fmla="*/ 0 w 125"/>
                <a:gd name="T17" fmla="*/ 0 h 157"/>
                <a:gd name="T18" fmla="*/ 0 w 125"/>
                <a:gd name="T19" fmla="*/ 0 h 157"/>
                <a:gd name="T20" fmla="*/ 0 w 125"/>
                <a:gd name="T21" fmla="*/ 0 h 157"/>
                <a:gd name="T22" fmla="*/ 0 w 125"/>
                <a:gd name="T23" fmla="*/ 0 h 157"/>
                <a:gd name="T24" fmla="*/ 0 w 125"/>
                <a:gd name="T25" fmla="*/ 0 h 157"/>
                <a:gd name="T26" fmla="*/ 0 w 125"/>
                <a:gd name="T27" fmla="*/ 0 h 157"/>
                <a:gd name="T28" fmla="*/ 0 w 125"/>
                <a:gd name="T29" fmla="*/ 0 h 157"/>
                <a:gd name="T30" fmla="*/ 0 w 125"/>
                <a:gd name="T31" fmla="*/ 0 h 157"/>
                <a:gd name="T32" fmla="*/ 0 w 125"/>
                <a:gd name="T33" fmla="*/ 0 h 157"/>
                <a:gd name="T34" fmla="*/ 0 w 125"/>
                <a:gd name="T35" fmla="*/ 0 h 157"/>
                <a:gd name="T36" fmla="*/ 0 w 125"/>
                <a:gd name="T37" fmla="*/ 0 h 157"/>
                <a:gd name="T38" fmla="*/ 0 w 125"/>
                <a:gd name="T39" fmla="*/ 0 h 157"/>
                <a:gd name="T40" fmla="*/ 0 w 125"/>
                <a:gd name="T41" fmla="*/ 0 h 157"/>
                <a:gd name="T42" fmla="*/ 0 w 125"/>
                <a:gd name="T43" fmla="*/ 0 h 157"/>
                <a:gd name="T44" fmla="*/ 0 w 125"/>
                <a:gd name="T45" fmla="*/ 0 h 157"/>
                <a:gd name="T46" fmla="*/ 0 w 125"/>
                <a:gd name="T47" fmla="*/ 0 h 157"/>
                <a:gd name="T48" fmla="*/ 0 w 125"/>
                <a:gd name="T49" fmla="*/ 0 h 157"/>
                <a:gd name="T50" fmla="*/ 0 w 125"/>
                <a:gd name="T51" fmla="*/ 0 h 157"/>
                <a:gd name="T52" fmla="*/ 0 w 125"/>
                <a:gd name="T53" fmla="*/ 0 h 157"/>
                <a:gd name="T54" fmla="*/ 0 w 125"/>
                <a:gd name="T55" fmla="*/ 0 h 157"/>
                <a:gd name="T56" fmla="*/ 0 w 125"/>
                <a:gd name="T57" fmla="*/ 0 h 157"/>
                <a:gd name="T58" fmla="*/ 0 w 125"/>
                <a:gd name="T59" fmla="*/ 0 h 157"/>
                <a:gd name="T60" fmla="*/ 0 w 125"/>
                <a:gd name="T61" fmla="*/ 0 h 157"/>
                <a:gd name="T62" fmla="*/ 0 w 125"/>
                <a:gd name="T63" fmla="*/ 0 h 157"/>
                <a:gd name="T64" fmla="*/ 0 w 125"/>
                <a:gd name="T65" fmla="*/ 0 h 157"/>
                <a:gd name="T66" fmla="*/ 0 w 125"/>
                <a:gd name="T67" fmla="*/ 0 h 157"/>
                <a:gd name="T68" fmla="*/ 0 w 125"/>
                <a:gd name="T69" fmla="*/ 0 h 157"/>
                <a:gd name="T70" fmla="*/ 0 w 125"/>
                <a:gd name="T71" fmla="*/ 0 h 157"/>
                <a:gd name="T72" fmla="*/ 0 w 125"/>
                <a:gd name="T73" fmla="*/ 0 h 157"/>
                <a:gd name="T74" fmla="*/ 0 w 125"/>
                <a:gd name="T75" fmla="*/ 0 h 157"/>
                <a:gd name="T76" fmla="*/ 0 w 125"/>
                <a:gd name="T77" fmla="*/ 0 h 157"/>
                <a:gd name="T78" fmla="*/ 0 w 125"/>
                <a:gd name="T79" fmla="*/ 0 h 157"/>
                <a:gd name="T80" fmla="*/ 0 w 125"/>
                <a:gd name="T81" fmla="*/ 0 h 157"/>
                <a:gd name="T82" fmla="*/ 0 w 125"/>
                <a:gd name="T83" fmla="*/ 0 h 157"/>
                <a:gd name="T84" fmla="*/ 0 w 125"/>
                <a:gd name="T85" fmla="*/ 0 h 157"/>
                <a:gd name="T86" fmla="*/ 0 w 125"/>
                <a:gd name="T87" fmla="*/ 0 h 157"/>
                <a:gd name="T88" fmla="*/ 0 w 125"/>
                <a:gd name="T89" fmla="*/ 0 h 1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5" h="157">
                  <a:moveTo>
                    <a:pt x="63" y="89"/>
                  </a:moveTo>
                  <a:lnTo>
                    <a:pt x="56" y="90"/>
                  </a:lnTo>
                  <a:lnTo>
                    <a:pt x="51" y="92"/>
                  </a:lnTo>
                  <a:lnTo>
                    <a:pt x="46" y="94"/>
                  </a:lnTo>
                  <a:lnTo>
                    <a:pt x="42" y="98"/>
                  </a:lnTo>
                  <a:lnTo>
                    <a:pt x="39" y="102"/>
                  </a:lnTo>
                  <a:lnTo>
                    <a:pt x="38" y="106"/>
                  </a:lnTo>
                  <a:lnTo>
                    <a:pt x="38" y="116"/>
                  </a:lnTo>
                  <a:lnTo>
                    <a:pt x="41" y="121"/>
                  </a:lnTo>
                  <a:lnTo>
                    <a:pt x="43" y="124"/>
                  </a:lnTo>
                  <a:lnTo>
                    <a:pt x="47" y="127"/>
                  </a:lnTo>
                  <a:lnTo>
                    <a:pt x="52" y="128"/>
                  </a:lnTo>
                  <a:lnTo>
                    <a:pt x="58" y="130"/>
                  </a:lnTo>
                  <a:lnTo>
                    <a:pt x="68" y="127"/>
                  </a:lnTo>
                  <a:lnTo>
                    <a:pt x="73" y="124"/>
                  </a:lnTo>
                  <a:lnTo>
                    <a:pt x="80" y="119"/>
                  </a:lnTo>
                  <a:lnTo>
                    <a:pt x="87" y="113"/>
                  </a:lnTo>
                  <a:lnTo>
                    <a:pt x="87" y="89"/>
                  </a:lnTo>
                  <a:lnTo>
                    <a:pt x="63" y="89"/>
                  </a:lnTo>
                  <a:close/>
                  <a:moveTo>
                    <a:pt x="56" y="0"/>
                  </a:moveTo>
                  <a:lnTo>
                    <a:pt x="65" y="0"/>
                  </a:lnTo>
                  <a:lnTo>
                    <a:pt x="80" y="1"/>
                  </a:lnTo>
                  <a:lnTo>
                    <a:pt x="92" y="3"/>
                  </a:lnTo>
                  <a:lnTo>
                    <a:pt x="105" y="8"/>
                  </a:lnTo>
                  <a:lnTo>
                    <a:pt x="111" y="13"/>
                  </a:lnTo>
                  <a:lnTo>
                    <a:pt x="115" y="17"/>
                  </a:lnTo>
                  <a:lnTo>
                    <a:pt x="119" y="24"/>
                  </a:lnTo>
                  <a:lnTo>
                    <a:pt x="121" y="30"/>
                  </a:lnTo>
                  <a:lnTo>
                    <a:pt x="124" y="41"/>
                  </a:lnTo>
                  <a:lnTo>
                    <a:pt x="125" y="55"/>
                  </a:lnTo>
                  <a:lnTo>
                    <a:pt x="125" y="151"/>
                  </a:lnTo>
                  <a:lnTo>
                    <a:pt x="124" y="152"/>
                  </a:lnTo>
                  <a:lnTo>
                    <a:pt x="121" y="153"/>
                  </a:lnTo>
                  <a:lnTo>
                    <a:pt x="119" y="153"/>
                  </a:lnTo>
                  <a:lnTo>
                    <a:pt x="115" y="155"/>
                  </a:lnTo>
                  <a:lnTo>
                    <a:pt x="102" y="155"/>
                  </a:lnTo>
                  <a:lnTo>
                    <a:pt x="99" y="153"/>
                  </a:lnTo>
                  <a:lnTo>
                    <a:pt x="96" y="153"/>
                  </a:lnTo>
                  <a:lnTo>
                    <a:pt x="94" y="152"/>
                  </a:lnTo>
                  <a:lnTo>
                    <a:pt x="94" y="151"/>
                  </a:lnTo>
                  <a:lnTo>
                    <a:pt x="92" y="148"/>
                  </a:lnTo>
                  <a:lnTo>
                    <a:pt x="92" y="137"/>
                  </a:lnTo>
                  <a:lnTo>
                    <a:pt x="87" y="143"/>
                  </a:lnTo>
                  <a:lnTo>
                    <a:pt x="81" y="148"/>
                  </a:lnTo>
                  <a:lnTo>
                    <a:pt x="73" y="152"/>
                  </a:lnTo>
                  <a:lnTo>
                    <a:pt x="62" y="156"/>
                  </a:lnTo>
                  <a:lnTo>
                    <a:pt x="49" y="157"/>
                  </a:lnTo>
                  <a:lnTo>
                    <a:pt x="29" y="155"/>
                  </a:lnTo>
                  <a:lnTo>
                    <a:pt x="22" y="151"/>
                  </a:lnTo>
                  <a:lnTo>
                    <a:pt x="14" y="146"/>
                  </a:lnTo>
                  <a:lnTo>
                    <a:pt x="10" y="141"/>
                  </a:lnTo>
                  <a:lnTo>
                    <a:pt x="7" y="137"/>
                  </a:lnTo>
                  <a:lnTo>
                    <a:pt x="4" y="131"/>
                  </a:lnTo>
                  <a:lnTo>
                    <a:pt x="2" y="126"/>
                  </a:lnTo>
                  <a:lnTo>
                    <a:pt x="0" y="119"/>
                  </a:lnTo>
                  <a:lnTo>
                    <a:pt x="0" y="112"/>
                  </a:lnTo>
                  <a:lnTo>
                    <a:pt x="2" y="100"/>
                  </a:lnTo>
                  <a:lnTo>
                    <a:pt x="5" y="90"/>
                  </a:lnTo>
                  <a:lnTo>
                    <a:pt x="8" y="85"/>
                  </a:lnTo>
                  <a:lnTo>
                    <a:pt x="18" y="75"/>
                  </a:lnTo>
                  <a:lnTo>
                    <a:pt x="29" y="70"/>
                  </a:lnTo>
                  <a:lnTo>
                    <a:pt x="42" y="66"/>
                  </a:lnTo>
                  <a:lnTo>
                    <a:pt x="57" y="65"/>
                  </a:lnTo>
                  <a:lnTo>
                    <a:pt x="73" y="64"/>
                  </a:lnTo>
                  <a:lnTo>
                    <a:pt x="87" y="64"/>
                  </a:lnTo>
                  <a:lnTo>
                    <a:pt x="87" y="50"/>
                  </a:lnTo>
                  <a:lnTo>
                    <a:pt x="86" y="44"/>
                  </a:lnTo>
                  <a:lnTo>
                    <a:pt x="84" y="39"/>
                  </a:lnTo>
                  <a:lnTo>
                    <a:pt x="78" y="34"/>
                  </a:lnTo>
                  <a:lnTo>
                    <a:pt x="73" y="31"/>
                  </a:lnTo>
                  <a:lnTo>
                    <a:pt x="70" y="30"/>
                  </a:lnTo>
                  <a:lnTo>
                    <a:pt x="55" y="30"/>
                  </a:lnTo>
                  <a:lnTo>
                    <a:pt x="44" y="32"/>
                  </a:lnTo>
                  <a:lnTo>
                    <a:pt x="37" y="34"/>
                  </a:lnTo>
                  <a:lnTo>
                    <a:pt x="31" y="36"/>
                  </a:lnTo>
                  <a:lnTo>
                    <a:pt x="20" y="41"/>
                  </a:lnTo>
                  <a:lnTo>
                    <a:pt x="17" y="44"/>
                  </a:lnTo>
                  <a:lnTo>
                    <a:pt x="13" y="44"/>
                  </a:lnTo>
                  <a:lnTo>
                    <a:pt x="9" y="40"/>
                  </a:lnTo>
                  <a:lnTo>
                    <a:pt x="9" y="37"/>
                  </a:lnTo>
                  <a:lnTo>
                    <a:pt x="8" y="35"/>
                  </a:lnTo>
                  <a:lnTo>
                    <a:pt x="8" y="20"/>
                  </a:lnTo>
                  <a:lnTo>
                    <a:pt x="9" y="17"/>
                  </a:lnTo>
                  <a:lnTo>
                    <a:pt x="13" y="13"/>
                  </a:lnTo>
                  <a:lnTo>
                    <a:pt x="15" y="12"/>
                  </a:lnTo>
                  <a:lnTo>
                    <a:pt x="19" y="10"/>
                  </a:lnTo>
                  <a:lnTo>
                    <a:pt x="24" y="7"/>
                  </a:lnTo>
                  <a:lnTo>
                    <a:pt x="32" y="5"/>
                  </a:lnTo>
                  <a:lnTo>
                    <a:pt x="39" y="3"/>
                  </a:lnTo>
                  <a:lnTo>
                    <a:pt x="47" y="1"/>
                  </a:lnTo>
                  <a:lnTo>
                    <a:pt x="5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29" name="Freeform 20"/>
            <p:cNvSpPr>
              <a:spLocks/>
            </p:cNvSpPr>
            <p:nvPr userDrawn="1"/>
          </p:nvSpPr>
          <p:spPr bwMode="auto">
            <a:xfrm>
              <a:off x="1009" y="3979"/>
              <a:ext cx="10" cy="53"/>
            </a:xfrm>
            <a:custGeom>
              <a:avLst/>
              <a:gdLst>
                <a:gd name="T0" fmla="*/ 0 w 39"/>
                <a:gd name="T1" fmla="*/ 0 h 220"/>
                <a:gd name="T2" fmla="*/ 0 w 39"/>
                <a:gd name="T3" fmla="*/ 0 h 220"/>
                <a:gd name="T4" fmla="*/ 0 w 39"/>
                <a:gd name="T5" fmla="*/ 0 h 220"/>
                <a:gd name="T6" fmla="*/ 0 w 39"/>
                <a:gd name="T7" fmla="*/ 0 h 220"/>
                <a:gd name="T8" fmla="*/ 0 w 39"/>
                <a:gd name="T9" fmla="*/ 0 h 220"/>
                <a:gd name="T10" fmla="*/ 0 w 39"/>
                <a:gd name="T11" fmla="*/ 0 h 220"/>
                <a:gd name="T12" fmla="*/ 0 w 39"/>
                <a:gd name="T13" fmla="*/ 0 h 220"/>
                <a:gd name="T14" fmla="*/ 0 w 39"/>
                <a:gd name="T15" fmla="*/ 0 h 220"/>
                <a:gd name="T16" fmla="*/ 0 w 39"/>
                <a:gd name="T17" fmla="*/ 0 h 220"/>
                <a:gd name="T18" fmla="*/ 0 w 39"/>
                <a:gd name="T19" fmla="*/ 0 h 220"/>
                <a:gd name="T20" fmla="*/ 0 w 39"/>
                <a:gd name="T21" fmla="*/ 0 h 220"/>
                <a:gd name="T22" fmla="*/ 0 w 39"/>
                <a:gd name="T23" fmla="*/ 0 h 220"/>
                <a:gd name="T24" fmla="*/ 0 w 39"/>
                <a:gd name="T25" fmla="*/ 0 h 220"/>
                <a:gd name="T26" fmla="*/ 0 w 39"/>
                <a:gd name="T27" fmla="*/ 0 h 220"/>
                <a:gd name="T28" fmla="*/ 0 w 39"/>
                <a:gd name="T29" fmla="*/ 0 h 220"/>
                <a:gd name="T30" fmla="*/ 0 w 39"/>
                <a:gd name="T31" fmla="*/ 0 h 220"/>
                <a:gd name="T32" fmla="*/ 0 w 39"/>
                <a:gd name="T33" fmla="*/ 0 h 220"/>
                <a:gd name="T34" fmla="*/ 0 w 39"/>
                <a:gd name="T35" fmla="*/ 0 h 220"/>
                <a:gd name="T36" fmla="*/ 0 w 39"/>
                <a:gd name="T37" fmla="*/ 0 h 220"/>
                <a:gd name="T38" fmla="*/ 0 w 39"/>
                <a:gd name="T39" fmla="*/ 0 h 220"/>
                <a:gd name="T40" fmla="*/ 0 w 39"/>
                <a:gd name="T41" fmla="*/ 0 h 220"/>
                <a:gd name="T42" fmla="*/ 0 w 39"/>
                <a:gd name="T43" fmla="*/ 0 h 220"/>
                <a:gd name="T44" fmla="*/ 0 w 39"/>
                <a:gd name="T45" fmla="*/ 0 h 220"/>
                <a:gd name="T46" fmla="*/ 0 w 39"/>
                <a:gd name="T47" fmla="*/ 0 h 220"/>
                <a:gd name="T48" fmla="*/ 0 w 39"/>
                <a:gd name="T49" fmla="*/ 0 h 220"/>
                <a:gd name="T50" fmla="*/ 0 w 39"/>
                <a:gd name="T51" fmla="*/ 0 h 220"/>
                <a:gd name="T52" fmla="*/ 0 w 39"/>
                <a:gd name="T53" fmla="*/ 0 h 220"/>
                <a:gd name="T54" fmla="*/ 0 w 39"/>
                <a:gd name="T55" fmla="*/ 0 h 220"/>
                <a:gd name="T56" fmla="*/ 0 w 39"/>
                <a:gd name="T57" fmla="*/ 0 h 220"/>
                <a:gd name="T58" fmla="*/ 0 w 39"/>
                <a:gd name="T59" fmla="*/ 0 h 22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 h="220">
                  <a:moveTo>
                    <a:pt x="13" y="0"/>
                  </a:moveTo>
                  <a:lnTo>
                    <a:pt x="25" y="0"/>
                  </a:lnTo>
                  <a:lnTo>
                    <a:pt x="29" y="2"/>
                  </a:lnTo>
                  <a:lnTo>
                    <a:pt x="33" y="2"/>
                  </a:lnTo>
                  <a:lnTo>
                    <a:pt x="35" y="3"/>
                  </a:lnTo>
                  <a:lnTo>
                    <a:pt x="37" y="4"/>
                  </a:lnTo>
                  <a:lnTo>
                    <a:pt x="38" y="4"/>
                  </a:lnTo>
                  <a:lnTo>
                    <a:pt x="39" y="7"/>
                  </a:lnTo>
                  <a:lnTo>
                    <a:pt x="39" y="215"/>
                  </a:lnTo>
                  <a:lnTo>
                    <a:pt x="37" y="217"/>
                  </a:lnTo>
                  <a:lnTo>
                    <a:pt x="35" y="217"/>
                  </a:lnTo>
                  <a:lnTo>
                    <a:pt x="33" y="218"/>
                  </a:lnTo>
                  <a:lnTo>
                    <a:pt x="29" y="220"/>
                  </a:lnTo>
                  <a:lnTo>
                    <a:pt x="10" y="220"/>
                  </a:lnTo>
                  <a:lnTo>
                    <a:pt x="9" y="218"/>
                  </a:lnTo>
                  <a:lnTo>
                    <a:pt x="6" y="218"/>
                  </a:lnTo>
                  <a:lnTo>
                    <a:pt x="5" y="217"/>
                  </a:lnTo>
                  <a:lnTo>
                    <a:pt x="2" y="217"/>
                  </a:lnTo>
                  <a:lnTo>
                    <a:pt x="1" y="216"/>
                  </a:lnTo>
                  <a:lnTo>
                    <a:pt x="1" y="215"/>
                  </a:lnTo>
                  <a:lnTo>
                    <a:pt x="0" y="213"/>
                  </a:lnTo>
                  <a:lnTo>
                    <a:pt x="0" y="8"/>
                  </a:lnTo>
                  <a:lnTo>
                    <a:pt x="1" y="7"/>
                  </a:lnTo>
                  <a:lnTo>
                    <a:pt x="1" y="4"/>
                  </a:lnTo>
                  <a:lnTo>
                    <a:pt x="2" y="4"/>
                  </a:lnTo>
                  <a:lnTo>
                    <a:pt x="4" y="3"/>
                  </a:lnTo>
                  <a:lnTo>
                    <a:pt x="5" y="3"/>
                  </a:lnTo>
                  <a:lnTo>
                    <a:pt x="8" y="2"/>
                  </a:lnTo>
                  <a:lnTo>
                    <a:pt x="10" y="2"/>
                  </a:lnTo>
                  <a:lnTo>
                    <a:pt x="1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0" name="Freeform 21"/>
            <p:cNvSpPr>
              <a:spLocks/>
            </p:cNvSpPr>
            <p:nvPr userDrawn="1"/>
          </p:nvSpPr>
          <p:spPr bwMode="auto">
            <a:xfrm>
              <a:off x="1024" y="3986"/>
              <a:ext cx="24" cy="48"/>
            </a:xfrm>
            <a:custGeom>
              <a:avLst/>
              <a:gdLst>
                <a:gd name="T0" fmla="*/ 0 w 97"/>
                <a:gd name="T1" fmla="*/ 0 h 191"/>
                <a:gd name="T2" fmla="*/ 0 w 97"/>
                <a:gd name="T3" fmla="*/ 0 h 191"/>
                <a:gd name="T4" fmla="*/ 0 w 97"/>
                <a:gd name="T5" fmla="*/ 0 h 191"/>
                <a:gd name="T6" fmla="*/ 0 w 97"/>
                <a:gd name="T7" fmla="*/ 0 h 191"/>
                <a:gd name="T8" fmla="*/ 0 w 97"/>
                <a:gd name="T9" fmla="*/ 0 h 191"/>
                <a:gd name="T10" fmla="*/ 0 w 97"/>
                <a:gd name="T11" fmla="*/ 0 h 191"/>
                <a:gd name="T12" fmla="*/ 0 w 97"/>
                <a:gd name="T13" fmla="*/ 0 h 191"/>
                <a:gd name="T14" fmla="*/ 0 w 97"/>
                <a:gd name="T15" fmla="*/ 0 h 191"/>
                <a:gd name="T16" fmla="*/ 0 w 97"/>
                <a:gd name="T17" fmla="*/ 0 h 191"/>
                <a:gd name="T18" fmla="*/ 0 w 97"/>
                <a:gd name="T19" fmla="*/ 0 h 191"/>
                <a:gd name="T20" fmla="*/ 0 w 97"/>
                <a:gd name="T21" fmla="*/ 0 h 191"/>
                <a:gd name="T22" fmla="*/ 0 w 97"/>
                <a:gd name="T23" fmla="*/ 0 h 191"/>
                <a:gd name="T24" fmla="*/ 0 w 97"/>
                <a:gd name="T25" fmla="*/ 0 h 191"/>
                <a:gd name="T26" fmla="*/ 0 w 97"/>
                <a:gd name="T27" fmla="*/ 0 h 191"/>
                <a:gd name="T28" fmla="*/ 0 w 97"/>
                <a:gd name="T29" fmla="*/ 0 h 191"/>
                <a:gd name="T30" fmla="*/ 0 w 97"/>
                <a:gd name="T31" fmla="*/ 0 h 191"/>
                <a:gd name="T32" fmla="*/ 0 w 97"/>
                <a:gd name="T33" fmla="*/ 0 h 191"/>
                <a:gd name="T34" fmla="*/ 0 w 97"/>
                <a:gd name="T35" fmla="*/ 0 h 191"/>
                <a:gd name="T36" fmla="*/ 0 w 97"/>
                <a:gd name="T37" fmla="*/ 0 h 191"/>
                <a:gd name="T38" fmla="*/ 0 w 97"/>
                <a:gd name="T39" fmla="*/ 0 h 191"/>
                <a:gd name="T40" fmla="*/ 0 w 97"/>
                <a:gd name="T41" fmla="*/ 0 h 191"/>
                <a:gd name="T42" fmla="*/ 0 w 97"/>
                <a:gd name="T43" fmla="*/ 0 h 191"/>
                <a:gd name="T44" fmla="*/ 0 w 97"/>
                <a:gd name="T45" fmla="*/ 0 h 191"/>
                <a:gd name="T46" fmla="*/ 0 w 97"/>
                <a:gd name="T47" fmla="*/ 0 h 191"/>
                <a:gd name="T48" fmla="*/ 0 w 97"/>
                <a:gd name="T49" fmla="*/ 0 h 191"/>
                <a:gd name="T50" fmla="*/ 0 w 97"/>
                <a:gd name="T51" fmla="*/ 0 h 191"/>
                <a:gd name="T52" fmla="*/ 0 w 97"/>
                <a:gd name="T53" fmla="*/ 0 h 191"/>
                <a:gd name="T54" fmla="*/ 0 w 97"/>
                <a:gd name="T55" fmla="*/ 0 h 191"/>
                <a:gd name="T56" fmla="*/ 0 w 97"/>
                <a:gd name="T57" fmla="*/ 0 h 191"/>
                <a:gd name="T58" fmla="*/ 0 w 97"/>
                <a:gd name="T59" fmla="*/ 0 h 191"/>
                <a:gd name="T60" fmla="*/ 0 w 97"/>
                <a:gd name="T61" fmla="*/ 0 h 191"/>
                <a:gd name="T62" fmla="*/ 0 w 97"/>
                <a:gd name="T63" fmla="*/ 0 h 191"/>
                <a:gd name="T64" fmla="*/ 0 w 97"/>
                <a:gd name="T65" fmla="*/ 0 h 191"/>
                <a:gd name="T66" fmla="*/ 0 w 97"/>
                <a:gd name="T67" fmla="*/ 0 h 19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7" h="191">
                  <a:moveTo>
                    <a:pt x="33" y="0"/>
                  </a:moveTo>
                  <a:lnTo>
                    <a:pt x="50" y="0"/>
                  </a:lnTo>
                  <a:lnTo>
                    <a:pt x="54" y="1"/>
                  </a:lnTo>
                  <a:lnTo>
                    <a:pt x="56" y="1"/>
                  </a:lnTo>
                  <a:lnTo>
                    <a:pt x="59" y="2"/>
                  </a:lnTo>
                  <a:lnTo>
                    <a:pt x="60" y="3"/>
                  </a:lnTo>
                  <a:lnTo>
                    <a:pt x="60" y="37"/>
                  </a:lnTo>
                  <a:lnTo>
                    <a:pt x="93" y="37"/>
                  </a:lnTo>
                  <a:lnTo>
                    <a:pt x="93" y="39"/>
                  </a:lnTo>
                  <a:lnTo>
                    <a:pt x="94" y="40"/>
                  </a:lnTo>
                  <a:lnTo>
                    <a:pt x="94" y="41"/>
                  </a:lnTo>
                  <a:lnTo>
                    <a:pt x="96" y="42"/>
                  </a:lnTo>
                  <a:lnTo>
                    <a:pt x="96" y="46"/>
                  </a:lnTo>
                  <a:lnTo>
                    <a:pt x="97" y="49"/>
                  </a:lnTo>
                  <a:lnTo>
                    <a:pt x="97" y="54"/>
                  </a:lnTo>
                  <a:lnTo>
                    <a:pt x="96" y="59"/>
                  </a:lnTo>
                  <a:lnTo>
                    <a:pt x="96" y="63"/>
                  </a:lnTo>
                  <a:lnTo>
                    <a:pt x="93" y="68"/>
                  </a:lnTo>
                  <a:lnTo>
                    <a:pt x="92" y="69"/>
                  </a:lnTo>
                  <a:lnTo>
                    <a:pt x="60" y="69"/>
                  </a:lnTo>
                  <a:lnTo>
                    <a:pt x="60" y="134"/>
                  </a:lnTo>
                  <a:lnTo>
                    <a:pt x="62" y="142"/>
                  </a:lnTo>
                  <a:lnTo>
                    <a:pt x="64" y="152"/>
                  </a:lnTo>
                  <a:lnTo>
                    <a:pt x="67" y="155"/>
                  </a:lnTo>
                  <a:lnTo>
                    <a:pt x="69" y="156"/>
                  </a:lnTo>
                  <a:lnTo>
                    <a:pt x="73" y="157"/>
                  </a:lnTo>
                  <a:lnTo>
                    <a:pt x="82" y="157"/>
                  </a:lnTo>
                  <a:lnTo>
                    <a:pt x="87" y="156"/>
                  </a:lnTo>
                  <a:lnTo>
                    <a:pt x="88" y="155"/>
                  </a:lnTo>
                  <a:lnTo>
                    <a:pt x="94" y="155"/>
                  </a:lnTo>
                  <a:lnTo>
                    <a:pt x="94" y="156"/>
                  </a:lnTo>
                  <a:lnTo>
                    <a:pt x="96" y="157"/>
                  </a:lnTo>
                  <a:lnTo>
                    <a:pt x="96" y="161"/>
                  </a:lnTo>
                  <a:lnTo>
                    <a:pt x="97" y="165"/>
                  </a:lnTo>
                  <a:lnTo>
                    <a:pt x="97" y="169"/>
                  </a:lnTo>
                  <a:lnTo>
                    <a:pt x="96" y="175"/>
                  </a:lnTo>
                  <a:lnTo>
                    <a:pt x="96" y="179"/>
                  </a:lnTo>
                  <a:lnTo>
                    <a:pt x="94" y="181"/>
                  </a:lnTo>
                  <a:lnTo>
                    <a:pt x="94" y="182"/>
                  </a:lnTo>
                  <a:lnTo>
                    <a:pt x="93" y="184"/>
                  </a:lnTo>
                  <a:lnTo>
                    <a:pt x="92" y="186"/>
                  </a:lnTo>
                  <a:lnTo>
                    <a:pt x="89" y="186"/>
                  </a:lnTo>
                  <a:lnTo>
                    <a:pt x="87" y="187"/>
                  </a:lnTo>
                  <a:lnTo>
                    <a:pt x="79" y="190"/>
                  </a:lnTo>
                  <a:lnTo>
                    <a:pt x="75" y="190"/>
                  </a:lnTo>
                  <a:lnTo>
                    <a:pt x="67" y="191"/>
                  </a:lnTo>
                  <a:lnTo>
                    <a:pt x="59" y="190"/>
                  </a:lnTo>
                  <a:lnTo>
                    <a:pt x="46" y="187"/>
                  </a:lnTo>
                  <a:lnTo>
                    <a:pt x="36" y="182"/>
                  </a:lnTo>
                  <a:lnTo>
                    <a:pt x="33" y="179"/>
                  </a:lnTo>
                  <a:lnTo>
                    <a:pt x="29" y="174"/>
                  </a:lnTo>
                  <a:lnTo>
                    <a:pt x="26" y="169"/>
                  </a:lnTo>
                  <a:lnTo>
                    <a:pt x="25" y="164"/>
                  </a:lnTo>
                  <a:lnTo>
                    <a:pt x="22" y="152"/>
                  </a:lnTo>
                  <a:lnTo>
                    <a:pt x="22" y="69"/>
                  </a:lnTo>
                  <a:lnTo>
                    <a:pt x="4" y="69"/>
                  </a:lnTo>
                  <a:lnTo>
                    <a:pt x="2" y="68"/>
                  </a:lnTo>
                  <a:lnTo>
                    <a:pt x="0" y="63"/>
                  </a:lnTo>
                  <a:lnTo>
                    <a:pt x="0" y="42"/>
                  </a:lnTo>
                  <a:lnTo>
                    <a:pt x="1" y="41"/>
                  </a:lnTo>
                  <a:lnTo>
                    <a:pt x="2" y="39"/>
                  </a:lnTo>
                  <a:lnTo>
                    <a:pt x="2" y="37"/>
                  </a:lnTo>
                  <a:lnTo>
                    <a:pt x="22" y="37"/>
                  </a:lnTo>
                  <a:lnTo>
                    <a:pt x="22" y="3"/>
                  </a:lnTo>
                  <a:lnTo>
                    <a:pt x="24" y="2"/>
                  </a:lnTo>
                  <a:lnTo>
                    <a:pt x="26" y="1"/>
                  </a:lnTo>
                  <a:lnTo>
                    <a:pt x="29" y="1"/>
                  </a:lnTo>
                  <a:lnTo>
                    <a:pt x="3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1" name="Freeform 22"/>
            <p:cNvSpPr>
              <a:spLocks/>
            </p:cNvSpPr>
            <p:nvPr userDrawn="1"/>
          </p:nvSpPr>
          <p:spPr bwMode="auto">
            <a:xfrm>
              <a:off x="1055" y="3979"/>
              <a:ext cx="33" cy="53"/>
            </a:xfrm>
            <a:custGeom>
              <a:avLst/>
              <a:gdLst>
                <a:gd name="T0" fmla="*/ 0 w 129"/>
                <a:gd name="T1" fmla="*/ 0 h 220"/>
                <a:gd name="T2" fmla="*/ 0 w 129"/>
                <a:gd name="T3" fmla="*/ 0 h 220"/>
                <a:gd name="T4" fmla="*/ 0 w 129"/>
                <a:gd name="T5" fmla="*/ 0 h 220"/>
                <a:gd name="T6" fmla="*/ 0 w 129"/>
                <a:gd name="T7" fmla="*/ 0 h 220"/>
                <a:gd name="T8" fmla="*/ 0 w 129"/>
                <a:gd name="T9" fmla="*/ 0 h 220"/>
                <a:gd name="T10" fmla="*/ 0 w 129"/>
                <a:gd name="T11" fmla="*/ 0 h 220"/>
                <a:gd name="T12" fmla="*/ 0 w 129"/>
                <a:gd name="T13" fmla="*/ 0 h 220"/>
                <a:gd name="T14" fmla="*/ 0 w 129"/>
                <a:gd name="T15" fmla="*/ 0 h 220"/>
                <a:gd name="T16" fmla="*/ 0 w 129"/>
                <a:gd name="T17" fmla="*/ 0 h 220"/>
                <a:gd name="T18" fmla="*/ 0 w 129"/>
                <a:gd name="T19" fmla="*/ 0 h 220"/>
                <a:gd name="T20" fmla="*/ 0 w 129"/>
                <a:gd name="T21" fmla="*/ 0 h 220"/>
                <a:gd name="T22" fmla="*/ 0 w 129"/>
                <a:gd name="T23" fmla="*/ 0 h 220"/>
                <a:gd name="T24" fmla="*/ 0 w 129"/>
                <a:gd name="T25" fmla="*/ 0 h 220"/>
                <a:gd name="T26" fmla="*/ 0 w 129"/>
                <a:gd name="T27" fmla="*/ 0 h 220"/>
                <a:gd name="T28" fmla="*/ 0 w 129"/>
                <a:gd name="T29" fmla="*/ 0 h 220"/>
                <a:gd name="T30" fmla="*/ 0 w 129"/>
                <a:gd name="T31" fmla="*/ 0 h 220"/>
                <a:gd name="T32" fmla="*/ 0 w 129"/>
                <a:gd name="T33" fmla="*/ 0 h 220"/>
                <a:gd name="T34" fmla="*/ 0 w 129"/>
                <a:gd name="T35" fmla="*/ 0 h 220"/>
                <a:gd name="T36" fmla="*/ 0 w 129"/>
                <a:gd name="T37" fmla="*/ 0 h 220"/>
                <a:gd name="T38" fmla="*/ 0 w 129"/>
                <a:gd name="T39" fmla="*/ 0 h 220"/>
                <a:gd name="T40" fmla="*/ 0 w 129"/>
                <a:gd name="T41" fmla="*/ 0 h 220"/>
                <a:gd name="T42" fmla="*/ 0 w 129"/>
                <a:gd name="T43" fmla="*/ 0 h 220"/>
                <a:gd name="T44" fmla="*/ 0 w 129"/>
                <a:gd name="T45" fmla="*/ 0 h 220"/>
                <a:gd name="T46" fmla="*/ 0 w 129"/>
                <a:gd name="T47" fmla="*/ 0 h 220"/>
                <a:gd name="T48" fmla="*/ 0 w 129"/>
                <a:gd name="T49" fmla="*/ 0 h 220"/>
                <a:gd name="T50" fmla="*/ 0 w 129"/>
                <a:gd name="T51" fmla="*/ 0 h 220"/>
                <a:gd name="T52" fmla="*/ 0 w 129"/>
                <a:gd name="T53" fmla="*/ 0 h 220"/>
                <a:gd name="T54" fmla="*/ 0 w 129"/>
                <a:gd name="T55" fmla="*/ 0 h 220"/>
                <a:gd name="T56" fmla="*/ 0 w 129"/>
                <a:gd name="T57" fmla="*/ 0 h 220"/>
                <a:gd name="T58" fmla="*/ 0 w 129"/>
                <a:gd name="T59" fmla="*/ 0 h 220"/>
                <a:gd name="T60" fmla="*/ 0 w 129"/>
                <a:gd name="T61" fmla="*/ 0 h 220"/>
                <a:gd name="T62" fmla="*/ 0 w 129"/>
                <a:gd name="T63" fmla="*/ 0 h 220"/>
                <a:gd name="T64" fmla="*/ 0 w 129"/>
                <a:gd name="T65" fmla="*/ 0 h 220"/>
                <a:gd name="T66" fmla="*/ 0 w 129"/>
                <a:gd name="T67" fmla="*/ 0 h 220"/>
                <a:gd name="T68" fmla="*/ 0 w 129"/>
                <a:gd name="T69" fmla="*/ 0 h 220"/>
                <a:gd name="T70" fmla="*/ 0 w 129"/>
                <a:gd name="T71" fmla="*/ 0 h 220"/>
                <a:gd name="T72" fmla="*/ 0 w 129"/>
                <a:gd name="T73" fmla="*/ 0 h 220"/>
                <a:gd name="T74" fmla="*/ 0 w 129"/>
                <a:gd name="T75" fmla="*/ 0 h 220"/>
                <a:gd name="T76" fmla="*/ 0 w 129"/>
                <a:gd name="T77" fmla="*/ 0 h 220"/>
                <a:gd name="T78" fmla="*/ 0 w 129"/>
                <a:gd name="T79" fmla="*/ 0 h 220"/>
                <a:gd name="T80" fmla="*/ 0 w 129"/>
                <a:gd name="T81" fmla="*/ 0 h 220"/>
                <a:gd name="T82" fmla="*/ 0 w 129"/>
                <a:gd name="T83" fmla="*/ 0 h 220"/>
                <a:gd name="T84" fmla="*/ 0 w 129"/>
                <a:gd name="T85" fmla="*/ 0 h 220"/>
                <a:gd name="T86" fmla="*/ 0 w 129"/>
                <a:gd name="T87" fmla="*/ 0 h 220"/>
                <a:gd name="T88" fmla="*/ 0 w 129"/>
                <a:gd name="T89" fmla="*/ 0 h 220"/>
                <a:gd name="T90" fmla="*/ 0 w 129"/>
                <a:gd name="T91" fmla="*/ 0 h 220"/>
                <a:gd name="T92" fmla="*/ 0 w 129"/>
                <a:gd name="T93" fmla="*/ 0 h 220"/>
                <a:gd name="T94" fmla="*/ 0 w 129"/>
                <a:gd name="T95" fmla="*/ 0 h 220"/>
                <a:gd name="T96" fmla="*/ 0 w 129"/>
                <a:gd name="T97" fmla="*/ 0 h 220"/>
                <a:gd name="T98" fmla="*/ 0 w 129"/>
                <a:gd name="T99" fmla="*/ 0 h 220"/>
                <a:gd name="T100" fmla="*/ 0 w 129"/>
                <a:gd name="T101" fmla="*/ 0 h 220"/>
                <a:gd name="T102" fmla="*/ 0 w 129"/>
                <a:gd name="T103" fmla="*/ 0 h 220"/>
                <a:gd name="T104" fmla="*/ 0 w 129"/>
                <a:gd name="T105" fmla="*/ 0 h 220"/>
                <a:gd name="T106" fmla="*/ 0 w 129"/>
                <a:gd name="T107" fmla="*/ 0 h 220"/>
                <a:gd name="T108" fmla="*/ 0 w 129"/>
                <a:gd name="T109" fmla="*/ 0 h 220"/>
                <a:gd name="T110" fmla="*/ 0 w 129"/>
                <a:gd name="T111" fmla="*/ 0 h 220"/>
                <a:gd name="T112" fmla="*/ 0 w 129"/>
                <a:gd name="T113" fmla="*/ 0 h 220"/>
                <a:gd name="T114" fmla="*/ 0 w 129"/>
                <a:gd name="T115" fmla="*/ 0 h 220"/>
                <a:gd name="T116" fmla="*/ 0 w 129"/>
                <a:gd name="T117" fmla="*/ 0 h 220"/>
                <a:gd name="T118" fmla="*/ 0 w 129"/>
                <a:gd name="T119" fmla="*/ 0 h 220"/>
                <a:gd name="T120" fmla="*/ 0 w 129"/>
                <a:gd name="T121" fmla="*/ 0 h 220"/>
                <a:gd name="T122" fmla="*/ 0 w 129"/>
                <a:gd name="T123" fmla="*/ 0 h 22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9" h="220">
                  <a:moveTo>
                    <a:pt x="13" y="0"/>
                  </a:moveTo>
                  <a:lnTo>
                    <a:pt x="24" y="0"/>
                  </a:lnTo>
                  <a:lnTo>
                    <a:pt x="27" y="2"/>
                  </a:lnTo>
                  <a:lnTo>
                    <a:pt x="31" y="2"/>
                  </a:lnTo>
                  <a:lnTo>
                    <a:pt x="36" y="4"/>
                  </a:lnTo>
                  <a:lnTo>
                    <a:pt x="37" y="4"/>
                  </a:lnTo>
                  <a:lnTo>
                    <a:pt x="37" y="85"/>
                  </a:lnTo>
                  <a:lnTo>
                    <a:pt x="45" y="78"/>
                  </a:lnTo>
                  <a:lnTo>
                    <a:pt x="51" y="73"/>
                  </a:lnTo>
                  <a:lnTo>
                    <a:pt x="58" y="70"/>
                  </a:lnTo>
                  <a:lnTo>
                    <a:pt x="69" y="66"/>
                  </a:lnTo>
                  <a:lnTo>
                    <a:pt x="79" y="65"/>
                  </a:lnTo>
                  <a:lnTo>
                    <a:pt x="93" y="66"/>
                  </a:lnTo>
                  <a:lnTo>
                    <a:pt x="103" y="70"/>
                  </a:lnTo>
                  <a:lnTo>
                    <a:pt x="109" y="73"/>
                  </a:lnTo>
                  <a:lnTo>
                    <a:pt x="114" y="77"/>
                  </a:lnTo>
                  <a:lnTo>
                    <a:pt x="118" y="82"/>
                  </a:lnTo>
                  <a:lnTo>
                    <a:pt x="122" y="89"/>
                  </a:lnTo>
                  <a:lnTo>
                    <a:pt x="127" y="101"/>
                  </a:lnTo>
                  <a:lnTo>
                    <a:pt x="129" y="114"/>
                  </a:lnTo>
                  <a:lnTo>
                    <a:pt x="129" y="215"/>
                  </a:lnTo>
                  <a:lnTo>
                    <a:pt x="127" y="217"/>
                  </a:lnTo>
                  <a:lnTo>
                    <a:pt x="126" y="217"/>
                  </a:lnTo>
                  <a:lnTo>
                    <a:pt x="123" y="218"/>
                  </a:lnTo>
                  <a:lnTo>
                    <a:pt x="119" y="220"/>
                  </a:lnTo>
                  <a:lnTo>
                    <a:pt x="102" y="220"/>
                  </a:lnTo>
                  <a:lnTo>
                    <a:pt x="99" y="218"/>
                  </a:lnTo>
                  <a:lnTo>
                    <a:pt x="97" y="218"/>
                  </a:lnTo>
                  <a:lnTo>
                    <a:pt x="95" y="217"/>
                  </a:lnTo>
                  <a:lnTo>
                    <a:pt x="93" y="217"/>
                  </a:lnTo>
                  <a:lnTo>
                    <a:pt x="92" y="216"/>
                  </a:lnTo>
                  <a:lnTo>
                    <a:pt x="92" y="134"/>
                  </a:lnTo>
                  <a:lnTo>
                    <a:pt x="90" y="128"/>
                  </a:lnTo>
                  <a:lnTo>
                    <a:pt x="90" y="121"/>
                  </a:lnTo>
                  <a:lnTo>
                    <a:pt x="89" y="118"/>
                  </a:lnTo>
                  <a:lnTo>
                    <a:pt x="88" y="113"/>
                  </a:lnTo>
                  <a:lnTo>
                    <a:pt x="85" y="107"/>
                  </a:lnTo>
                  <a:lnTo>
                    <a:pt x="83" y="104"/>
                  </a:lnTo>
                  <a:lnTo>
                    <a:pt x="78" y="101"/>
                  </a:lnTo>
                  <a:lnTo>
                    <a:pt x="74" y="100"/>
                  </a:lnTo>
                  <a:lnTo>
                    <a:pt x="68" y="99"/>
                  </a:lnTo>
                  <a:lnTo>
                    <a:pt x="63" y="100"/>
                  </a:lnTo>
                  <a:lnTo>
                    <a:pt x="59" y="101"/>
                  </a:lnTo>
                  <a:lnTo>
                    <a:pt x="49" y="109"/>
                  </a:lnTo>
                  <a:lnTo>
                    <a:pt x="42" y="114"/>
                  </a:lnTo>
                  <a:lnTo>
                    <a:pt x="37" y="120"/>
                  </a:lnTo>
                  <a:lnTo>
                    <a:pt x="37" y="216"/>
                  </a:lnTo>
                  <a:lnTo>
                    <a:pt x="36" y="217"/>
                  </a:lnTo>
                  <a:lnTo>
                    <a:pt x="34" y="217"/>
                  </a:lnTo>
                  <a:lnTo>
                    <a:pt x="31" y="218"/>
                  </a:lnTo>
                  <a:lnTo>
                    <a:pt x="27" y="220"/>
                  </a:lnTo>
                  <a:lnTo>
                    <a:pt x="10" y="220"/>
                  </a:lnTo>
                  <a:lnTo>
                    <a:pt x="6" y="218"/>
                  </a:lnTo>
                  <a:lnTo>
                    <a:pt x="3" y="217"/>
                  </a:lnTo>
                  <a:lnTo>
                    <a:pt x="1" y="217"/>
                  </a:lnTo>
                  <a:lnTo>
                    <a:pt x="0" y="216"/>
                  </a:lnTo>
                  <a:lnTo>
                    <a:pt x="0" y="4"/>
                  </a:lnTo>
                  <a:lnTo>
                    <a:pt x="1" y="4"/>
                  </a:lnTo>
                  <a:lnTo>
                    <a:pt x="3" y="3"/>
                  </a:lnTo>
                  <a:lnTo>
                    <a:pt x="5" y="2"/>
                  </a:lnTo>
                  <a:lnTo>
                    <a:pt x="10" y="2"/>
                  </a:lnTo>
                  <a:lnTo>
                    <a:pt x="1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2" name="Freeform 23"/>
            <p:cNvSpPr>
              <a:spLocks/>
            </p:cNvSpPr>
            <p:nvPr userDrawn="1"/>
          </p:nvSpPr>
          <p:spPr bwMode="auto">
            <a:xfrm>
              <a:off x="647" y="4056"/>
              <a:ext cx="39" cy="51"/>
            </a:xfrm>
            <a:custGeom>
              <a:avLst/>
              <a:gdLst>
                <a:gd name="T0" fmla="*/ 0 w 152"/>
                <a:gd name="T1" fmla="*/ 0 h 203"/>
                <a:gd name="T2" fmla="*/ 0 w 152"/>
                <a:gd name="T3" fmla="*/ 0 h 203"/>
                <a:gd name="T4" fmla="*/ 0 w 152"/>
                <a:gd name="T5" fmla="*/ 0 h 203"/>
                <a:gd name="T6" fmla="*/ 0 w 152"/>
                <a:gd name="T7" fmla="*/ 0 h 203"/>
                <a:gd name="T8" fmla="*/ 0 w 152"/>
                <a:gd name="T9" fmla="*/ 0 h 203"/>
                <a:gd name="T10" fmla="*/ 0 w 152"/>
                <a:gd name="T11" fmla="*/ 0 h 203"/>
                <a:gd name="T12" fmla="*/ 0 w 152"/>
                <a:gd name="T13" fmla="*/ 0 h 203"/>
                <a:gd name="T14" fmla="*/ 0 w 152"/>
                <a:gd name="T15" fmla="*/ 0 h 203"/>
                <a:gd name="T16" fmla="*/ 0 w 152"/>
                <a:gd name="T17" fmla="*/ 0 h 203"/>
                <a:gd name="T18" fmla="*/ 0 w 152"/>
                <a:gd name="T19" fmla="*/ 0 h 203"/>
                <a:gd name="T20" fmla="*/ 0 w 152"/>
                <a:gd name="T21" fmla="*/ 0 h 203"/>
                <a:gd name="T22" fmla="*/ 0 w 152"/>
                <a:gd name="T23" fmla="*/ 0 h 203"/>
                <a:gd name="T24" fmla="*/ 0 w 152"/>
                <a:gd name="T25" fmla="*/ 0 h 203"/>
                <a:gd name="T26" fmla="*/ 0 w 152"/>
                <a:gd name="T27" fmla="*/ 0 h 203"/>
                <a:gd name="T28" fmla="*/ 0 w 152"/>
                <a:gd name="T29" fmla="*/ 0 h 203"/>
                <a:gd name="T30" fmla="*/ 0 w 152"/>
                <a:gd name="T31" fmla="*/ 0 h 203"/>
                <a:gd name="T32" fmla="*/ 0 w 152"/>
                <a:gd name="T33" fmla="*/ 0 h 203"/>
                <a:gd name="T34" fmla="*/ 0 w 152"/>
                <a:gd name="T35" fmla="*/ 0 h 203"/>
                <a:gd name="T36" fmla="*/ 0 w 152"/>
                <a:gd name="T37" fmla="*/ 0 h 203"/>
                <a:gd name="T38" fmla="*/ 0 w 152"/>
                <a:gd name="T39" fmla="*/ 0 h 203"/>
                <a:gd name="T40" fmla="*/ 0 w 152"/>
                <a:gd name="T41" fmla="*/ 0 h 203"/>
                <a:gd name="T42" fmla="*/ 0 w 152"/>
                <a:gd name="T43" fmla="*/ 0 h 203"/>
                <a:gd name="T44" fmla="*/ 0 w 152"/>
                <a:gd name="T45" fmla="*/ 0 h 203"/>
                <a:gd name="T46" fmla="*/ 0 w 152"/>
                <a:gd name="T47" fmla="*/ 0 h 203"/>
                <a:gd name="T48" fmla="*/ 0 w 152"/>
                <a:gd name="T49" fmla="*/ 0 h 203"/>
                <a:gd name="T50" fmla="*/ 0 w 152"/>
                <a:gd name="T51" fmla="*/ 0 h 203"/>
                <a:gd name="T52" fmla="*/ 0 w 152"/>
                <a:gd name="T53" fmla="*/ 0 h 203"/>
                <a:gd name="T54" fmla="*/ 0 w 152"/>
                <a:gd name="T55" fmla="*/ 0 h 203"/>
                <a:gd name="T56" fmla="*/ 0 w 152"/>
                <a:gd name="T57" fmla="*/ 0 h 203"/>
                <a:gd name="T58" fmla="*/ 0 w 152"/>
                <a:gd name="T59" fmla="*/ 0 h 203"/>
                <a:gd name="T60" fmla="*/ 0 w 152"/>
                <a:gd name="T61" fmla="*/ 0 h 203"/>
                <a:gd name="T62" fmla="*/ 0 w 152"/>
                <a:gd name="T63" fmla="*/ 0 h 203"/>
                <a:gd name="T64" fmla="*/ 0 w 152"/>
                <a:gd name="T65" fmla="*/ 0 h 203"/>
                <a:gd name="T66" fmla="*/ 0 w 152"/>
                <a:gd name="T67" fmla="*/ 0 h 203"/>
                <a:gd name="T68" fmla="*/ 0 w 152"/>
                <a:gd name="T69" fmla="*/ 0 h 203"/>
                <a:gd name="T70" fmla="*/ 0 w 152"/>
                <a:gd name="T71" fmla="*/ 0 h 203"/>
                <a:gd name="T72" fmla="*/ 0 w 152"/>
                <a:gd name="T73" fmla="*/ 0 h 203"/>
                <a:gd name="T74" fmla="*/ 0 w 152"/>
                <a:gd name="T75" fmla="*/ 0 h 2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52" h="203">
                  <a:moveTo>
                    <a:pt x="4" y="0"/>
                  </a:moveTo>
                  <a:lnTo>
                    <a:pt x="149" y="0"/>
                  </a:lnTo>
                  <a:lnTo>
                    <a:pt x="150" y="2"/>
                  </a:lnTo>
                  <a:lnTo>
                    <a:pt x="150" y="3"/>
                  </a:lnTo>
                  <a:lnTo>
                    <a:pt x="151" y="5"/>
                  </a:lnTo>
                  <a:lnTo>
                    <a:pt x="151" y="9"/>
                  </a:lnTo>
                  <a:lnTo>
                    <a:pt x="152" y="13"/>
                  </a:lnTo>
                  <a:lnTo>
                    <a:pt x="152" y="20"/>
                  </a:lnTo>
                  <a:lnTo>
                    <a:pt x="151" y="24"/>
                  </a:lnTo>
                  <a:lnTo>
                    <a:pt x="151" y="27"/>
                  </a:lnTo>
                  <a:lnTo>
                    <a:pt x="150" y="29"/>
                  </a:lnTo>
                  <a:lnTo>
                    <a:pt x="150" y="31"/>
                  </a:lnTo>
                  <a:lnTo>
                    <a:pt x="147" y="33"/>
                  </a:lnTo>
                  <a:lnTo>
                    <a:pt x="97" y="33"/>
                  </a:lnTo>
                  <a:lnTo>
                    <a:pt x="97" y="196"/>
                  </a:lnTo>
                  <a:lnTo>
                    <a:pt x="96" y="198"/>
                  </a:lnTo>
                  <a:lnTo>
                    <a:pt x="96" y="200"/>
                  </a:lnTo>
                  <a:lnTo>
                    <a:pt x="94" y="201"/>
                  </a:lnTo>
                  <a:lnTo>
                    <a:pt x="92" y="201"/>
                  </a:lnTo>
                  <a:lnTo>
                    <a:pt x="89" y="202"/>
                  </a:lnTo>
                  <a:lnTo>
                    <a:pt x="86" y="203"/>
                  </a:lnTo>
                  <a:lnTo>
                    <a:pt x="67" y="203"/>
                  </a:lnTo>
                  <a:lnTo>
                    <a:pt x="63" y="202"/>
                  </a:lnTo>
                  <a:lnTo>
                    <a:pt x="60" y="201"/>
                  </a:lnTo>
                  <a:lnTo>
                    <a:pt x="57" y="200"/>
                  </a:lnTo>
                  <a:lnTo>
                    <a:pt x="57" y="33"/>
                  </a:lnTo>
                  <a:lnTo>
                    <a:pt x="5" y="33"/>
                  </a:lnTo>
                  <a:lnTo>
                    <a:pt x="2" y="31"/>
                  </a:lnTo>
                  <a:lnTo>
                    <a:pt x="2" y="29"/>
                  </a:lnTo>
                  <a:lnTo>
                    <a:pt x="1" y="27"/>
                  </a:lnTo>
                  <a:lnTo>
                    <a:pt x="1" y="24"/>
                  </a:lnTo>
                  <a:lnTo>
                    <a:pt x="0" y="20"/>
                  </a:lnTo>
                  <a:lnTo>
                    <a:pt x="0" y="17"/>
                  </a:lnTo>
                  <a:lnTo>
                    <a:pt x="1" y="13"/>
                  </a:lnTo>
                  <a:lnTo>
                    <a:pt x="1" y="5"/>
                  </a:lnTo>
                  <a:lnTo>
                    <a:pt x="2" y="3"/>
                  </a:lnTo>
                  <a:lnTo>
                    <a:pt x="2" y="2"/>
                  </a:lnTo>
                  <a:lnTo>
                    <a:pt x="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3" name="Freeform 24"/>
            <p:cNvSpPr>
              <a:spLocks noEditPoints="1"/>
            </p:cNvSpPr>
            <p:nvPr userDrawn="1"/>
          </p:nvSpPr>
          <p:spPr bwMode="auto">
            <a:xfrm>
              <a:off x="682" y="4068"/>
              <a:ext cx="34" cy="39"/>
            </a:xfrm>
            <a:custGeom>
              <a:avLst/>
              <a:gdLst>
                <a:gd name="T0" fmla="*/ 0 w 133"/>
                <a:gd name="T1" fmla="*/ 0 h 158"/>
                <a:gd name="T2" fmla="*/ 0 w 133"/>
                <a:gd name="T3" fmla="*/ 0 h 158"/>
                <a:gd name="T4" fmla="*/ 0 w 133"/>
                <a:gd name="T5" fmla="*/ 0 h 158"/>
                <a:gd name="T6" fmla="*/ 0 w 133"/>
                <a:gd name="T7" fmla="*/ 0 h 158"/>
                <a:gd name="T8" fmla="*/ 0 w 133"/>
                <a:gd name="T9" fmla="*/ 0 h 158"/>
                <a:gd name="T10" fmla="*/ 0 w 133"/>
                <a:gd name="T11" fmla="*/ 0 h 158"/>
                <a:gd name="T12" fmla="*/ 0 w 133"/>
                <a:gd name="T13" fmla="*/ 0 h 158"/>
                <a:gd name="T14" fmla="*/ 0 w 133"/>
                <a:gd name="T15" fmla="*/ 0 h 158"/>
                <a:gd name="T16" fmla="*/ 0 w 133"/>
                <a:gd name="T17" fmla="*/ 0 h 158"/>
                <a:gd name="T18" fmla="*/ 0 w 133"/>
                <a:gd name="T19" fmla="*/ 0 h 158"/>
                <a:gd name="T20" fmla="*/ 0 w 133"/>
                <a:gd name="T21" fmla="*/ 0 h 158"/>
                <a:gd name="T22" fmla="*/ 0 w 133"/>
                <a:gd name="T23" fmla="*/ 0 h 158"/>
                <a:gd name="T24" fmla="*/ 0 w 133"/>
                <a:gd name="T25" fmla="*/ 0 h 158"/>
                <a:gd name="T26" fmla="*/ 0 w 133"/>
                <a:gd name="T27" fmla="*/ 0 h 158"/>
                <a:gd name="T28" fmla="*/ 0 w 133"/>
                <a:gd name="T29" fmla="*/ 0 h 158"/>
                <a:gd name="T30" fmla="*/ 0 w 133"/>
                <a:gd name="T31" fmla="*/ 0 h 158"/>
                <a:gd name="T32" fmla="*/ 0 w 133"/>
                <a:gd name="T33" fmla="*/ 0 h 158"/>
                <a:gd name="T34" fmla="*/ 0 w 133"/>
                <a:gd name="T35" fmla="*/ 0 h 158"/>
                <a:gd name="T36" fmla="*/ 0 w 133"/>
                <a:gd name="T37" fmla="*/ 0 h 158"/>
                <a:gd name="T38" fmla="*/ 0 w 133"/>
                <a:gd name="T39" fmla="*/ 0 h 158"/>
                <a:gd name="T40" fmla="*/ 0 w 133"/>
                <a:gd name="T41" fmla="*/ 0 h 158"/>
                <a:gd name="T42" fmla="*/ 0 w 133"/>
                <a:gd name="T43" fmla="*/ 0 h 158"/>
                <a:gd name="T44" fmla="*/ 0 w 133"/>
                <a:gd name="T45" fmla="*/ 0 h 158"/>
                <a:gd name="T46" fmla="*/ 0 w 133"/>
                <a:gd name="T47" fmla="*/ 0 h 158"/>
                <a:gd name="T48" fmla="*/ 0 w 133"/>
                <a:gd name="T49" fmla="*/ 0 h 158"/>
                <a:gd name="T50" fmla="*/ 0 w 133"/>
                <a:gd name="T51" fmla="*/ 0 h 158"/>
                <a:gd name="T52" fmla="*/ 0 w 133"/>
                <a:gd name="T53" fmla="*/ 0 h 158"/>
                <a:gd name="T54" fmla="*/ 0 w 133"/>
                <a:gd name="T55" fmla="*/ 0 h 158"/>
                <a:gd name="T56" fmla="*/ 0 w 133"/>
                <a:gd name="T57" fmla="*/ 0 h 158"/>
                <a:gd name="T58" fmla="*/ 0 w 133"/>
                <a:gd name="T59" fmla="*/ 0 h 158"/>
                <a:gd name="T60" fmla="*/ 0 w 133"/>
                <a:gd name="T61" fmla="*/ 0 h 158"/>
                <a:gd name="T62" fmla="*/ 0 w 133"/>
                <a:gd name="T63" fmla="*/ 0 h 158"/>
                <a:gd name="T64" fmla="*/ 0 w 133"/>
                <a:gd name="T65" fmla="*/ 0 h 158"/>
                <a:gd name="T66" fmla="*/ 0 w 133"/>
                <a:gd name="T67" fmla="*/ 0 h 158"/>
                <a:gd name="T68" fmla="*/ 0 w 133"/>
                <a:gd name="T69" fmla="*/ 0 h 158"/>
                <a:gd name="T70" fmla="*/ 0 w 133"/>
                <a:gd name="T71" fmla="*/ 0 h 158"/>
                <a:gd name="T72" fmla="*/ 0 w 133"/>
                <a:gd name="T73" fmla="*/ 0 h 158"/>
                <a:gd name="T74" fmla="*/ 0 w 133"/>
                <a:gd name="T75" fmla="*/ 0 h 1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3" h="158">
                  <a:moveTo>
                    <a:pt x="68" y="28"/>
                  </a:moveTo>
                  <a:lnTo>
                    <a:pt x="63" y="29"/>
                  </a:lnTo>
                  <a:lnTo>
                    <a:pt x="59" y="29"/>
                  </a:lnTo>
                  <a:lnTo>
                    <a:pt x="55" y="32"/>
                  </a:lnTo>
                  <a:lnTo>
                    <a:pt x="51" y="33"/>
                  </a:lnTo>
                  <a:lnTo>
                    <a:pt x="49" y="36"/>
                  </a:lnTo>
                  <a:lnTo>
                    <a:pt x="46" y="39"/>
                  </a:lnTo>
                  <a:lnTo>
                    <a:pt x="42" y="44"/>
                  </a:lnTo>
                  <a:lnTo>
                    <a:pt x="40" y="49"/>
                  </a:lnTo>
                  <a:lnTo>
                    <a:pt x="39" y="57"/>
                  </a:lnTo>
                  <a:lnTo>
                    <a:pt x="39" y="63"/>
                  </a:lnTo>
                  <a:lnTo>
                    <a:pt x="97" y="63"/>
                  </a:lnTo>
                  <a:lnTo>
                    <a:pt x="94" y="49"/>
                  </a:lnTo>
                  <a:lnTo>
                    <a:pt x="89" y="38"/>
                  </a:lnTo>
                  <a:lnTo>
                    <a:pt x="80" y="30"/>
                  </a:lnTo>
                  <a:lnTo>
                    <a:pt x="68" y="28"/>
                  </a:lnTo>
                  <a:close/>
                  <a:moveTo>
                    <a:pt x="69" y="0"/>
                  </a:moveTo>
                  <a:lnTo>
                    <a:pt x="85" y="1"/>
                  </a:lnTo>
                  <a:lnTo>
                    <a:pt x="98" y="5"/>
                  </a:lnTo>
                  <a:lnTo>
                    <a:pt x="105" y="9"/>
                  </a:lnTo>
                  <a:lnTo>
                    <a:pt x="113" y="14"/>
                  </a:lnTo>
                  <a:lnTo>
                    <a:pt x="118" y="20"/>
                  </a:lnTo>
                  <a:lnTo>
                    <a:pt x="124" y="30"/>
                  </a:lnTo>
                  <a:lnTo>
                    <a:pt x="129" y="42"/>
                  </a:lnTo>
                  <a:lnTo>
                    <a:pt x="132" y="54"/>
                  </a:lnTo>
                  <a:lnTo>
                    <a:pt x="133" y="68"/>
                  </a:lnTo>
                  <a:lnTo>
                    <a:pt x="133" y="80"/>
                  </a:lnTo>
                  <a:lnTo>
                    <a:pt x="132" y="83"/>
                  </a:lnTo>
                  <a:lnTo>
                    <a:pt x="131" y="86"/>
                  </a:lnTo>
                  <a:lnTo>
                    <a:pt x="128" y="87"/>
                  </a:lnTo>
                  <a:lnTo>
                    <a:pt x="124" y="88"/>
                  </a:lnTo>
                  <a:lnTo>
                    <a:pt x="39" y="88"/>
                  </a:lnTo>
                  <a:lnTo>
                    <a:pt x="39" y="97"/>
                  </a:lnTo>
                  <a:lnTo>
                    <a:pt x="40" y="105"/>
                  </a:lnTo>
                  <a:lnTo>
                    <a:pt x="42" y="110"/>
                  </a:lnTo>
                  <a:lnTo>
                    <a:pt x="47" y="118"/>
                  </a:lnTo>
                  <a:lnTo>
                    <a:pt x="50" y="120"/>
                  </a:lnTo>
                  <a:lnTo>
                    <a:pt x="54" y="123"/>
                  </a:lnTo>
                  <a:lnTo>
                    <a:pt x="59" y="125"/>
                  </a:lnTo>
                  <a:lnTo>
                    <a:pt x="69" y="128"/>
                  </a:lnTo>
                  <a:lnTo>
                    <a:pt x="88" y="128"/>
                  </a:lnTo>
                  <a:lnTo>
                    <a:pt x="100" y="125"/>
                  </a:lnTo>
                  <a:lnTo>
                    <a:pt x="107" y="123"/>
                  </a:lnTo>
                  <a:lnTo>
                    <a:pt x="112" y="121"/>
                  </a:lnTo>
                  <a:lnTo>
                    <a:pt x="116" y="120"/>
                  </a:lnTo>
                  <a:lnTo>
                    <a:pt x="118" y="119"/>
                  </a:lnTo>
                  <a:lnTo>
                    <a:pt x="124" y="119"/>
                  </a:lnTo>
                  <a:lnTo>
                    <a:pt x="124" y="120"/>
                  </a:lnTo>
                  <a:lnTo>
                    <a:pt x="127" y="123"/>
                  </a:lnTo>
                  <a:lnTo>
                    <a:pt x="127" y="139"/>
                  </a:lnTo>
                  <a:lnTo>
                    <a:pt x="126" y="141"/>
                  </a:lnTo>
                  <a:lnTo>
                    <a:pt x="126" y="144"/>
                  </a:lnTo>
                  <a:lnTo>
                    <a:pt x="122" y="148"/>
                  </a:lnTo>
                  <a:lnTo>
                    <a:pt x="118" y="149"/>
                  </a:lnTo>
                  <a:lnTo>
                    <a:pt x="113" y="152"/>
                  </a:lnTo>
                  <a:lnTo>
                    <a:pt x="107" y="153"/>
                  </a:lnTo>
                  <a:lnTo>
                    <a:pt x="99" y="155"/>
                  </a:lnTo>
                  <a:lnTo>
                    <a:pt x="92" y="157"/>
                  </a:lnTo>
                  <a:lnTo>
                    <a:pt x="82" y="158"/>
                  </a:lnTo>
                  <a:lnTo>
                    <a:pt x="73" y="158"/>
                  </a:lnTo>
                  <a:lnTo>
                    <a:pt x="55" y="157"/>
                  </a:lnTo>
                  <a:lnTo>
                    <a:pt x="40" y="153"/>
                  </a:lnTo>
                  <a:lnTo>
                    <a:pt x="27" y="147"/>
                  </a:lnTo>
                  <a:lnTo>
                    <a:pt x="17" y="139"/>
                  </a:lnTo>
                  <a:lnTo>
                    <a:pt x="10" y="128"/>
                  </a:lnTo>
                  <a:lnTo>
                    <a:pt x="3" y="115"/>
                  </a:lnTo>
                  <a:lnTo>
                    <a:pt x="1" y="99"/>
                  </a:lnTo>
                  <a:lnTo>
                    <a:pt x="0" y="81"/>
                  </a:lnTo>
                  <a:lnTo>
                    <a:pt x="1" y="63"/>
                  </a:lnTo>
                  <a:lnTo>
                    <a:pt x="3" y="47"/>
                  </a:lnTo>
                  <a:lnTo>
                    <a:pt x="10" y="33"/>
                  </a:lnTo>
                  <a:lnTo>
                    <a:pt x="17" y="22"/>
                  </a:lnTo>
                  <a:lnTo>
                    <a:pt x="27" y="13"/>
                  </a:lnTo>
                  <a:lnTo>
                    <a:pt x="40" y="5"/>
                  </a:lnTo>
                  <a:lnTo>
                    <a:pt x="54" y="1"/>
                  </a:lnTo>
                  <a:lnTo>
                    <a:pt x="69"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4" name="Freeform 25"/>
            <p:cNvSpPr>
              <a:spLocks/>
            </p:cNvSpPr>
            <p:nvPr userDrawn="1"/>
          </p:nvSpPr>
          <p:spPr bwMode="auto">
            <a:xfrm>
              <a:off x="722" y="4068"/>
              <a:ext cx="27" cy="39"/>
            </a:xfrm>
            <a:custGeom>
              <a:avLst/>
              <a:gdLst>
                <a:gd name="T0" fmla="*/ 0 w 111"/>
                <a:gd name="T1" fmla="*/ 0 h 158"/>
                <a:gd name="T2" fmla="*/ 0 w 111"/>
                <a:gd name="T3" fmla="*/ 0 h 158"/>
                <a:gd name="T4" fmla="*/ 0 w 111"/>
                <a:gd name="T5" fmla="*/ 0 h 158"/>
                <a:gd name="T6" fmla="*/ 0 w 111"/>
                <a:gd name="T7" fmla="*/ 0 h 158"/>
                <a:gd name="T8" fmla="*/ 0 w 111"/>
                <a:gd name="T9" fmla="*/ 0 h 158"/>
                <a:gd name="T10" fmla="*/ 0 w 111"/>
                <a:gd name="T11" fmla="*/ 0 h 158"/>
                <a:gd name="T12" fmla="*/ 0 w 111"/>
                <a:gd name="T13" fmla="*/ 0 h 158"/>
                <a:gd name="T14" fmla="*/ 0 w 111"/>
                <a:gd name="T15" fmla="*/ 0 h 158"/>
                <a:gd name="T16" fmla="*/ 0 w 111"/>
                <a:gd name="T17" fmla="*/ 0 h 158"/>
                <a:gd name="T18" fmla="*/ 0 w 111"/>
                <a:gd name="T19" fmla="*/ 0 h 158"/>
                <a:gd name="T20" fmla="*/ 0 w 111"/>
                <a:gd name="T21" fmla="*/ 0 h 158"/>
                <a:gd name="T22" fmla="*/ 0 w 111"/>
                <a:gd name="T23" fmla="*/ 0 h 158"/>
                <a:gd name="T24" fmla="*/ 0 w 111"/>
                <a:gd name="T25" fmla="*/ 0 h 158"/>
                <a:gd name="T26" fmla="*/ 0 w 111"/>
                <a:gd name="T27" fmla="*/ 0 h 158"/>
                <a:gd name="T28" fmla="*/ 0 w 111"/>
                <a:gd name="T29" fmla="*/ 0 h 158"/>
                <a:gd name="T30" fmla="*/ 0 w 111"/>
                <a:gd name="T31" fmla="*/ 0 h 158"/>
                <a:gd name="T32" fmla="*/ 0 w 111"/>
                <a:gd name="T33" fmla="*/ 0 h 158"/>
                <a:gd name="T34" fmla="*/ 0 w 111"/>
                <a:gd name="T35" fmla="*/ 0 h 158"/>
                <a:gd name="T36" fmla="*/ 0 w 111"/>
                <a:gd name="T37" fmla="*/ 0 h 158"/>
                <a:gd name="T38" fmla="*/ 0 w 111"/>
                <a:gd name="T39" fmla="*/ 0 h 158"/>
                <a:gd name="T40" fmla="*/ 0 w 111"/>
                <a:gd name="T41" fmla="*/ 0 h 158"/>
                <a:gd name="T42" fmla="*/ 0 w 111"/>
                <a:gd name="T43" fmla="*/ 0 h 158"/>
                <a:gd name="T44" fmla="*/ 0 w 111"/>
                <a:gd name="T45" fmla="*/ 0 h 158"/>
                <a:gd name="T46" fmla="*/ 0 w 111"/>
                <a:gd name="T47" fmla="*/ 0 h 158"/>
                <a:gd name="T48" fmla="*/ 0 w 111"/>
                <a:gd name="T49" fmla="*/ 0 h 158"/>
                <a:gd name="T50" fmla="*/ 0 w 111"/>
                <a:gd name="T51" fmla="*/ 0 h 158"/>
                <a:gd name="T52" fmla="*/ 0 w 111"/>
                <a:gd name="T53" fmla="*/ 0 h 158"/>
                <a:gd name="T54" fmla="*/ 0 w 111"/>
                <a:gd name="T55" fmla="*/ 0 h 158"/>
                <a:gd name="T56" fmla="*/ 0 w 111"/>
                <a:gd name="T57" fmla="*/ 0 h 158"/>
                <a:gd name="T58" fmla="*/ 0 w 111"/>
                <a:gd name="T59" fmla="*/ 0 h 158"/>
                <a:gd name="T60" fmla="*/ 0 w 111"/>
                <a:gd name="T61" fmla="*/ 0 h 158"/>
                <a:gd name="T62" fmla="*/ 0 w 111"/>
                <a:gd name="T63" fmla="*/ 0 h 158"/>
                <a:gd name="T64" fmla="*/ 0 w 111"/>
                <a:gd name="T65" fmla="*/ 0 h 158"/>
                <a:gd name="T66" fmla="*/ 0 w 111"/>
                <a:gd name="T67" fmla="*/ 0 h 1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158">
                  <a:moveTo>
                    <a:pt x="68" y="0"/>
                  </a:moveTo>
                  <a:lnTo>
                    <a:pt x="75" y="0"/>
                  </a:lnTo>
                  <a:lnTo>
                    <a:pt x="81" y="1"/>
                  </a:lnTo>
                  <a:lnTo>
                    <a:pt x="91" y="4"/>
                  </a:lnTo>
                  <a:lnTo>
                    <a:pt x="104" y="10"/>
                  </a:lnTo>
                  <a:lnTo>
                    <a:pt x="110" y="17"/>
                  </a:lnTo>
                  <a:lnTo>
                    <a:pt x="110" y="23"/>
                  </a:lnTo>
                  <a:lnTo>
                    <a:pt x="111" y="27"/>
                  </a:lnTo>
                  <a:lnTo>
                    <a:pt x="111" y="30"/>
                  </a:lnTo>
                  <a:lnTo>
                    <a:pt x="110" y="36"/>
                  </a:lnTo>
                  <a:lnTo>
                    <a:pt x="110" y="39"/>
                  </a:lnTo>
                  <a:lnTo>
                    <a:pt x="109" y="43"/>
                  </a:lnTo>
                  <a:lnTo>
                    <a:pt x="109" y="44"/>
                  </a:lnTo>
                  <a:lnTo>
                    <a:pt x="106" y="46"/>
                  </a:lnTo>
                  <a:lnTo>
                    <a:pt x="105" y="47"/>
                  </a:lnTo>
                  <a:lnTo>
                    <a:pt x="100" y="44"/>
                  </a:lnTo>
                  <a:lnTo>
                    <a:pt x="88" y="37"/>
                  </a:lnTo>
                  <a:lnTo>
                    <a:pt x="83" y="34"/>
                  </a:lnTo>
                  <a:lnTo>
                    <a:pt x="77" y="32"/>
                  </a:lnTo>
                  <a:lnTo>
                    <a:pt x="71" y="32"/>
                  </a:lnTo>
                  <a:lnTo>
                    <a:pt x="57" y="36"/>
                  </a:lnTo>
                  <a:lnTo>
                    <a:pt x="47" y="44"/>
                  </a:lnTo>
                  <a:lnTo>
                    <a:pt x="41" y="58"/>
                  </a:lnTo>
                  <a:lnTo>
                    <a:pt x="39" y="78"/>
                  </a:lnTo>
                  <a:lnTo>
                    <a:pt x="39" y="90"/>
                  </a:lnTo>
                  <a:lnTo>
                    <a:pt x="41" y="99"/>
                  </a:lnTo>
                  <a:lnTo>
                    <a:pt x="44" y="106"/>
                  </a:lnTo>
                  <a:lnTo>
                    <a:pt x="47" y="114"/>
                  </a:lnTo>
                  <a:lnTo>
                    <a:pt x="49" y="116"/>
                  </a:lnTo>
                  <a:lnTo>
                    <a:pt x="57" y="121"/>
                  </a:lnTo>
                  <a:lnTo>
                    <a:pt x="63" y="124"/>
                  </a:lnTo>
                  <a:lnTo>
                    <a:pt x="71" y="125"/>
                  </a:lnTo>
                  <a:lnTo>
                    <a:pt x="78" y="124"/>
                  </a:lnTo>
                  <a:lnTo>
                    <a:pt x="85" y="123"/>
                  </a:lnTo>
                  <a:lnTo>
                    <a:pt x="90" y="120"/>
                  </a:lnTo>
                  <a:lnTo>
                    <a:pt x="95" y="116"/>
                  </a:lnTo>
                  <a:lnTo>
                    <a:pt x="99" y="114"/>
                  </a:lnTo>
                  <a:lnTo>
                    <a:pt x="101" y="111"/>
                  </a:lnTo>
                  <a:lnTo>
                    <a:pt x="106" y="109"/>
                  </a:lnTo>
                  <a:lnTo>
                    <a:pt x="107" y="109"/>
                  </a:lnTo>
                  <a:lnTo>
                    <a:pt x="110" y="111"/>
                  </a:lnTo>
                  <a:lnTo>
                    <a:pt x="110" y="112"/>
                  </a:lnTo>
                  <a:lnTo>
                    <a:pt x="111" y="115"/>
                  </a:lnTo>
                  <a:lnTo>
                    <a:pt x="111" y="136"/>
                  </a:lnTo>
                  <a:lnTo>
                    <a:pt x="110" y="138"/>
                  </a:lnTo>
                  <a:lnTo>
                    <a:pt x="110" y="141"/>
                  </a:lnTo>
                  <a:lnTo>
                    <a:pt x="105" y="147"/>
                  </a:lnTo>
                  <a:lnTo>
                    <a:pt x="101" y="148"/>
                  </a:lnTo>
                  <a:lnTo>
                    <a:pt x="91" y="153"/>
                  </a:lnTo>
                  <a:lnTo>
                    <a:pt x="85" y="155"/>
                  </a:lnTo>
                  <a:lnTo>
                    <a:pt x="72" y="158"/>
                  </a:lnTo>
                  <a:lnTo>
                    <a:pt x="64" y="158"/>
                  </a:lnTo>
                  <a:lnTo>
                    <a:pt x="49" y="157"/>
                  </a:lnTo>
                  <a:lnTo>
                    <a:pt x="37" y="153"/>
                  </a:lnTo>
                  <a:lnTo>
                    <a:pt x="29" y="149"/>
                  </a:lnTo>
                  <a:lnTo>
                    <a:pt x="23" y="144"/>
                  </a:lnTo>
                  <a:lnTo>
                    <a:pt x="17" y="138"/>
                  </a:lnTo>
                  <a:lnTo>
                    <a:pt x="9" y="126"/>
                  </a:lnTo>
                  <a:lnTo>
                    <a:pt x="4" y="114"/>
                  </a:lnTo>
                  <a:lnTo>
                    <a:pt x="0" y="99"/>
                  </a:lnTo>
                  <a:lnTo>
                    <a:pt x="0" y="82"/>
                  </a:lnTo>
                  <a:lnTo>
                    <a:pt x="1" y="62"/>
                  </a:lnTo>
                  <a:lnTo>
                    <a:pt x="5" y="46"/>
                  </a:lnTo>
                  <a:lnTo>
                    <a:pt x="10" y="32"/>
                  </a:lnTo>
                  <a:lnTo>
                    <a:pt x="19" y="20"/>
                  </a:lnTo>
                  <a:lnTo>
                    <a:pt x="29" y="12"/>
                  </a:lnTo>
                  <a:lnTo>
                    <a:pt x="41" y="5"/>
                  </a:lnTo>
                  <a:lnTo>
                    <a:pt x="54" y="1"/>
                  </a:lnTo>
                  <a:lnTo>
                    <a:pt x="68"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5" name="Freeform 26"/>
            <p:cNvSpPr>
              <a:spLocks/>
            </p:cNvSpPr>
            <p:nvPr userDrawn="1"/>
          </p:nvSpPr>
          <p:spPr bwMode="auto">
            <a:xfrm>
              <a:off x="756" y="4052"/>
              <a:ext cx="33" cy="55"/>
            </a:xfrm>
            <a:custGeom>
              <a:avLst/>
              <a:gdLst>
                <a:gd name="T0" fmla="*/ 0 w 131"/>
                <a:gd name="T1" fmla="*/ 0 h 219"/>
                <a:gd name="T2" fmla="*/ 0 w 131"/>
                <a:gd name="T3" fmla="*/ 0 h 219"/>
                <a:gd name="T4" fmla="*/ 0 w 131"/>
                <a:gd name="T5" fmla="*/ 0 h 219"/>
                <a:gd name="T6" fmla="*/ 0 w 131"/>
                <a:gd name="T7" fmla="*/ 0 h 219"/>
                <a:gd name="T8" fmla="*/ 0 w 131"/>
                <a:gd name="T9" fmla="*/ 0 h 219"/>
                <a:gd name="T10" fmla="*/ 0 w 131"/>
                <a:gd name="T11" fmla="*/ 0 h 219"/>
                <a:gd name="T12" fmla="*/ 0 w 131"/>
                <a:gd name="T13" fmla="*/ 0 h 219"/>
                <a:gd name="T14" fmla="*/ 0 w 131"/>
                <a:gd name="T15" fmla="*/ 0 h 219"/>
                <a:gd name="T16" fmla="*/ 0 w 131"/>
                <a:gd name="T17" fmla="*/ 0 h 219"/>
                <a:gd name="T18" fmla="*/ 0 w 131"/>
                <a:gd name="T19" fmla="*/ 0 h 219"/>
                <a:gd name="T20" fmla="*/ 0 w 131"/>
                <a:gd name="T21" fmla="*/ 0 h 219"/>
                <a:gd name="T22" fmla="*/ 0 w 131"/>
                <a:gd name="T23" fmla="*/ 0 h 219"/>
                <a:gd name="T24" fmla="*/ 0 w 131"/>
                <a:gd name="T25" fmla="*/ 0 h 219"/>
                <a:gd name="T26" fmla="*/ 0 w 131"/>
                <a:gd name="T27" fmla="*/ 0 h 219"/>
                <a:gd name="T28" fmla="*/ 0 w 131"/>
                <a:gd name="T29" fmla="*/ 0 h 219"/>
                <a:gd name="T30" fmla="*/ 0 w 131"/>
                <a:gd name="T31" fmla="*/ 0 h 219"/>
                <a:gd name="T32" fmla="*/ 0 w 131"/>
                <a:gd name="T33" fmla="*/ 0 h 219"/>
                <a:gd name="T34" fmla="*/ 0 w 131"/>
                <a:gd name="T35" fmla="*/ 0 h 219"/>
                <a:gd name="T36" fmla="*/ 0 w 131"/>
                <a:gd name="T37" fmla="*/ 0 h 219"/>
                <a:gd name="T38" fmla="*/ 0 w 131"/>
                <a:gd name="T39" fmla="*/ 0 h 219"/>
                <a:gd name="T40" fmla="*/ 0 w 131"/>
                <a:gd name="T41" fmla="*/ 0 h 219"/>
                <a:gd name="T42" fmla="*/ 0 w 131"/>
                <a:gd name="T43" fmla="*/ 0 h 219"/>
                <a:gd name="T44" fmla="*/ 0 w 131"/>
                <a:gd name="T45" fmla="*/ 0 h 219"/>
                <a:gd name="T46" fmla="*/ 0 w 131"/>
                <a:gd name="T47" fmla="*/ 0 h 219"/>
                <a:gd name="T48" fmla="*/ 0 w 131"/>
                <a:gd name="T49" fmla="*/ 0 h 219"/>
                <a:gd name="T50" fmla="*/ 0 w 131"/>
                <a:gd name="T51" fmla="*/ 0 h 219"/>
                <a:gd name="T52" fmla="*/ 0 w 131"/>
                <a:gd name="T53" fmla="*/ 0 h 219"/>
                <a:gd name="T54" fmla="*/ 0 w 131"/>
                <a:gd name="T55" fmla="*/ 0 h 219"/>
                <a:gd name="T56" fmla="*/ 0 w 131"/>
                <a:gd name="T57" fmla="*/ 0 h 219"/>
                <a:gd name="T58" fmla="*/ 0 w 131"/>
                <a:gd name="T59" fmla="*/ 0 h 219"/>
                <a:gd name="T60" fmla="*/ 0 w 131"/>
                <a:gd name="T61" fmla="*/ 0 h 219"/>
                <a:gd name="T62" fmla="*/ 0 w 131"/>
                <a:gd name="T63" fmla="*/ 0 h 2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1" h="219">
                  <a:moveTo>
                    <a:pt x="13" y="0"/>
                  </a:moveTo>
                  <a:lnTo>
                    <a:pt x="25" y="0"/>
                  </a:lnTo>
                  <a:lnTo>
                    <a:pt x="29" y="1"/>
                  </a:lnTo>
                  <a:lnTo>
                    <a:pt x="33" y="1"/>
                  </a:lnTo>
                  <a:lnTo>
                    <a:pt x="35" y="2"/>
                  </a:lnTo>
                  <a:lnTo>
                    <a:pt x="36" y="4"/>
                  </a:lnTo>
                  <a:lnTo>
                    <a:pt x="38" y="4"/>
                  </a:lnTo>
                  <a:lnTo>
                    <a:pt x="39" y="6"/>
                  </a:lnTo>
                  <a:lnTo>
                    <a:pt x="39" y="84"/>
                  </a:lnTo>
                  <a:lnTo>
                    <a:pt x="45" y="78"/>
                  </a:lnTo>
                  <a:lnTo>
                    <a:pt x="53" y="73"/>
                  </a:lnTo>
                  <a:lnTo>
                    <a:pt x="59" y="69"/>
                  </a:lnTo>
                  <a:lnTo>
                    <a:pt x="71" y="65"/>
                  </a:lnTo>
                  <a:lnTo>
                    <a:pt x="81" y="64"/>
                  </a:lnTo>
                  <a:lnTo>
                    <a:pt x="93" y="65"/>
                  </a:lnTo>
                  <a:lnTo>
                    <a:pt x="105" y="69"/>
                  </a:lnTo>
                  <a:lnTo>
                    <a:pt x="111" y="73"/>
                  </a:lnTo>
                  <a:lnTo>
                    <a:pt x="116" y="77"/>
                  </a:lnTo>
                  <a:lnTo>
                    <a:pt x="120" y="82"/>
                  </a:lnTo>
                  <a:lnTo>
                    <a:pt x="123" y="88"/>
                  </a:lnTo>
                  <a:lnTo>
                    <a:pt x="129" y="101"/>
                  </a:lnTo>
                  <a:lnTo>
                    <a:pt x="130" y="113"/>
                  </a:lnTo>
                  <a:lnTo>
                    <a:pt x="131" y="127"/>
                  </a:lnTo>
                  <a:lnTo>
                    <a:pt x="131" y="214"/>
                  </a:lnTo>
                  <a:lnTo>
                    <a:pt x="129" y="217"/>
                  </a:lnTo>
                  <a:lnTo>
                    <a:pt x="127" y="217"/>
                  </a:lnTo>
                  <a:lnTo>
                    <a:pt x="125" y="218"/>
                  </a:lnTo>
                  <a:lnTo>
                    <a:pt x="121" y="219"/>
                  </a:lnTo>
                  <a:lnTo>
                    <a:pt x="102" y="219"/>
                  </a:lnTo>
                  <a:lnTo>
                    <a:pt x="100" y="218"/>
                  </a:lnTo>
                  <a:lnTo>
                    <a:pt x="98" y="218"/>
                  </a:lnTo>
                  <a:lnTo>
                    <a:pt x="97" y="217"/>
                  </a:lnTo>
                  <a:lnTo>
                    <a:pt x="94" y="217"/>
                  </a:lnTo>
                  <a:lnTo>
                    <a:pt x="92" y="214"/>
                  </a:lnTo>
                  <a:lnTo>
                    <a:pt x="92" y="121"/>
                  </a:lnTo>
                  <a:lnTo>
                    <a:pt x="91" y="117"/>
                  </a:lnTo>
                  <a:lnTo>
                    <a:pt x="89" y="112"/>
                  </a:lnTo>
                  <a:lnTo>
                    <a:pt x="87" y="107"/>
                  </a:lnTo>
                  <a:lnTo>
                    <a:pt x="83" y="103"/>
                  </a:lnTo>
                  <a:lnTo>
                    <a:pt x="79" y="101"/>
                  </a:lnTo>
                  <a:lnTo>
                    <a:pt x="69" y="98"/>
                  </a:lnTo>
                  <a:lnTo>
                    <a:pt x="59" y="101"/>
                  </a:lnTo>
                  <a:lnTo>
                    <a:pt x="49" y="108"/>
                  </a:lnTo>
                  <a:lnTo>
                    <a:pt x="44" y="113"/>
                  </a:lnTo>
                  <a:lnTo>
                    <a:pt x="39" y="120"/>
                  </a:lnTo>
                  <a:lnTo>
                    <a:pt x="39" y="214"/>
                  </a:lnTo>
                  <a:lnTo>
                    <a:pt x="36" y="217"/>
                  </a:lnTo>
                  <a:lnTo>
                    <a:pt x="35" y="217"/>
                  </a:lnTo>
                  <a:lnTo>
                    <a:pt x="33" y="218"/>
                  </a:lnTo>
                  <a:lnTo>
                    <a:pt x="29" y="219"/>
                  </a:lnTo>
                  <a:lnTo>
                    <a:pt x="10" y="219"/>
                  </a:lnTo>
                  <a:lnTo>
                    <a:pt x="5" y="217"/>
                  </a:lnTo>
                  <a:lnTo>
                    <a:pt x="2" y="217"/>
                  </a:lnTo>
                  <a:lnTo>
                    <a:pt x="1" y="216"/>
                  </a:lnTo>
                  <a:lnTo>
                    <a:pt x="1" y="214"/>
                  </a:lnTo>
                  <a:lnTo>
                    <a:pt x="0" y="213"/>
                  </a:lnTo>
                  <a:lnTo>
                    <a:pt x="0" y="7"/>
                  </a:lnTo>
                  <a:lnTo>
                    <a:pt x="1" y="6"/>
                  </a:lnTo>
                  <a:lnTo>
                    <a:pt x="1" y="4"/>
                  </a:lnTo>
                  <a:lnTo>
                    <a:pt x="2" y="4"/>
                  </a:lnTo>
                  <a:lnTo>
                    <a:pt x="4" y="2"/>
                  </a:lnTo>
                  <a:lnTo>
                    <a:pt x="5" y="2"/>
                  </a:lnTo>
                  <a:lnTo>
                    <a:pt x="7" y="1"/>
                  </a:lnTo>
                  <a:lnTo>
                    <a:pt x="10" y="1"/>
                  </a:lnTo>
                  <a:lnTo>
                    <a:pt x="1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6" name="Freeform 27"/>
            <p:cNvSpPr>
              <a:spLocks/>
            </p:cNvSpPr>
            <p:nvPr userDrawn="1"/>
          </p:nvSpPr>
          <p:spPr bwMode="auto">
            <a:xfrm>
              <a:off x="798" y="4068"/>
              <a:ext cx="33" cy="39"/>
            </a:xfrm>
            <a:custGeom>
              <a:avLst/>
              <a:gdLst>
                <a:gd name="T0" fmla="*/ 0 w 130"/>
                <a:gd name="T1" fmla="*/ 0 h 155"/>
                <a:gd name="T2" fmla="*/ 0 w 130"/>
                <a:gd name="T3" fmla="*/ 0 h 155"/>
                <a:gd name="T4" fmla="*/ 0 w 130"/>
                <a:gd name="T5" fmla="*/ 0 h 155"/>
                <a:gd name="T6" fmla="*/ 0 w 130"/>
                <a:gd name="T7" fmla="*/ 0 h 155"/>
                <a:gd name="T8" fmla="*/ 0 w 130"/>
                <a:gd name="T9" fmla="*/ 0 h 155"/>
                <a:gd name="T10" fmla="*/ 0 w 130"/>
                <a:gd name="T11" fmla="*/ 0 h 155"/>
                <a:gd name="T12" fmla="*/ 0 w 130"/>
                <a:gd name="T13" fmla="*/ 0 h 155"/>
                <a:gd name="T14" fmla="*/ 0 w 130"/>
                <a:gd name="T15" fmla="*/ 0 h 155"/>
                <a:gd name="T16" fmla="*/ 0 w 130"/>
                <a:gd name="T17" fmla="*/ 0 h 155"/>
                <a:gd name="T18" fmla="*/ 0 w 130"/>
                <a:gd name="T19" fmla="*/ 0 h 155"/>
                <a:gd name="T20" fmla="*/ 0 w 130"/>
                <a:gd name="T21" fmla="*/ 0 h 155"/>
                <a:gd name="T22" fmla="*/ 0 w 130"/>
                <a:gd name="T23" fmla="*/ 0 h 155"/>
                <a:gd name="T24" fmla="*/ 0 w 130"/>
                <a:gd name="T25" fmla="*/ 0 h 155"/>
                <a:gd name="T26" fmla="*/ 0 w 130"/>
                <a:gd name="T27" fmla="*/ 0 h 155"/>
                <a:gd name="T28" fmla="*/ 0 w 130"/>
                <a:gd name="T29" fmla="*/ 0 h 155"/>
                <a:gd name="T30" fmla="*/ 0 w 130"/>
                <a:gd name="T31" fmla="*/ 0 h 155"/>
                <a:gd name="T32" fmla="*/ 0 w 130"/>
                <a:gd name="T33" fmla="*/ 0 h 155"/>
                <a:gd name="T34" fmla="*/ 0 w 130"/>
                <a:gd name="T35" fmla="*/ 0 h 155"/>
                <a:gd name="T36" fmla="*/ 0 w 130"/>
                <a:gd name="T37" fmla="*/ 0 h 155"/>
                <a:gd name="T38" fmla="*/ 0 w 130"/>
                <a:gd name="T39" fmla="*/ 0 h 155"/>
                <a:gd name="T40" fmla="*/ 0 w 130"/>
                <a:gd name="T41" fmla="*/ 0 h 155"/>
                <a:gd name="T42" fmla="*/ 0 w 130"/>
                <a:gd name="T43" fmla="*/ 0 h 155"/>
                <a:gd name="T44" fmla="*/ 0 w 130"/>
                <a:gd name="T45" fmla="*/ 0 h 155"/>
                <a:gd name="T46" fmla="*/ 0 w 130"/>
                <a:gd name="T47" fmla="*/ 0 h 155"/>
                <a:gd name="T48" fmla="*/ 0 w 130"/>
                <a:gd name="T49" fmla="*/ 0 h 155"/>
                <a:gd name="T50" fmla="*/ 0 w 130"/>
                <a:gd name="T51" fmla="*/ 0 h 155"/>
                <a:gd name="T52" fmla="*/ 0 w 130"/>
                <a:gd name="T53" fmla="*/ 0 h 155"/>
                <a:gd name="T54" fmla="*/ 0 w 130"/>
                <a:gd name="T55" fmla="*/ 0 h 155"/>
                <a:gd name="T56" fmla="*/ 0 w 130"/>
                <a:gd name="T57" fmla="*/ 0 h 155"/>
                <a:gd name="T58" fmla="*/ 0 w 130"/>
                <a:gd name="T59" fmla="*/ 0 h 155"/>
                <a:gd name="T60" fmla="*/ 0 w 130"/>
                <a:gd name="T61" fmla="*/ 0 h 155"/>
                <a:gd name="T62" fmla="*/ 0 w 130"/>
                <a:gd name="T63" fmla="*/ 0 h 155"/>
                <a:gd name="T64" fmla="*/ 0 w 130"/>
                <a:gd name="T65" fmla="*/ 0 h 155"/>
                <a:gd name="T66" fmla="*/ 0 w 130"/>
                <a:gd name="T67" fmla="*/ 0 h 155"/>
                <a:gd name="T68" fmla="*/ 0 w 130"/>
                <a:gd name="T69" fmla="*/ 0 h 155"/>
                <a:gd name="T70" fmla="*/ 0 w 130"/>
                <a:gd name="T71" fmla="*/ 0 h 155"/>
                <a:gd name="T72" fmla="*/ 0 w 130"/>
                <a:gd name="T73" fmla="*/ 0 h 155"/>
                <a:gd name="T74" fmla="*/ 0 w 130"/>
                <a:gd name="T75" fmla="*/ 0 h 155"/>
                <a:gd name="T76" fmla="*/ 0 w 130"/>
                <a:gd name="T77" fmla="*/ 0 h 155"/>
                <a:gd name="T78" fmla="*/ 0 w 130"/>
                <a:gd name="T79" fmla="*/ 0 h 155"/>
                <a:gd name="T80" fmla="*/ 0 w 130"/>
                <a:gd name="T81" fmla="*/ 0 h 155"/>
                <a:gd name="T82" fmla="*/ 0 w 130"/>
                <a:gd name="T83" fmla="*/ 0 h 155"/>
                <a:gd name="T84" fmla="*/ 0 w 130"/>
                <a:gd name="T85" fmla="*/ 0 h 155"/>
                <a:gd name="T86" fmla="*/ 0 w 130"/>
                <a:gd name="T87" fmla="*/ 0 h 155"/>
                <a:gd name="T88" fmla="*/ 0 w 130"/>
                <a:gd name="T89" fmla="*/ 0 h 155"/>
                <a:gd name="T90" fmla="*/ 0 w 130"/>
                <a:gd name="T91" fmla="*/ 0 h 155"/>
                <a:gd name="T92" fmla="*/ 0 w 130"/>
                <a:gd name="T93" fmla="*/ 0 h 155"/>
                <a:gd name="T94" fmla="*/ 0 w 130"/>
                <a:gd name="T95" fmla="*/ 0 h 155"/>
                <a:gd name="T96" fmla="*/ 0 w 130"/>
                <a:gd name="T97" fmla="*/ 0 h 155"/>
                <a:gd name="T98" fmla="*/ 0 w 130"/>
                <a:gd name="T99" fmla="*/ 0 h 155"/>
                <a:gd name="T100" fmla="*/ 0 w 130"/>
                <a:gd name="T101" fmla="*/ 0 h 155"/>
                <a:gd name="T102" fmla="*/ 0 w 130"/>
                <a:gd name="T103" fmla="*/ 0 h 155"/>
                <a:gd name="T104" fmla="*/ 0 w 130"/>
                <a:gd name="T105" fmla="*/ 0 h 155"/>
                <a:gd name="T106" fmla="*/ 0 w 130"/>
                <a:gd name="T107" fmla="*/ 0 h 155"/>
                <a:gd name="T108" fmla="*/ 0 w 130"/>
                <a:gd name="T109" fmla="*/ 0 h 155"/>
                <a:gd name="T110" fmla="*/ 0 w 130"/>
                <a:gd name="T111" fmla="*/ 0 h 155"/>
                <a:gd name="T112" fmla="*/ 0 w 130"/>
                <a:gd name="T113" fmla="*/ 0 h 1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0" h="155">
                  <a:moveTo>
                    <a:pt x="81" y="0"/>
                  </a:moveTo>
                  <a:lnTo>
                    <a:pt x="93" y="1"/>
                  </a:lnTo>
                  <a:lnTo>
                    <a:pt x="103" y="5"/>
                  </a:lnTo>
                  <a:lnTo>
                    <a:pt x="110" y="9"/>
                  </a:lnTo>
                  <a:lnTo>
                    <a:pt x="115" y="13"/>
                  </a:lnTo>
                  <a:lnTo>
                    <a:pt x="120" y="18"/>
                  </a:lnTo>
                  <a:lnTo>
                    <a:pt x="122" y="23"/>
                  </a:lnTo>
                  <a:lnTo>
                    <a:pt x="126" y="29"/>
                  </a:lnTo>
                  <a:lnTo>
                    <a:pt x="127" y="37"/>
                  </a:lnTo>
                  <a:lnTo>
                    <a:pt x="130" y="48"/>
                  </a:lnTo>
                  <a:lnTo>
                    <a:pt x="130" y="152"/>
                  </a:lnTo>
                  <a:lnTo>
                    <a:pt x="128" y="153"/>
                  </a:lnTo>
                  <a:lnTo>
                    <a:pt x="126" y="153"/>
                  </a:lnTo>
                  <a:lnTo>
                    <a:pt x="123" y="154"/>
                  </a:lnTo>
                  <a:lnTo>
                    <a:pt x="120" y="155"/>
                  </a:lnTo>
                  <a:lnTo>
                    <a:pt x="102" y="155"/>
                  </a:lnTo>
                  <a:lnTo>
                    <a:pt x="99" y="154"/>
                  </a:lnTo>
                  <a:lnTo>
                    <a:pt x="97" y="154"/>
                  </a:lnTo>
                  <a:lnTo>
                    <a:pt x="96" y="153"/>
                  </a:lnTo>
                  <a:lnTo>
                    <a:pt x="94" y="153"/>
                  </a:lnTo>
                  <a:lnTo>
                    <a:pt x="92" y="150"/>
                  </a:lnTo>
                  <a:lnTo>
                    <a:pt x="92" y="63"/>
                  </a:lnTo>
                  <a:lnTo>
                    <a:pt x="91" y="57"/>
                  </a:lnTo>
                  <a:lnTo>
                    <a:pt x="91" y="53"/>
                  </a:lnTo>
                  <a:lnTo>
                    <a:pt x="86" y="43"/>
                  </a:lnTo>
                  <a:lnTo>
                    <a:pt x="83" y="39"/>
                  </a:lnTo>
                  <a:lnTo>
                    <a:pt x="79" y="37"/>
                  </a:lnTo>
                  <a:lnTo>
                    <a:pt x="69" y="34"/>
                  </a:lnTo>
                  <a:lnTo>
                    <a:pt x="59" y="37"/>
                  </a:lnTo>
                  <a:lnTo>
                    <a:pt x="49" y="44"/>
                  </a:lnTo>
                  <a:lnTo>
                    <a:pt x="44" y="49"/>
                  </a:lnTo>
                  <a:lnTo>
                    <a:pt x="39" y="56"/>
                  </a:lnTo>
                  <a:lnTo>
                    <a:pt x="39" y="149"/>
                  </a:lnTo>
                  <a:lnTo>
                    <a:pt x="38" y="150"/>
                  </a:lnTo>
                  <a:lnTo>
                    <a:pt x="38" y="152"/>
                  </a:lnTo>
                  <a:lnTo>
                    <a:pt x="36" y="153"/>
                  </a:lnTo>
                  <a:lnTo>
                    <a:pt x="34" y="153"/>
                  </a:lnTo>
                  <a:lnTo>
                    <a:pt x="29" y="155"/>
                  </a:lnTo>
                  <a:lnTo>
                    <a:pt x="10" y="155"/>
                  </a:lnTo>
                  <a:lnTo>
                    <a:pt x="6" y="154"/>
                  </a:lnTo>
                  <a:lnTo>
                    <a:pt x="4" y="153"/>
                  </a:lnTo>
                  <a:lnTo>
                    <a:pt x="2" y="153"/>
                  </a:lnTo>
                  <a:lnTo>
                    <a:pt x="0" y="150"/>
                  </a:lnTo>
                  <a:lnTo>
                    <a:pt x="0" y="7"/>
                  </a:lnTo>
                  <a:lnTo>
                    <a:pt x="1" y="5"/>
                  </a:lnTo>
                  <a:lnTo>
                    <a:pt x="4" y="4"/>
                  </a:lnTo>
                  <a:lnTo>
                    <a:pt x="6" y="4"/>
                  </a:lnTo>
                  <a:lnTo>
                    <a:pt x="9" y="3"/>
                  </a:lnTo>
                  <a:lnTo>
                    <a:pt x="25" y="3"/>
                  </a:lnTo>
                  <a:lnTo>
                    <a:pt x="28" y="4"/>
                  </a:lnTo>
                  <a:lnTo>
                    <a:pt x="29" y="4"/>
                  </a:lnTo>
                  <a:lnTo>
                    <a:pt x="33" y="7"/>
                  </a:lnTo>
                  <a:lnTo>
                    <a:pt x="33" y="25"/>
                  </a:lnTo>
                  <a:lnTo>
                    <a:pt x="44" y="14"/>
                  </a:lnTo>
                  <a:lnTo>
                    <a:pt x="55" y="7"/>
                  </a:lnTo>
                  <a:lnTo>
                    <a:pt x="68" y="1"/>
                  </a:lnTo>
                  <a:lnTo>
                    <a:pt x="81"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7" name="Freeform 28"/>
            <p:cNvSpPr>
              <a:spLocks noEditPoints="1"/>
            </p:cNvSpPr>
            <p:nvPr userDrawn="1"/>
          </p:nvSpPr>
          <p:spPr bwMode="auto">
            <a:xfrm>
              <a:off x="839" y="4068"/>
              <a:ext cx="36" cy="39"/>
            </a:xfrm>
            <a:custGeom>
              <a:avLst/>
              <a:gdLst>
                <a:gd name="T0" fmla="*/ 0 w 146"/>
                <a:gd name="T1" fmla="*/ 0 h 158"/>
                <a:gd name="T2" fmla="*/ 0 w 146"/>
                <a:gd name="T3" fmla="*/ 0 h 158"/>
                <a:gd name="T4" fmla="*/ 0 w 146"/>
                <a:gd name="T5" fmla="*/ 0 h 158"/>
                <a:gd name="T6" fmla="*/ 0 w 146"/>
                <a:gd name="T7" fmla="*/ 0 h 158"/>
                <a:gd name="T8" fmla="*/ 0 w 146"/>
                <a:gd name="T9" fmla="*/ 0 h 158"/>
                <a:gd name="T10" fmla="*/ 0 w 146"/>
                <a:gd name="T11" fmla="*/ 0 h 158"/>
                <a:gd name="T12" fmla="*/ 0 w 146"/>
                <a:gd name="T13" fmla="*/ 0 h 158"/>
                <a:gd name="T14" fmla="*/ 0 w 146"/>
                <a:gd name="T15" fmla="*/ 0 h 158"/>
                <a:gd name="T16" fmla="*/ 0 w 146"/>
                <a:gd name="T17" fmla="*/ 0 h 158"/>
                <a:gd name="T18" fmla="*/ 0 w 146"/>
                <a:gd name="T19" fmla="*/ 0 h 158"/>
                <a:gd name="T20" fmla="*/ 0 w 146"/>
                <a:gd name="T21" fmla="*/ 0 h 158"/>
                <a:gd name="T22" fmla="*/ 0 w 146"/>
                <a:gd name="T23" fmla="*/ 0 h 158"/>
                <a:gd name="T24" fmla="*/ 0 w 146"/>
                <a:gd name="T25" fmla="*/ 0 h 158"/>
                <a:gd name="T26" fmla="*/ 0 w 146"/>
                <a:gd name="T27" fmla="*/ 0 h 158"/>
                <a:gd name="T28" fmla="*/ 0 w 146"/>
                <a:gd name="T29" fmla="*/ 0 h 158"/>
                <a:gd name="T30" fmla="*/ 0 w 146"/>
                <a:gd name="T31" fmla="*/ 0 h 158"/>
                <a:gd name="T32" fmla="*/ 0 w 146"/>
                <a:gd name="T33" fmla="*/ 0 h 158"/>
                <a:gd name="T34" fmla="*/ 0 w 146"/>
                <a:gd name="T35" fmla="*/ 0 h 158"/>
                <a:gd name="T36" fmla="*/ 0 w 146"/>
                <a:gd name="T37" fmla="*/ 0 h 158"/>
                <a:gd name="T38" fmla="*/ 0 w 146"/>
                <a:gd name="T39" fmla="*/ 0 h 158"/>
                <a:gd name="T40" fmla="*/ 0 w 146"/>
                <a:gd name="T41" fmla="*/ 0 h 158"/>
                <a:gd name="T42" fmla="*/ 0 w 146"/>
                <a:gd name="T43" fmla="*/ 0 h 158"/>
                <a:gd name="T44" fmla="*/ 0 w 146"/>
                <a:gd name="T45" fmla="*/ 0 h 158"/>
                <a:gd name="T46" fmla="*/ 0 w 146"/>
                <a:gd name="T47" fmla="*/ 0 h 158"/>
                <a:gd name="T48" fmla="*/ 0 w 146"/>
                <a:gd name="T49" fmla="*/ 0 h 158"/>
                <a:gd name="T50" fmla="*/ 0 w 146"/>
                <a:gd name="T51" fmla="*/ 0 h 158"/>
                <a:gd name="T52" fmla="*/ 0 w 146"/>
                <a:gd name="T53" fmla="*/ 0 h 158"/>
                <a:gd name="T54" fmla="*/ 0 w 146"/>
                <a:gd name="T55" fmla="*/ 0 h 158"/>
                <a:gd name="T56" fmla="*/ 0 w 146"/>
                <a:gd name="T57" fmla="*/ 0 h 158"/>
                <a:gd name="T58" fmla="*/ 0 w 146"/>
                <a:gd name="T59" fmla="*/ 0 h 158"/>
                <a:gd name="T60" fmla="*/ 0 w 146"/>
                <a:gd name="T61" fmla="*/ 0 h 158"/>
                <a:gd name="T62" fmla="*/ 0 w 146"/>
                <a:gd name="T63" fmla="*/ 0 h 158"/>
                <a:gd name="T64" fmla="*/ 0 w 146"/>
                <a:gd name="T65" fmla="*/ 0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158">
                  <a:moveTo>
                    <a:pt x="66" y="32"/>
                  </a:moveTo>
                  <a:lnTo>
                    <a:pt x="58" y="34"/>
                  </a:lnTo>
                  <a:lnTo>
                    <a:pt x="54" y="37"/>
                  </a:lnTo>
                  <a:lnTo>
                    <a:pt x="50" y="41"/>
                  </a:lnTo>
                  <a:lnTo>
                    <a:pt x="45" y="48"/>
                  </a:lnTo>
                  <a:lnTo>
                    <a:pt x="43" y="53"/>
                  </a:lnTo>
                  <a:lnTo>
                    <a:pt x="42" y="59"/>
                  </a:lnTo>
                  <a:lnTo>
                    <a:pt x="39" y="68"/>
                  </a:lnTo>
                  <a:lnTo>
                    <a:pt x="39" y="88"/>
                  </a:lnTo>
                  <a:lnTo>
                    <a:pt x="40" y="97"/>
                  </a:lnTo>
                  <a:lnTo>
                    <a:pt x="42" y="104"/>
                  </a:lnTo>
                  <a:lnTo>
                    <a:pt x="44" y="109"/>
                  </a:lnTo>
                  <a:lnTo>
                    <a:pt x="49" y="116"/>
                  </a:lnTo>
                  <a:lnTo>
                    <a:pt x="53" y="120"/>
                  </a:lnTo>
                  <a:lnTo>
                    <a:pt x="61" y="125"/>
                  </a:lnTo>
                  <a:lnTo>
                    <a:pt x="67" y="126"/>
                  </a:lnTo>
                  <a:lnTo>
                    <a:pt x="78" y="126"/>
                  </a:lnTo>
                  <a:lnTo>
                    <a:pt x="83" y="125"/>
                  </a:lnTo>
                  <a:lnTo>
                    <a:pt x="88" y="123"/>
                  </a:lnTo>
                  <a:lnTo>
                    <a:pt x="96" y="118"/>
                  </a:lnTo>
                  <a:lnTo>
                    <a:pt x="101" y="110"/>
                  </a:lnTo>
                  <a:lnTo>
                    <a:pt x="103" y="105"/>
                  </a:lnTo>
                  <a:lnTo>
                    <a:pt x="105" y="99"/>
                  </a:lnTo>
                  <a:lnTo>
                    <a:pt x="106" y="90"/>
                  </a:lnTo>
                  <a:lnTo>
                    <a:pt x="107" y="80"/>
                  </a:lnTo>
                  <a:lnTo>
                    <a:pt x="106" y="70"/>
                  </a:lnTo>
                  <a:lnTo>
                    <a:pt x="103" y="52"/>
                  </a:lnTo>
                  <a:lnTo>
                    <a:pt x="100" y="44"/>
                  </a:lnTo>
                  <a:lnTo>
                    <a:pt x="97" y="41"/>
                  </a:lnTo>
                  <a:lnTo>
                    <a:pt x="90" y="36"/>
                  </a:lnTo>
                  <a:lnTo>
                    <a:pt x="85" y="33"/>
                  </a:lnTo>
                  <a:lnTo>
                    <a:pt x="79" y="32"/>
                  </a:lnTo>
                  <a:lnTo>
                    <a:pt x="66" y="32"/>
                  </a:lnTo>
                  <a:close/>
                  <a:moveTo>
                    <a:pt x="74" y="0"/>
                  </a:moveTo>
                  <a:lnTo>
                    <a:pt x="92" y="1"/>
                  </a:lnTo>
                  <a:lnTo>
                    <a:pt x="106" y="5"/>
                  </a:lnTo>
                  <a:lnTo>
                    <a:pt x="119" y="12"/>
                  </a:lnTo>
                  <a:lnTo>
                    <a:pt x="129" y="20"/>
                  </a:lnTo>
                  <a:lnTo>
                    <a:pt x="136" y="32"/>
                  </a:lnTo>
                  <a:lnTo>
                    <a:pt x="141" y="44"/>
                  </a:lnTo>
                  <a:lnTo>
                    <a:pt x="145" y="59"/>
                  </a:lnTo>
                  <a:lnTo>
                    <a:pt x="146" y="77"/>
                  </a:lnTo>
                  <a:lnTo>
                    <a:pt x="145" y="95"/>
                  </a:lnTo>
                  <a:lnTo>
                    <a:pt x="141" y="110"/>
                  </a:lnTo>
                  <a:lnTo>
                    <a:pt x="136" y="124"/>
                  </a:lnTo>
                  <a:lnTo>
                    <a:pt x="127" y="135"/>
                  </a:lnTo>
                  <a:lnTo>
                    <a:pt x="117" y="145"/>
                  </a:lnTo>
                  <a:lnTo>
                    <a:pt x="105" y="152"/>
                  </a:lnTo>
                  <a:lnTo>
                    <a:pt x="88" y="157"/>
                  </a:lnTo>
                  <a:lnTo>
                    <a:pt x="69" y="158"/>
                  </a:lnTo>
                  <a:lnTo>
                    <a:pt x="54" y="157"/>
                  </a:lnTo>
                  <a:lnTo>
                    <a:pt x="39" y="153"/>
                  </a:lnTo>
                  <a:lnTo>
                    <a:pt x="28" y="147"/>
                  </a:lnTo>
                  <a:lnTo>
                    <a:pt x="18" y="138"/>
                  </a:lnTo>
                  <a:lnTo>
                    <a:pt x="9" y="126"/>
                  </a:lnTo>
                  <a:lnTo>
                    <a:pt x="4" y="114"/>
                  </a:lnTo>
                  <a:lnTo>
                    <a:pt x="1" y="97"/>
                  </a:lnTo>
                  <a:lnTo>
                    <a:pt x="0" y="81"/>
                  </a:lnTo>
                  <a:lnTo>
                    <a:pt x="1" y="63"/>
                  </a:lnTo>
                  <a:lnTo>
                    <a:pt x="4" y="48"/>
                  </a:lnTo>
                  <a:lnTo>
                    <a:pt x="10" y="34"/>
                  </a:lnTo>
                  <a:lnTo>
                    <a:pt x="19" y="23"/>
                  </a:lnTo>
                  <a:lnTo>
                    <a:pt x="29" y="13"/>
                  </a:lnTo>
                  <a:lnTo>
                    <a:pt x="42" y="7"/>
                  </a:lnTo>
                  <a:lnTo>
                    <a:pt x="57" y="1"/>
                  </a:lnTo>
                  <a:lnTo>
                    <a:pt x="7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8" name="Freeform 29"/>
            <p:cNvSpPr>
              <a:spLocks/>
            </p:cNvSpPr>
            <p:nvPr userDrawn="1"/>
          </p:nvSpPr>
          <p:spPr bwMode="auto">
            <a:xfrm>
              <a:off x="883" y="4052"/>
              <a:ext cx="9" cy="55"/>
            </a:xfrm>
            <a:custGeom>
              <a:avLst/>
              <a:gdLst>
                <a:gd name="T0" fmla="*/ 0 w 39"/>
                <a:gd name="T1" fmla="*/ 0 h 219"/>
                <a:gd name="T2" fmla="*/ 0 w 39"/>
                <a:gd name="T3" fmla="*/ 0 h 219"/>
                <a:gd name="T4" fmla="*/ 0 w 39"/>
                <a:gd name="T5" fmla="*/ 0 h 219"/>
                <a:gd name="T6" fmla="*/ 0 w 39"/>
                <a:gd name="T7" fmla="*/ 0 h 219"/>
                <a:gd name="T8" fmla="*/ 0 w 39"/>
                <a:gd name="T9" fmla="*/ 0 h 219"/>
                <a:gd name="T10" fmla="*/ 0 w 39"/>
                <a:gd name="T11" fmla="*/ 0 h 219"/>
                <a:gd name="T12" fmla="*/ 0 w 39"/>
                <a:gd name="T13" fmla="*/ 0 h 219"/>
                <a:gd name="T14" fmla="*/ 0 w 39"/>
                <a:gd name="T15" fmla="*/ 0 h 219"/>
                <a:gd name="T16" fmla="*/ 0 w 39"/>
                <a:gd name="T17" fmla="*/ 0 h 219"/>
                <a:gd name="T18" fmla="*/ 0 w 39"/>
                <a:gd name="T19" fmla="*/ 0 h 219"/>
                <a:gd name="T20" fmla="*/ 0 w 39"/>
                <a:gd name="T21" fmla="*/ 0 h 219"/>
                <a:gd name="T22" fmla="*/ 0 w 39"/>
                <a:gd name="T23" fmla="*/ 0 h 219"/>
                <a:gd name="T24" fmla="*/ 0 w 39"/>
                <a:gd name="T25" fmla="*/ 0 h 219"/>
                <a:gd name="T26" fmla="*/ 0 w 39"/>
                <a:gd name="T27" fmla="*/ 0 h 219"/>
                <a:gd name="T28" fmla="*/ 0 w 39"/>
                <a:gd name="T29" fmla="*/ 0 h 219"/>
                <a:gd name="T30" fmla="*/ 0 w 39"/>
                <a:gd name="T31" fmla="*/ 0 h 219"/>
                <a:gd name="T32" fmla="*/ 0 w 39"/>
                <a:gd name="T33" fmla="*/ 0 h 219"/>
                <a:gd name="T34" fmla="*/ 0 w 39"/>
                <a:gd name="T35" fmla="*/ 0 h 219"/>
                <a:gd name="T36" fmla="*/ 0 w 39"/>
                <a:gd name="T37" fmla="*/ 0 h 219"/>
                <a:gd name="T38" fmla="*/ 0 w 39"/>
                <a:gd name="T39" fmla="*/ 0 h 219"/>
                <a:gd name="T40" fmla="*/ 0 w 39"/>
                <a:gd name="T41" fmla="*/ 0 h 219"/>
                <a:gd name="T42" fmla="*/ 0 w 39"/>
                <a:gd name="T43" fmla="*/ 0 h 219"/>
                <a:gd name="T44" fmla="*/ 0 w 39"/>
                <a:gd name="T45" fmla="*/ 0 h 219"/>
                <a:gd name="T46" fmla="*/ 0 w 39"/>
                <a:gd name="T47" fmla="*/ 0 h 219"/>
                <a:gd name="T48" fmla="*/ 0 w 39"/>
                <a:gd name="T49" fmla="*/ 0 h 2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9" h="219">
                  <a:moveTo>
                    <a:pt x="12" y="0"/>
                  </a:moveTo>
                  <a:lnTo>
                    <a:pt x="25" y="0"/>
                  </a:lnTo>
                  <a:lnTo>
                    <a:pt x="29" y="1"/>
                  </a:lnTo>
                  <a:lnTo>
                    <a:pt x="31" y="1"/>
                  </a:lnTo>
                  <a:lnTo>
                    <a:pt x="35" y="2"/>
                  </a:lnTo>
                  <a:lnTo>
                    <a:pt x="36" y="4"/>
                  </a:lnTo>
                  <a:lnTo>
                    <a:pt x="37" y="4"/>
                  </a:lnTo>
                  <a:lnTo>
                    <a:pt x="39" y="7"/>
                  </a:lnTo>
                  <a:lnTo>
                    <a:pt x="39" y="214"/>
                  </a:lnTo>
                  <a:lnTo>
                    <a:pt x="36" y="217"/>
                  </a:lnTo>
                  <a:lnTo>
                    <a:pt x="35" y="217"/>
                  </a:lnTo>
                  <a:lnTo>
                    <a:pt x="31" y="218"/>
                  </a:lnTo>
                  <a:lnTo>
                    <a:pt x="29" y="219"/>
                  </a:lnTo>
                  <a:lnTo>
                    <a:pt x="10" y="219"/>
                  </a:lnTo>
                  <a:lnTo>
                    <a:pt x="6" y="218"/>
                  </a:lnTo>
                  <a:lnTo>
                    <a:pt x="3" y="217"/>
                  </a:lnTo>
                  <a:lnTo>
                    <a:pt x="2" y="217"/>
                  </a:lnTo>
                  <a:lnTo>
                    <a:pt x="0" y="214"/>
                  </a:lnTo>
                  <a:lnTo>
                    <a:pt x="0" y="6"/>
                  </a:lnTo>
                  <a:lnTo>
                    <a:pt x="1" y="4"/>
                  </a:lnTo>
                  <a:lnTo>
                    <a:pt x="2" y="4"/>
                  </a:lnTo>
                  <a:lnTo>
                    <a:pt x="3" y="2"/>
                  </a:lnTo>
                  <a:lnTo>
                    <a:pt x="6" y="1"/>
                  </a:lnTo>
                  <a:lnTo>
                    <a:pt x="10" y="1"/>
                  </a:lnTo>
                  <a:lnTo>
                    <a:pt x="1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39" name="Freeform 30"/>
            <p:cNvSpPr>
              <a:spLocks noEditPoints="1"/>
            </p:cNvSpPr>
            <p:nvPr userDrawn="1"/>
          </p:nvSpPr>
          <p:spPr bwMode="auto">
            <a:xfrm>
              <a:off x="900" y="4068"/>
              <a:ext cx="37" cy="39"/>
            </a:xfrm>
            <a:custGeom>
              <a:avLst/>
              <a:gdLst>
                <a:gd name="T0" fmla="*/ 0 w 146"/>
                <a:gd name="T1" fmla="*/ 0 h 158"/>
                <a:gd name="T2" fmla="*/ 0 w 146"/>
                <a:gd name="T3" fmla="*/ 0 h 158"/>
                <a:gd name="T4" fmla="*/ 0 w 146"/>
                <a:gd name="T5" fmla="*/ 0 h 158"/>
                <a:gd name="T6" fmla="*/ 0 w 146"/>
                <a:gd name="T7" fmla="*/ 0 h 158"/>
                <a:gd name="T8" fmla="*/ 0 w 146"/>
                <a:gd name="T9" fmla="*/ 0 h 158"/>
                <a:gd name="T10" fmla="*/ 0 w 146"/>
                <a:gd name="T11" fmla="*/ 0 h 158"/>
                <a:gd name="T12" fmla="*/ 0 w 146"/>
                <a:gd name="T13" fmla="*/ 0 h 158"/>
                <a:gd name="T14" fmla="*/ 0 w 146"/>
                <a:gd name="T15" fmla="*/ 0 h 158"/>
                <a:gd name="T16" fmla="*/ 0 w 146"/>
                <a:gd name="T17" fmla="*/ 0 h 158"/>
                <a:gd name="T18" fmla="*/ 0 w 146"/>
                <a:gd name="T19" fmla="*/ 0 h 158"/>
                <a:gd name="T20" fmla="*/ 0 w 146"/>
                <a:gd name="T21" fmla="*/ 0 h 158"/>
                <a:gd name="T22" fmla="*/ 0 w 146"/>
                <a:gd name="T23" fmla="*/ 0 h 158"/>
                <a:gd name="T24" fmla="*/ 0 w 146"/>
                <a:gd name="T25" fmla="*/ 0 h 158"/>
                <a:gd name="T26" fmla="*/ 0 w 146"/>
                <a:gd name="T27" fmla="*/ 0 h 158"/>
                <a:gd name="T28" fmla="*/ 0 w 146"/>
                <a:gd name="T29" fmla="*/ 0 h 158"/>
                <a:gd name="T30" fmla="*/ 0 w 146"/>
                <a:gd name="T31" fmla="*/ 0 h 158"/>
                <a:gd name="T32" fmla="*/ 0 w 146"/>
                <a:gd name="T33" fmla="*/ 0 h 158"/>
                <a:gd name="T34" fmla="*/ 0 w 146"/>
                <a:gd name="T35" fmla="*/ 0 h 158"/>
                <a:gd name="T36" fmla="*/ 0 w 146"/>
                <a:gd name="T37" fmla="*/ 0 h 158"/>
                <a:gd name="T38" fmla="*/ 0 w 146"/>
                <a:gd name="T39" fmla="*/ 0 h 158"/>
                <a:gd name="T40" fmla="*/ 0 w 146"/>
                <a:gd name="T41" fmla="*/ 0 h 158"/>
                <a:gd name="T42" fmla="*/ 0 w 146"/>
                <a:gd name="T43" fmla="*/ 0 h 158"/>
                <a:gd name="T44" fmla="*/ 0 w 146"/>
                <a:gd name="T45" fmla="*/ 0 h 158"/>
                <a:gd name="T46" fmla="*/ 0 w 146"/>
                <a:gd name="T47" fmla="*/ 0 h 158"/>
                <a:gd name="T48" fmla="*/ 0 w 146"/>
                <a:gd name="T49" fmla="*/ 0 h 158"/>
                <a:gd name="T50" fmla="*/ 0 w 146"/>
                <a:gd name="T51" fmla="*/ 0 h 158"/>
                <a:gd name="T52" fmla="*/ 0 w 146"/>
                <a:gd name="T53" fmla="*/ 0 h 158"/>
                <a:gd name="T54" fmla="*/ 0 w 146"/>
                <a:gd name="T55" fmla="*/ 0 h 158"/>
                <a:gd name="T56" fmla="*/ 0 w 146"/>
                <a:gd name="T57" fmla="*/ 0 h 158"/>
                <a:gd name="T58" fmla="*/ 0 w 146"/>
                <a:gd name="T59" fmla="*/ 0 h 158"/>
                <a:gd name="T60" fmla="*/ 0 w 146"/>
                <a:gd name="T61" fmla="*/ 0 h 158"/>
                <a:gd name="T62" fmla="*/ 0 w 146"/>
                <a:gd name="T63" fmla="*/ 0 h 158"/>
                <a:gd name="T64" fmla="*/ 0 w 146"/>
                <a:gd name="T65" fmla="*/ 0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158">
                  <a:moveTo>
                    <a:pt x="63" y="32"/>
                  </a:moveTo>
                  <a:lnTo>
                    <a:pt x="58" y="34"/>
                  </a:lnTo>
                  <a:lnTo>
                    <a:pt x="54" y="37"/>
                  </a:lnTo>
                  <a:lnTo>
                    <a:pt x="50" y="41"/>
                  </a:lnTo>
                  <a:lnTo>
                    <a:pt x="45" y="48"/>
                  </a:lnTo>
                  <a:lnTo>
                    <a:pt x="43" y="53"/>
                  </a:lnTo>
                  <a:lnTo>
                    <a:pt x="42" y="59"/>
                  </a:lnTo>
                  <a:lnTo>
                    <a:pt x="39" y="68"/>
                  </a:lnTo>
                  <a:lnTo>
                    <a:pt x="39" y="88"/>
                  </a:lnTo>
                  <a:lnTo>
                    <a:pt x="40" y="97"/>
                  </a:lnTo>
                  <a:lnTo>
                    <a:pt x="42" y="104"/>
                  </a:lnTo>
                  <a:lnTo>
                    <a:pt x="44" y="109"/>
                  </a:lnTo>
                  <a:lnTo>
                    <a:pt x="49" y="116"/>
                  </a:lnTo>
                  <a:lnTo>
                    <a:pt x="53" y="120"/>
                  </a:lnTo>
                  <a:lnTo>
                    <a:pt x="60" y="125"/>
                  </a:lnTo>
                  <a:lnTo>
                    <a:pt x="67" y="126"/>
                  </a:lnTo>
                  <a:lnTo>
                    <a:pt x="78" y="126"/>
                  </a:lnTo>
                  <a:lnTo>
                    <a:pt x="83" y="125"/>
                  </a:lnTo>
                  <a:lnTo>
                    <a:pt x="87" y="123"/>
                  </a:lnTo>
                  <a:lnTo>
                    <a:pt x="92" y="120"/>
                  </a:lnTo>
                  <a:lnTo>
                    <a:pt x="96" y="118"/>
                  </a:lnTo>
                  <a:lnTo>
                    <a:pt x="98" y="114"/>
                  </a:lnTo>
                  <a:lnTo>
                    <a:pt x="102" y="107"/>
                  </a:lnTo>
                  <a:lnTo>
                    <a:pt x="105" y="99"/>
                  </a:lnTo>
                  <a:lnTo>
                    <a:pt x="106" y="90"/>
                  </a:lnTo>
                  <a:lnTo>
                    <a:pt x="106" y="70"/>
                  </a:lnTo>
                  <a:lnTo>
                    <a:pt x="105" y="61"/>
                  </a:lnTo>
                  <a:lnTo>
                    <a:pt x="102" y="52"/>
                  </a:lnTo>
                  <a:lnTo>
                    <a:pt x="100" y="44"/>
                  </a:lnTo>
                  <a:lnTo>
                    <a:pt x="93" y="38"/>
                  </a:lnTo>
                  <a:lnTo>
                    <a:pt x="89" y="36"/>
                  </a:lnTo>
                  <a:lnTo>
                    <a:pt x="84" y="33"/>
                  </a:lnTo>
                  <a:lnTo>
                    <a:pt x="79" y="32"/>
                  </a:lnTo>
                  <a:lnTo>
                    <a:pt x="63" y="32"/>
                  </a:lnTo>
                  <a:close/>
                  <a:moveTo>
                    <a:pt x="74" y="0"/>
                  </a:moveTo>
                  <a:lnTo>
                    <a:pt x="92" y="1"/>
                  </a:lnTo>
                  <a:lnTo>
                    <a:pt x="106" y="5"/>
                  </a:lnTo>
                  <a:lnTo>
                    <a:pt x="118" y="12"/>
                  </a:lnTo>
                  <a:lnTo>
                    <a:pt x="129" y="20"/>
                  </a:lnTo>
                  <a:lnTo>
                    <a:pt x="136" y="32"/>
                  </a:lnTo>
                  <a:lnTo>
                    <a:pt x="141" y="44"/>
                  </a:lnTo>
                  <a:lnTo>
                    <a:pt x="145" y="59"/>
                  </a:lnTo>
                  <a:lnTo>
                    <a:pt x="146" y="77"/>
                  </a:lnTo>
                  <a:lnTo>
                    <a:pt x="145" y="95"/>
                  </a:lnTo>
                  <a:lnTo>
                    <a:pt x="141" y="110"/>
                  </a:lnTo>
                  <a:lnTo>
                    <a:pt x="136" y="124"/>
                  </a:lnTo>
                  <a:lnTo>
                    <a:pt x="127" y="135"/>
                  </a:lnTo>
                  <a:lnTo>
                    <a:pt x="117" y="145"/>
                  </a:lnTo>
                  <a:lnTo>
                    <a:pt x="103" y="152"/>
                  </a:lnTo>
                  <a:lnTo>
                    <a:pt x="88" y="157"/>
                  </a:lnTo>
                  <a:lnTo>
                    <a:pt x="71" y="158"/>
                  </a:lnTo>
                  <a:lnTo>
                    <a:pt x="54" y="157"/>
                  </a:lnTo>
                  <a:lnTo>
                    <a:pt x="39" y="153"/>
                  </a:lnTo>
                  <a:lnTo>
                    <a:pt x="26" y="147"/>
                  </a:lnTo>
                  <a:lnTo>
                    <a:pt x="16" y="138"/>
                  </a:lnTo>
                  <a:lnTo>
                    <a:pt x="9" y="126"/>
                  </a:lnTo>
                  <a:lnTo>
                    <a:pt x="4" y="114"/>
                  </a:lnTo>
                  <a:lnTo>
                    <a:pt x="1" y="97"/>
                  </a:lnTo>
                  <a:lnTo>
                    <a:pt x="0" y="81"/>
                  </a:lnTo>
                  <a:lnTo>
                    <a:pt x="0" y="63"/>
                  </a:lnTo>
                  <a:lnTo>
                    <a:pt x="4" y="48"/>
                  </a:lnTo>
                  <a:lnTo>
                    <a:pt x="10" y="34"/>
                  </a:lnTo>
                  <a:lnTo>
                    <a:pt x="18" y="23"/>
                  </a:lnTo>
                  <a:lnTo>
                    <a:pt x="29" y="13"/>
                  </a:lnTo>
                  <a:lnTo>
                    <a:pt x="42" y="7"/>
                  </a:lnTo>
                  <a:lnTo>
                    <a:pt x="57" y="1"/>
                  </a:lnTo>
                  <a:lnTo>
                    <a:pt x="7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0" name="Freeform 31"/>
            <p:cNvSpPr>
              <a:spLocks noEditPoints="1"/>
            </p:cNvSpPr>
            <p:nvPr userDrawn="1"/>
          </p:nvSpPr>
          <p:spPr bwMode="auto">
            <a:xfrm>
              <a:off x="940" y="4068"/>
              <a:ext cx="35" cy="52"/>
            </a:xfrm>
            <a:custGeom>
              <a:avLst/>
              <a:gdLst>
                <a:gd name="T0" fmla="*/ 0 w 139"/>
                <a:gd name="T1" fmla="*/ 0 h 210"/>
                <a:gd name="T2" fmla="*/ 0 w 139"/>
                <a:gd name="T3" fmla="*/ 0 h 210"/>
                <a:gd name="T4" fmla="*/ 0 w 139"/>
                <a:gd name="T5" fmla="*/ 0 h 210"/>
                <a:gd name="T6" fmla="*/ 0 w 139"/>
                <a:gd name="T7" fmla="*/ 0 h 210"/>
                <a:gd name="T8" fmla="*/ 0 w 139"/>
                <a:gd name="T9" fmla="*/ 0 h 210"/>
                <a:gd name="T10" fmla="*/ 0 w 139"/>
                <a:gd name="T11" fmla="*/ 0 h 210"/>
                <a:gd name="T12" fmla="*/ 0 w 139"/>
                <a:gd name="T13" fmla="*/ 0 h 210"/>
                <a:gd name="T14" fmla="*/ 0 w 139"/>
                <a:gd name="T15" fmla="*/ 0 h 210"/>
                <a:gd name="T16" fmla="*/ 0 w 139"/>
                <a:gd name="T17" fmla="*/ 0 h 210"/>
                <a:gd name="T18" fmla="*/ 0 w 139"/>
                <a:gd name="T19" fmla="*/ 0 h 210"/>
                <a:gd name="T20" fmla="*/ 0 w 139"/>
                <a:gd name="T21" fmla="*/ 0 h 210"/>
                <a:gd name="T22" fmla="*/ 0 w 139"/>
                <a:gd name="T23" fmla="*/ 0 h 210"/>
                <a:gd name="T24" fmla="*/ 0 w 139"/>
                <a:gd name="T25" fmla="*/ 0 h 210"/>
                <a:gd name="T26" fmla="*/ 0 w 139"/>
                <a:gd name="T27" fmla="*/ 0 h 210"/>
                <a:gd name="T28" fmla="*/ 0 w 139"/>
                <a:gd name="T29" fmla="*/ 0 h 210"/>
                <a:gd name="T30" fmla="*/ 0 w 139"/>
                <a:gd name="T31" fmla="*/ 0 h 210"/>
                <a:gd name="T32" fmla="*/ 0 w 139"/>
                <a:gd name="T33" fmla="*/ 0 h 210"/>
                <a:gd name="T34" fmla="*/ 0 w 139"/>
                <a:gd name="T35" fmla="*/ 0 h 210"/>
                <a:gd name="T36" fmla="*/ 0 w 139"/>
                <a:gd name="T37" fmla="*/ 0 h 210"/>
                <a:gd name="T38" fmla="*/ 0 w 139"/>
                <a:gd name="T39" fmla="*/ 0 h 210"/>
                <a:gd name="T40" fmla="*/ 0 w 139"/>
                <a:gd name="T41" fmla="*/ 0 h 210"/>
                <a:gd name="T42" fmla="*/ 0 w 139"/>
                <a:gd name="T43" fmla="*/ 0 h 210"/>
                <a:gd name="T44" fmla="*/ 0 w 139"/>
                <a:gd name="T45" fmla="*/ 0 h 210"/>
                <a:gd name="T46" fmla="*/ 0 w 139"/>
                <a:gd name="T47" fmla="*/ 0 h 210"/>
                <a:gd name="T48" fmla="*/ 0 w 139"/>
                <a:gd name="T49" fmla="*/ 0 h 210"/>
                <a:gd name="T50" fmla="*/ 0 w 139"/>
                <a:gd name="T51" fmla="*/ 0 h 210"/>
                <a:gd name="T52" fmla="*/ 0 w 139"/>
                <a:gd name="T53" fmla="*/ 0 h 210"/>
                <a:gd name="T54" fmla="*/ 0 w 139"/>
                <a:gd name="T55" fmla="*/ 0 h 210"/>
                <a:gd name="T56" fmla="*/ 0 w 139"/>
                <a:gd name="T57" fmla="*/ 0 h 210"/>
                <a:gd name="T58" fmla="*/ 0 w 139"/>
                <a:gd name="T59" fmla="*/ 0 h 210"/>
                <a:gd name="T60" fmla="*/ 0 w 139"/>
                <a:gd name="T61" fmla="*/ 0 h 210"/>
                <a:gd name="T62" fmla="*/ 0 w 139"/>
                <a:gd name="T63" fmla="*/ 0 h 210"/>
                <a:gd name="T64" fmla="*/ 0 w 139"/>
                <a:gd name="T65" fmla="*/ 0 h 210"/>
                <a:gd name="T66" fmla="*/ 0 w 139"/>
                <a:gd name="T67" fmla="*/ 0 h 210"/>
                <a:gd name="T68" fmla="*/ 0 w 139"/>
                <a:gd name="T69" fmla="*/ 0 h 210"/>
                <a:gd name="T70" fmla="*/ 0 w 139"/>
                <a:gd name="T71" fmla="*/ 0 h 210"/>
                <a:gd name="T72" fmla="*/ 0 w 139"/>
                <a:gd name="T73" fmla="*/ 0 h 210"/>
                <a:gd name="T74" fmla="*/ 0 w 139"/>
                <a:gd name="T75" fmla="*/ 0 h 210"/>
                <a:gd name="T76" fmla="*/ 0 w 139"/>
                <a:gd name="T77" fmla="*/ 0 h 210"/>
                <a:gd name="T78" fmla="*/ 0 w 139"/>
                <a:gd name="T79" fmla="*/ 0 h 210"/>
                <a:gd name="T80" fmla="*/ 0 w 139"/>
                <a:gd name="T81" fmla="*/ 0 h 210"/>
                <a:gd name="T82" fmla="*/ 0 w 139"/>
                <a:gd name="T83" fmla="*/ 0 h 210"/>
                <a:gd name="T84" fmla="*/ 0 w 139"/>
                <a:gd name="T85" fmla="*/ 0 h 210"/>
                <a:gd name="T86" fmla="*/ 0 w 139"/>
                <a:gd name="T87" fmla="*/ 0 h 210"/>
                <a:gd name="T88" fmla="*/ 0 w 139"/>
                <a:gd name="T89" fmla="*/ 0 h 210"/>
                <a:gd name="T90" fmla="*/ 0 w 139"/>
                <a:gd name="T91" fmla="*/ 0 h 210"/>
                <a:gd name="T92" fmla="*/ 0 w 139"/>
                <a:gd name="T93" fmla="*/ 0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39" h="210">
                  <a:moveTo>
                    <a:pt x="49" y="147"/>
                  </a:moveTo>
                  <a:lnTo>
                    <a:pt x="46" y="149"/>
                  </a:lnTo>
                  <a:lnTo>
                    <a:pt x="43" y="152"/>
                  </a:lnTo>
                  <a:lnTo>
                    <a:pt x="42" y="156"/>
                  </a:lnTo>
                  <a:lnTo>
                    <a:pt x="38" y="159"/>
                  </a:lnTo>
                  <a:lnTo>
                    <a:pt x="38" y="162"/>
                  </a:lnTo>
                  <a:lnTo>
                    <a:pt x="37" y="164"/>
                  </a:lnTo>
                  <a:lnTo>
                    <a:pt x="37" y="167"/>
                  </a:lnTo>
                  <a:lnTo>
                    <a:pt x="39" y="175"/>
                  </a:lnTo>
                  <a:lnTo>
                    <a:pt x="42" y="177"/>
                  </a:lnTo>
                  <a:lnTo>
                    <a:pt x="46" y="180"/>
                  </a:lnTo>
                  <a:lnTo>
                    <a:pt x="55" y="182"/>
                  </a:lnTo>
                  <a:lnTo>
                    <a:pt x="67" y="183"/>
                  </a:lnTo>
                  <a:lnTo>
                    <a:pt x="72" y="183"/>
                  </a:lnTo>
                  <a:lnTo>
                    <a:pt x="77" y="182"/>
                  </a:lnTo>
                  <a:lnTo>
                    <a:pt x="81" y="181"/>
                  </a:lnTo>
                  <a:lnTo>
                    <a:pt x="87" y="180"/>
                  </a:lnTo>
                  <a:lnTo>
                    <a:pt x="91" y="177"/>
                  </a:lnTo>
                  <a:lnTo>
                    <a:pt x="95" y="173"/>
                  </a:lnTo>
                  <a:lnTo>
                    <a:pt x="97" y="166"/>
                  </a:lnTo>
                  <a:lnTo>
                    <a:pt x="97" y="158"/>
                  </a:lnTo>
                  <a:lnTo>
                    <a:pt x="95" y="154"/>
                  </a:lnTo>
                  <a:lnTo>
                    <a:pt x="92" y="152"/>
                  </a:lnTo>
                  <a:lnTo>
                    <a:pt x="89" y="149"/>
                  </a:lnTo>
                  <a:lnTo>
                    <a:pt x="84" y="148"/>
                  </a:lnTo>
                  <a:lnTo>
                    <a:pt x="77" y="147"/>
                  </a:lnTo>
                  <a:lnTo>
                    <a:pt x="49" y="147"/>
                  </a:lnTo>
                  <a:close/>
                  <a:moveTo>
                    <a:pt x="62" y="27"/>
                  </a:moveTo>
                  <a:lnTo>
                    <a:pt x="58" y="28"/>
                  </a:lnTo>
                  <a:lnTo>
                    <a:pt x="56" y="29"/>
                  </a:lnTo>
                  <a:lnTo>
                    <a:pt x="52" y="31"/>
                  </a:lnTo>
                  <a:lnTo>
                    <a:pt x="48" y="35"/>
                  </a:lnTo>
                  <a:lnTo>
                    <a:pt x="46" y="38"/>
                  </a:lnTo>
                  <a:lnTo>
                    <a:pt x="44" y="42"/>
                  </a:lnTo>
                  <a:lnTo>
                    <a:pt x="43" y="47"/>
                  </a:lnTo>
                  <a:lnTo>
                    <a:pt x="43" y="57"/>
                  </a:lnTo>
                  <a:lnTo>
                    <a:pt x="44" y="61"/>
                  </a:lnTo>
                  <a:lnTo>
                    <a:pt x="49" y="69"/>
                  </a:lnTo>
                  <a:lnTo>
                    <a:pt x="52" y="71"/>
                  </a:lnTo>
                  <a:lnTo>
                    <a:pt x="56" y="74"/>
                  </a:lnTo>
                  <a:lnTo>
                    <a:pt x="61" y="75"/>
                  </a:lnTo>
                  <a:lnTo>
                    <a:pt x="66" y="75"/>
                  </a:lnTo>
                  <a:lnTo>
                    <a:pt x="76" y="72"/>
                  </a:lnTo>
                  <a:lnTo>
                    <a:pt x="80" y="71"/>
                  </a:lnTo>
                  <a:lnTo>
                    <a:pt x="84" y="67"/>
                  </a:lnTo>
                  <a:lnTo>
                    <a:pt x="86" y="64"/>
                  </a:lnTo>
                  <a:lnTo>
                    <a:pt x="89" y="56"/>
                  </a:lnTo>
                  <a:lnTo>
                    <a:pt x="89" y="46"/>
                  </a:lnTo>
                  <a:lnTo>
                    <a:pt x="87" y="41"/>
                  </a:lnTo>
                  <a:lnTo>
                    <a:pt x="82" y="33"/>
                  </a:lnTo>
                  <a:lnTo>
                    <a:pt x="80" y="31"/>
                  </a:lnTo>
                  <a:lnTo>
                    <a:pt x="76" y="29"/>
                  </a:lnTo>
                  <a:lnTo>
                    <a:pt x="71" y="27"/>
                  </a:lnTo>
                  <a:lnTo>
                    <a:pt x="62" y="27"/>
                  </a:lnTo>
                  <a:close/>
                  <a:moveTo>
                    <a:pt x="53" y="0"/>
                  </a:moveTo>
                  <a:lnTo>
                    <a:pt x="78" y="0"/>
                  </a:lnTo>
                  <a:lnTo>
                    <a:pt x="89" y="3"/>
                  </a:lnTo>
                  <a:lnTo>
                    <a:pt x="134" y="3"/>
                  </a:lnTo>
                  <a:lnTo>
                    <a:pt x="135" y="4"/>
                  </a:lnTo>
                  <a:lnTo>
                    <a:pt x="138" y="9"/>
                  </a:lnTo>
                  <a:lnTo>
                    <a:pt x="139" y="13"/>
                  </a:lnTo>
                  <a:lnTo>
                    <a:pt x="139" y="18"/>
                  </a:lnTo>
                  <a:lnTo>
                    <a:pt x="138" y="23"/>
                  </a:lnTo>
                  <a:lnTo>
                    <a:pt x="138" y="27"/>
                  </a:lnTo>
                  <a:lnTo>
                    <a:pt x="137" y="29"/>
                  </a:lnTo>
                  <a:lnTo>
                    <a:pt x="133" y="33"/>
                  </a:lnTo>
                  <a:lnTo>
                    <a:pt x="116" y="33"/>
                  </a:lnTo>
                  <a:lnTo>
                    <a:pt x="121" y="41"/>
                  </a:lnTo>
                  <a:lnTo>
                    <a:pt x="123" y="46"/>
                  </a:lnTo>
                  <a:lnTo>
                    <a:pt x="123" y="51"/>
                  </a:lnTo>
                  <a:lnTo>
                    <a:pt x="121" y="62"/>
                  </a:lnTo>
                  <a:lnTo>
                    <a:pt x="119" y="72"/>
                  </a:lnTo>
                  <a:lnTo>
                    <a:pt x="116" y="79"/>
                  </a:lnTo>
                  <a:lnTo>
                    <a:pt x="113" y="84"/>
                  </a:lnTo>
                  <a:lnTo>
                    <a:pt x="107" y="89"/>
                  </a:lnTo>
                  <a:lnTo>
                    <a:pt x="99" y="95"/>
                  </a:lnTo>
                  <a:lnTo>
                    <a:pt x="90" y="99"/>
                  </a:lnTo>
                  <a:lnTo>
                    <a:pt x="78" y="101"/>
                  </a:lnTo>
                  <a:lnTo>
                    <a:pt x="60" y="101"/>
                  </a:lnTo>
                  <a:lnTo>
                    <a:pt x="53" y="100"/>
                  </a:lnTo>
                  <a:lnTo>
                    <a:pt x="48" y="99"/>
                  </a:lnTo>
                  <a:lnTo>
                    <a:pt x="44" y="96"/>
                  </a:lnTo>
                  <a:lnTo>
                    <a:pt x="42" y="99"/>
                  </a:lnTo>
                  <a:lnTo>
                    <a:pt x="39" y="104"/>
                  </a:lnTo>
                  <a:lnTo>
                    <a:pt x="39" y="108"/>
                  </a:lnTo>
                  <a:lnTo>
                    <a:pt x="41" y="111"/>
                  </a:lnTo>
                  <a:lnTo>
                    <a:pt x="43" y="115"/>
                  </a:lnTo>
                  <a:lnTo>
                    <a:pt x="51" y="118"/>
                  </a:lnTo>
                  <a:lnTo>
                    <a:pt x="55" y="118"/>
                  </a:lnTo>
                  <a:lnTo>
                    <a:pt x="87" y="119"/>
                  </a:lnTo>
                  <a:lnTo>
                    <a:pt x="109" y="123"/>
                  </a:lnTo>
                  <a:lnTo>
                    <a:pt x="124" y="130"/>
                  </a:lnTo>
                  <a:lnTo>
                    <a:pt x="128" y="134"/>
                  </a:lnTo>
                  <a:lnTo>
                    <a:pt x="131" y="139"/>
                  </a:lnTo>
                  <a:lnTo>
                    <a:pt x="134" y="143"/>
                  </a:lnTo>
                  <a:lnTo>
                    <a:pt x="135" y="148"/>
                  </a:lnTo>
                  <a:lnTo>
                    <a:pt x="137" y="154"/>
                  </a:lnTo>
                  <a:lnTo>
                    <a:pt x="137" y="167"/>
                  </a:lnTo>
                  <a:lnTo>
                    <a:pt x="135" y="173"/>
                  </a:lnTo>
                  <a:lnTo>
                    <a:pt x="133" y="180"/>
                  </a:lnTo>
                  <a:lnTo>
                    <a:pt x="129" y="186"/>
                  </a:lnTo>
                  <a:lnTo>
                    <a:pt x="119" y="196"/>
                  </a:lnTo>
                  <a:lnTo>
                    <a:pt x="109" y="202"/>
                  </a:lnTo>
                  <a:lnTo>
                    <a:pt x="96" y="206"/>
                  </a:lnTo>
                  <a:lnTo>
                    <a:pt x="82" y="209"/>
                  </a:lnTo>
                  <a:lnTo>
                    <a:pt x="66" y="210"/>
                  </a:lnTo>
                  <a:lnTo>
                    <a:pt x="49" y="210"/>
                  </a:lnTo>
                  <a:lnTo>
                    <a:pt x="36" y="207"/>
                  </a:lnTo>
                  <a:lnTo>
                    <a:pt x="20" y="202"/>
                  </a:lnTo>
                  <a:lnTo>
                    <a:pt x="15" y="200"/>
                  </a:lnTo>
                  <a:lnTo>
                    <a:pt x="10" y="196"/>
                  </a:lnTo>
                  <a:lnTo>
                    <a:pt x="7" y="192"/>
                  </a:lnTo>
                  <a:lnTo>
                    <a:pt x="2" y="182"/>
                  </a:lnTo>
                  <a:lnTo>
                    <a:pt x="0" y="177"/>
                  </a:lnTo>
                  <a:lnTo>
                    <a:pt x="0" y="167"/>
                  </a:lnTo>
                  <a:lnTo>
                    <a:pt x="2" y="162"/>
                  </a:lnTo>
                  <a:lnTo>
                    <a:pt x="3" y="158"/>
                  </a:lnTo>
                  <a:lnTo>
                    <a:pt x="5" y="153"/>
                  </a:lnTo>
                  <a:lnTo>
                    <a:pt x="8" y="149"/>
                  </a:lnTo>
                  <a:lnTo>
                    <a:pt x="19" y="138"/>
                  </a:lnTo>
                  <a:lnTo>
                    <a:pt x="15" y="135"/>
                  </a:lnTo>
                  <a:lnTo>
                    <a:pt x="8" y="124"/>
                  </a:lnTo>
                  <a:lnTo>
                    <a:pt x="7" y="119"/>
                  </a:lnTo>
                  <a:lnTo>
                    <a:pt x="7" y="109"/>
                  </a:lnTo>
                  <a:lnTo>
                    <a:pt x="8" y="103"/>
                  </a:lnTo>
                  <a:lnTo>
                    <a:pt x="10" y="98"/>
                  </a:lnTo>
                  <a:lnTo>
                    <a:pt x="15" y="90"/>
                  </a:lnTo>
                  <a:lnTo>
                    <a:pt x="20" y="84"/>
                  </a:lnTo>
                  <a:lnTo>
                    <a:pt x="15" y="76"/>
                  </a:lnTo>
                  <a:lnTo>
                    <a:pt x="13" y="71"/>
                  </a:lnTo>
                  <a:lnTo>
                    <a:pt x="10" y="65"/>
                  </a:lnTo>
                  <a:lnTo>
                    <a:pt x="9" y="58"/>
                  </a:lnTo>
                  <a:lnTo>
                    <a:pt x="9" y="52"/>
                  </a:lnTo>
                  <a:lnTo>
                    <a:pt x="10" y="40"/>
                  </a:lnTo>
                  <a:lnTo>
                    <a:pt x="13" y="29"/>
                  </a:lnTo>
                  <a:lnTo>
                    <a:pt x="17" y="23"/>
                  </a:lnTo>
                  <a:lnTo>
                    <a:pt x="20" y="18"/>
                  </a:lnTo>
                  <a:lnTo>
                    <a:pt x="26" y="14"/>
                  </a:lnTo>
                  <a:lnTo>
                    <a:pt x="31" y="9"/>
                  </a:lnTo>
                  <a:lnTo>
                    <a:pt x="37" y="6"/>
                  </a:lnTo>
                  <a:lnTo>
                    <a:pt x="43" y="3"/>
                  </a:lnTo>
                  <a:lnTo>
                    <a:pt x="5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1" name="Freeform 32"/>
            <p:cNvSpPr>
              <a:spLocks noEditPoints="1"/>
            </p:cNvSpPr>
            <p:nvPr userDrawn="1"/>
          </p:nvSpPr>
          <p:spPr bwMode="auto">
            <a:xfrm>
              <a:off x="981" y="4053"/>
              <a:ext cx="11" cy="54"/>
            </a:xfrm>
            <a:custGeom>
              <a:avLst/>
              <a:gdLst>
                <a:gd name="T0" fmla="*/ 0 w 44"/>
                <a:gd name="T1" fmla="*/ 0 h 214"/>
                <a:gd name="T2" fmla="*/ 0 w 44"/>
                <a:gd name="T3" fmla="*/ 0 h 214"/>
                <a:gd name="T4" fmla="*/ 0 w 44"/>
                <a:gd name="T5" fmla="*/ 0 h 214"/>
                <a:gd name="T6" fmla="*/ 0 w 44"/>
                <a:gd name="T7" fmla="*/ 0 h 214"/>
                <a:gd name="T8" fmla="*/ 0 w 44"/>
                <a:gd name="T9" fmla="*/ 0 h 214"/>
                <a:gd name="T10" fmla="*/ 0 w 44"/>
                <a:gd name="T11" fmla="*/ 0 h 214"/>
                <a:gd name="T12" fmla="*/ 0 w 44"/>
                <a:gd name="T13" fmla="*/ 0 h 214"/>
                <a:gd name="T14" fmla="*/ 0 w 44"/>
                <a:gd name="T15" fmla="*/ 0 h 214"/>
                <a:gd name="T16" fmla="*/ 0 w 44"/>
                <a:gd name="T17" fmla="*/ 0 h 214"/>
                <a:gd name="T18" fmla="*/ 0 w 44"/>
                <a:gd name="T19" fmla="*/ 0 h 214"/>
                <a:gd name="T20" fmla="*/ 0 w 44"/>
                <a:gd name="T21" fmla="*/ 0 h 214"/>
                <a:gd name="T22" fmla="*/ 0 w 44"/>
                <a:gd name="T23" fmla="*/ 0 h 214"/>
                <a:gd name="T24" fmla="*/ 0 w 44"/>
                <a:gd name="T25" fmla="*/ 0 h 214"/>
                <a:gd name="T26" fmla="*/ 0 w 44"/>
                <a:gd name="T27" fmla="*/ 0 h 214"/>
                <a:gd name="T28" fmla="*/ 0 w 44"/>
                <a:gd name="T29" fmla="*/ 0 h 214"/>
                <a:gd name="T30" fmla="*/ 0 w 44"/>
                <a:gd name="T31" fmla="*/ 0 h 214"/>
                <a:gd name="T32" fmla="*/ 0 w 44"/>
                <a:gd name="T33" fmla="*/ 0 h 214"/>
                <a:gd name="T34" fmla="*/ 0 w 44"/>
                <a:gd name="T35" fmla="*/ 0 h 214"/>
                <a:gd name="T36" fmla="*/ 0 w 44"/>
                <a:gd name="T37" fmla="*/ 0 h 214"/>
                <a:gd name="T38" fmla="*/ 0 w 44"/>
                <a:gd name="T39" fmla="*/ 0 h 214"/>
                <a:gd name="T40" fmla="*/ 0 w 44"/>
                <a:gd name="T41" fmla="*/ 0 h 214"/>
                <a:gd name="T42" fmla="*/ 0 w 44"/>
                <a:gd name="T43" fmla="*/ 0 h 214"/>
                <a:gd name="T44" fmla="*/ 0 w 44"/>
                <a:gd name="T45" fmla="*/ 0 h 214"/>
                <a:gd name="T46" fmla="*/ 0 w 44"/>
                <a:gd name="T47" fmla="*/ 0 h 214"/>
                <a:gd name="T48" fmla="*/ 0 w 44"/>
                <a:gd name="T49" fmla="*/ 0 h 214"/>
                <a:gd name="T50" fmla="*/ 0 w 44"/>
                <a:gd name="T51" fmla="*/ 0 h 214"/>
                <a:gd name="T52" fmla="*/ 0 w 44"/>
                <a:gd name="T53" fmla="*/ 0 h 214"/>
                <a:gd name="T54" fmla="*/ 0 w 44"/>
                <a:gd name="T55" fmla="*/ 0 h 214"/>
                <a:gd name="T56" fmla="*/ 0 w 44"/>
                <a:gd name="T57" fmla="*/ 0 h 214"/>
                <a:gd name="T58" fmla="*/ 0 w 44"/>
                <a:gd name="T59" fmla="*/ 0 h 214"/>
                <a:gd name="T60" fmla="*/ 0 w 44"/>
                <a:gd name="T61" fmla="*/ 0 h 214"/>
                <a:gd name="T62" fmla="*/ 0 w 44"/>
                <a:gd name="T63" fmla="*/ 0 h 214"/>
                <a:gd name="T64" fmla="*/ 0 w 44"/>
                <a:gd name="T65" fmla="*/ 0 h 214"/>
                <a:gd name="T66" fmla="*/ 0 w 44"/>
                <a:gd name="T67" fmla="*/ 0 h 214"/>
                <a:gd name="T68" fmla="*/ 0 w 44"/>
                <a:gd name="T69" fmla="*/ 0 h 214"/>
                <a:gd name="T70" fmla="*/ 0 w 44"/>
                <a:gd name="T71" fmla="*/ 0 h 214"/>
                <a:gd name="T72" fmla="*/ 0 w 44"/>
                <a:gd name="T73" fmla="*/ 0 h 214"/>
                <a:gd name="T74" fmla="*/ 0 w 44"/>
                <a:gd name="T75" fmla="*/ 0 h 214"/>
                <a:gd name="T76" fmla="*/ 0 w 44"/>
                <a:gd name="T77" fmla="*/ 0 h 214"/>
                <a:gd name="T78" fmla="*/ 0 w 44"/>
                <a:gd name="T79" fmla="*/ 0 h 214"/>
                <a:gd name="T80" fmla="*/ 0 w 44"/>
                <a:gd name="T81" fmla="*/ 0 h 214"/>
                <a:gd name="T82" fmla="*/ 0 w 44"/>
                <a:gd name="T83" fmla="*/ 0 h 214"/>
                <a:gd name="T84" fmla="*/ 0 w 44"/>
                <a:gd name="T85" fmla="*/ 0 h 214"/>
                <a:gd name="T86" fmla="*/ 0 w 44"/>
                <a:gd name="T87" fmla="*/ 0 h 214"/>
                <a:gd name="T88" fmla="*/ 0 w 44"/>
                <a:gd name="T89" fmla="*/ 0 h 214"/>
                <a:gd name="T90" fmla="*/ 0 w 44"/>
                <a:gd name="T91" fmla="*/ 0 h 214"/>
                <a:gd name="T92" fmla="*/ 0 w 44"/>
                <a:gd name="T93" fmla="*/ 0 h 214"/>
                <a:gd name="T94" fmla="*/ 0 w 44"/>
                <a:gd name="T95" fmla="*/ 0 h 214"/>
                <a:gd name="T96" fmla="*/ 0 w 44"/>
                <a:gd name="T97" fmla="*/ 0 h 214"/>
                <a:gd name="T98" fmla="*/ 0 w 44"/>
                <a:gd name="T99" fmla="*/ 0 h 214"/>
                <a:gd name="T100" fmla="*/ 0 w 44"/>
                <a:gd name="T101" fmla="*/ 0 h 21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4" h="214">
                  <a:moveTo>
                    <a:pt x="12" y="62"/>
                  </a:moveTo>
                  <a:lnTo>
                    <a:pt x="31" y="62"/>
                  </a:lnTo>
                  <a:lnTo>
                    <a:pt x="36" y="64"/>
                  </a:lnTo>
                  <a:lnTo>
                    <a:pt x="39" y="64"/>
                  </a:lnTo>
                  <a:lnTo>
                    <a:pt x="40" y="66"/>
                  </a:lnTo>
                  <a:lnTo>
                    <a:pt x="40" y="67"/>
                  </a:lnTo>
                  <a:lnTo>
                    <a:pt x="41" y="69"/>
                  </a:lnTo>
                  <a:lnTo>
                    <a:pt x="41" y="208"/>
                  </a:lnTo>
                  <a:lnTo>
                    <a:pt x="40" y="209"/>
                  </a:lnTo>
                  <a:lnTo>
                    <a:pt x="40" y="211"/>
                  </a:lnTo>
                  <a:lnTo>
                    <a:pt x="39" y="212"/>
                  </a:lnTo>
                  <a:lnTo>
                    <a:pt x="36" y="212"/>
                  </a:lnTo>
                  <a:lnTo>
                    <a:pt x="31" y="214"/>
                  </a:lnTo>
                  <a:lnTo>
                    <a:pt x="12" y="214"/>
                  </a:lnTo>
                  <a:lnTo>
                    <a:pt x="9" y="213"/>
                  </a:lnTo>
                  <a:lnTo>
                    <a:pt x="6" y="212"/>
                  </a:lnTo>
                  <a:lnTo>
                    <a:pt x="5" y="212"/>
                  </a:lnTo>
                  <a:lnTo>
                    <a:pt x="2" y="209"/>
                  </a:lnTo>
                  <a:lnTo>
                    <a:pt x="2" y="67"/>
                  </a:lnTo>
                  <a:lnTo>
                    <a:pt x="5" y="64"/>
                  </a:lnTo>
                  <a:lnTo>
                    <a:pt x="6" y="64"/>
                  </a:lnTo>
                  <a:lnTo>
                    <a:pt x="9" y="63"/>
                  </a:lnTo>
                  <a:lnTo>
                    <a:pt x="12" y="62"/>
                  </a:lnTo>
                  <a:close/>
                  <a:moveTo>
                    <a:pt x="16" y="0"/>
                  </a:moveTo>
                  <a:lnTo>
                    <a:pt x="21" y="0"/>
                  </a:lnTo>
                  <a:lnTo>
                    <a:pt x="27" y="1"/>
                  </a:lnTo>
                  <a:lnTo>
                    <a:pt x="33" y="1"/>
                  </a:lnTo>
                  <a:lnTo>
                    <a:pt x="36" y="2"/>
                  </a:lnTo>
                  <a:lnTo>
                    <a:pt x="41" y="7"/>
                  </a:lnTo>
                  <a:lnTo>
                    <a:pt x="43" y="11"/>
                  </a:lnTo>
                  <a:lnTo>
                    <a:pt x="44" y="16"/>
                  </a:lnTo>
                  <a:lnTo>
                    <a:pt x="44" y="26"/>
                  </a:lnTo>
                  <a:lnTo>
                    <a:pt x="43" y="31"/>
                  </a:lnTo>
                  <a:lnTo>
                    <a:pt x="41" y="35"/>
                  </a:lnTo>
                  <a:lnTo>
                    <a:pt x="39" y="38"/>
                  </a:lnTo>
                  <a:lnTo>
                    <a:pt x="36" y="39"/>
                  </a:lnTo>
                  <a:lnTo>
                    <a:pt x="33" y="40"/>
                  </a:lnTo>
                  <a:lnTo>
                    <a:pt x="27" y="42"/>
                  </a:lnTo>
                  <a:lnTo>
                    <a:pt x="16" y="42"/>
                  </a:lnTo>
                  <a:lnTo>
                    <a:pt x="6" y="39"/>
                  </a:lnTo>
                  <a:lnTo>
                    <a:pt x="4" y="38"/>
                  </a:lnTo>
                  <a:lnTo>
                    <a:pt x="2" y="35"/>
                  </a:lnTo>
                  <a:lnTo>
                    <a:pt x="1" y="31"/>
                  </a:lnTo>
                  <a:lnTo>
                    <a:pt x="0" y="26"/>
                  </a:lnTo>
                  <a:lnTo>
                    <a:pt x="0" y="16"/>
                  </a:lnTo>
                  <a:lnTo>
                    <a:pt x="1" y="11"/>
                  </a:lnTo>
                  <a:lnTo>
                    <a:pt x="2" y="7"/>
                  </a:lnTo>
                  <a:lnTo>
                    <a:pt x="4" y="5"/>
                  </a:lnTo>
                  <a:lnTo>
                    <a:pt x="7" y="2"/>
                  </a:lnTo>
                  <a:lnTo>
                    <a:pt x="11" y="1"/>
                  </a:lnTo>
                  <a:lnTo>
                    <a:pt x="1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2" name="Freeform 33"/>
            <p:cNvSpPr>
              <a:spLocks noEditPoints="1"/>
            </p:cNvSpPr>
            <p:nvPr userDrawn="1"/>
          </p:nvSpPr>
          <p:spPr bwMode="auto">
            <a:xfrm>
              <a:off x="999" y="4068"/>
              <a:ext cx="33" cy="39"/>
            </a:xfrm>
            <a:custGeom>
              <a:avLst/>
              <a:gdLst>
                <a:gd name="T0" fmla="*/ 0 w 133"/>
                <a:gd name="T1" fmla="*/ 0 h 158"/>
                <a:gd name="T2" fmla="*/ 0 w 133"/>
                <a:gd name="T3" fmla="*/ 0 h 158"/>
                <a:gd name="T4" fmla="*/ 0 w 133"/>
                <a:gd name="T5" fmla="*/ 0 h 158"/>
                <a:gd name="T6" fmla="*/ 0 w 133"/>
                <a:gd name="T7" fmla="*/ 0 h 158"/>
                <a:gd name="T8" fmla="*/ 0 w 133"/>
                <a:gd name="T9" fmla="*/ 0 h 158"/>
                <a:gd name="T10" fmla="*/ 0 w 133"/>
                <a:gd name="T11" fmla="*/ 0 h 158"/>
                <a:gd name="T12" fmla="*/ 0 w 133"/>
                <a:gd name="T13" fmla="*/ 0 h 158"/>
                <a:gd name="T14" fmla="*/ 0 w 133"/>
                <a:gd name="T15" fmla="*/ 0 h 158"/>
                <a:gd name="T16" fmla="*/ 0 w 133"/>
                <a:gd name="T17" fmla="*/ 0 h 158"/>
                <a:gd name="T18" fmla="*/ 0 w 133"/>
                <a:gd name="T19" fmla="*/ 0 h 158"/>
                <a:gd name="T20" fmla="*/ 0 w 133"/>
                <a:gd name="T21" fmla="*/ 0 h 158"/>
                <a:gd name="T22" fmla="*/ 0 w 133"/>
                <a:gd name="T23" fmla="*/ 0 h 158"/>
                <a:gd name="T24" fmla="*/ 0 w 133"/>
                <a:gd name="T25" fmla="*/ 0 h 158"/>
                <a:gd name="T26" fmla="*/ 0 w 133"/>
                <a:gd name="T27" fmla="*/ 0 h 158"/>
                <a:gd name="T28" fmla="*/ 0 w 133"/>
                <a:gd name="T29" fmla="*/ 0 h 158"/>
                <a:gd name="T30" fmla="*/ 0 w 133"/>
                <a:gd name="T31" fmla="*/ 0 h 158"/>
                <a:gd name="T32" fmla="*/ 0 w 133"/>
                <a:gd name="T33" fmla="*/ 0 h 158"/>
                <a:gd name="T34" fmla="*/ 0 w 133"/>
                <a:gd name="T35" fmla="*/ 0 h 158"/>
                <a:gd name="T36" fmla="*/ 0 w 133"/>
                <a:gd name="T37" fmla="*/ 0 h 158"/>
                <a:gd name="T38" fmla="*/ 0 w 133"/>
                <a:gd name="T39" fmla="*/ 0 h 158"/>
                <a:gd name="T40" fmla="*/ 0 w 133"/>
                <a:gd name="T41" fmla="*/ 0 h 158"/>
                <a:gd name="T42" fmla="*/ 0 w 133"/>
                <a:gd name="T43" fmla="*/ 0 h 158"/>
                <a:gd name="T44" fmla="*/ 0 w 133"/>
                <a:gd name="T45" fmla="*/ 0 h 158"/>
                <a:gd name="T46" fmla="*/ 0 w 133"/>
                <a:gd name="T47" fmla="*/ 0 h 158"/>
                <a:gd name="T48" fmla="*/ 0 w 133"/>
                <a:gd name="T49" fmla="*/ 0 h 158"/>
                <a:gd name="T50" fmla="*/ 0 w 133"/>
                <a:gd name="T51" fmla="*/ 0 h 158"/>
                <a:gd name="T52" fmla="*/ 0 w 133"/>
                <a:gd name="T53" fmla="*/ 0 h 158"/>
                <a:gd name="T54" fmla="*/ 0 w 133"/>
                <a:gd name="T55" fmla="*/ 0 h 158"/>
                <a:gd name="T56" fmla="*/ 0 w 133"/>
                <a:gd name="T57" fmla="*/ 0 h 158"/>
                <a:gd name="T58" fmla="*/ 0 w 133"/>
                <a:gd name="T59" fmla="*/ 0 h 158"/>
                <a:gd name="T60" fmla="*/ 0 w 133"/>
                <a:gd name="T61" fmla="*/ 0 h 158"/>
                <a:gd name="T62" fmla="*/ 0 w 133"/>
                <a:gd name="T63" fmla="*/ 0 h 158"/>
                <a:gd name="T64" fmla="*/ 0 w 133"/>
                <a:gd name="T65" fmla="*/ 0 h 158"/>
                <a:gd name="T66" fmla="*/ 0 w 133"/>
                <a:gd name="T67" fmla="*/ 0 h 158"/>
                <a:gd name="T68" fmla="*/ 0 w 133"/>
                <a:gd name="T69" fmla="*/ 0 h 158"/>
                <a:gd name="T70" fmla="*/ 0 w 133"/>
                <a:gd name="T71" fmla="*/ 0 h 158"/>
                <a:gd name="T72" fmla="*/ 0 w 133"/>
                <a:gd name="T73" fmla="*/ 0 h 158"/>
                <a:gd name="T74" fmla="*/ 0 w 133"/>
                <a:gd name="T75" fmla="*/ 0 h 1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3" h="158">
                  <a:moveTo>
                    <a:pt x="68" y="28"/>
                  </a:moveTo>
                  <a:lnTo>
                    <a:pt x="63" y="29"/>
                  </a:lnTo>
                  <a:lnTo>
                    <a:pt x="59" y="29"/>
                  </a:lnTo>
                  <a:lnTo>
                    <a:pt x="55" y="32"/>
                  </a:lnTo>
                  <a:lnTo>
                    <a:pt x="51" y="33"/>
                  </a:lnTo>
                  <a:lnTo>
                    <a:pt x="49" y="36"/>
                  </a:lnTo>
                  <a:lnTo>
                    <a:pt x="46" y="39"/>
                  </a:lnTo>
                  <a:lnTo>
                    <a:pt x="42" y="44"/>
                  </a:lnTo>
                  <a:lnTo>
                    <a:pt x="40" y="49"/>
                  </a:lnTo>
                  <a:lnTo>
                    <a:pt x="39" y="57"/>
                  </a:lnTo>
                  <a:lnTo>
                    <a:pt x="39" y="63"/>
                  </a:lnTo>
                  <a:lnTo>
                    <a:pt x="95" y="63"/>
                  </a:lnTo>
                  <a:lnTo>
                    <a:pt x="94" y="49"/>
                  </a:lnTo>
                  <a:lnTo>
                    <a:pt x="89" y="38"/>
                  </a:lnTo>
                  <a:lnTo>
                    <a:pt x="80" y="30"/>
                  </a:lnTo>
                  <a:lnTo>
                    <a:pt x="68" y="28"/>
                  </a:lnTo>
                  <a:close/>
                  <a:moveTo>
                    <a:pt x="69" y="0"/>
                  </a:moveTo>
                  <a:lnTo>
                    <a:pt x="84" y="1"/>
                  </a:lnTo>
                  <a:lnTo>
                    <a:pt x="98" y="5"/>
                  </a:lnTo>
                  <a:lnTo>
                    <a:pt x="106" y="9"/>
                  </a:lnTo>
                  <a:lnTo>
                    <a:pt x="112" y="14"/>
                  </a:lnTo>
                  <a:lnTo>
                    <a:pt x="118" y="20"/>
                  </a:lnTo>
                  <a:lnTo>
                    <a:pt x="124" y="30"/>
                  </a:lnTo>
                  <a:lnTo>
                    <a:pt x="129" y="42"/>
                  </a:lnTo>
                  <a:lnTo>
                    <a:pt x="133" y="68"/>
                  </a:lnTo>
                  <a:lnTo>
                    <a:pt x="133" y="80"/>
                  </a:lnTo>
                  <a:lnTo>
                    <a:pt x="132" y="83"/>
                  </a:lnTo>
                  <a:lnTo>
                    <a:pt x="131" y="86"/>
                  </a:lnTo>
                  <a:lnTo>
                    <a:pt x="128" y="87"/>
                  </a:lnTo>
                  <a:lnTo>
                    <a:pt x="124" y="88"/>
                  </a:lnTo>
                  <a:lnTo>
                    <a:pt x="39" y="88"/>
                  </a:lnTo>
                  <a:lnTo>
                    <a:pt x="39" y="97"/>
                  </a:lnTo>
                  <a:lnTo>
                    <a:pt x="40" y="105"/>
                  </a:lnTo>
                  <a:lnTo>
                    <a:pt x="42" y="110"/>
                  </a:lnTo>
                  <a:lnTo>
                    <a:pt x="44" y="114"/>
                  </a:lnTo>
                  <a:lnTo>
                    <a:pt x="50" y="120"/>
                  </a:lnTo>
                  <a:lnTo>
                    <a:pt x="54" y="123"/>
                  </a:lnTo>
                  <a:lnTo>
                    <a:pt x="59" y="125"/>
                  </a:lnTo>
                  <a:lnTo>
                    <a:pt x="69" y="128"/>
                  </a:lnTo>
                  <a:lnTo>
                    <a:pt x="88" y="128"/>
                  </a:lnTo>
                  <a:lnTo>
                    <a:pt x="93" y="126"/>
                  </a:lnTo>
                  <a:lnTo>
                    <a:pt x="100" y="125"/>
                  </a:lnTo>
                  <a:lnTo>
                    <a:pt x="107" y="123"/>
                  </a:lnTo>
                  <a:lnTo>
                    <a:pt x="112" y="121"/>
                  </a:lnTo>
                  <a:lnTo>
                    <a:pt x="116" y="120"/>
                  </a:lnTo>
                  <a:lnTo>
                    <a:pt x="118" y="119"/>
                  </a:lnTo>
                  <a:lnTo>
                    <a:pt x="124" y="119"/>
                  </a:lnTo>
                  <a:lnTo>
                    <a:pt x="124" y="120"/>
                  </a:lnTo>
                  <a:lnTo>
                    <a:pt x="126" y="121"/>
                  </a:lnTo>
                  <a:lnTo>
                    <a:pt x="126" y="123"/>
                  </a:lnTo>
                  <a:lnTo>
                    <a:pt x="127" y="125"/>
                  </a:lnTo>
                  <a:lnTo>
                    <a:pt x="127" y="139"/>
                  </a:lnTo>
                  <a:lnTo>
                    <a:pt x="126" y="141"/>
                  </a:lnTo>
                  <a:lnTo>
                    <a:pt x="126" y="144"/>
                  </a:lnTo>
                  <a:lnTo>
                    <a:pt x="122" y="148"/>
                  </a:lnTo>
                  <a:lnTo>
                    <a:pt x="118" y="149"/>
                  </a:lnTo>
                  <a:lnTo>
                    <a:pt x="113" y="152"/>
                  </a:lnTo>
                  <a:lnTo>
                    <a:pt x="107" y="153"/>
                  </a:lnTo>
                  <a:lnTo>
                    <a:pt x="99" y="155"/>
                  </a:lnTo>
                  <a:lnTo>
                    <a:pt x="82" y="158"/>
                  </a:lnTo>
                  <a:lnTo>
                    <a:pt x="73" y="158"/>
                  </a:lnTo>
                  <a:lnTo>
                    <a:pt x="55" y="157"/>
                  </a:lnTo>
                  <a:lnTo>
                    <a:pt x="40" y="153"/>
                  </a:lnTo>
                  <a:lnTo>
                    <a:pt x="27" y="147"/>
                  </a:lnTo>
                  <a:lnTo>
                    <a:pt x="17" y="139"/>
                  </a:lnTo>
                  <a:lnTo>
                    <a:pt x="10" y="128"/>
                  </a:lnTo>
                  <a:lnTo>
                    <a:pt x="3" y="115"/>
                  </a:lnTo>
                  <a:lnTo>
                    <a:pt x="1" y="99"/>
                  </a:lnTo>
                  <a:lnTo>
                    <a:pt x="0" y="81"/>
                  </a:lnTo>
                  <a:lnTo>
                    <a:pt x="0" y="63"/>
                  </a:lnTo>
                  <a:lnTo>
                    <a:pt x="3" y="47"/>
                  </a:lnTo>
                  <a:lnTo>
                    <a:pt x="10" y="33"/>
                  </a:lnTo>
                  <a:lnTo>
                    <a:pt x="17" y="22"/>
                  </a:lnTo>
                  <a:lnTo>
                    <a:pt x="27" y="13"/>
                  </a:lnTo>
                  <a:lnTo>
                    <a:pt x="40" y="5"/>
                  </a:lnTo>
                  <a:lnTo>
                    <a:pt x="54" y="1"/>
                  </a:lnTo>
                  <a:lnTo>
                    <a:pt x="69"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3" name="Freeform 34"/>
            <p:cNvSpPr>
              <a:spLocks/>
            </p:cNvSpPr>
            <p:nvPr userDrawn="1"/>
          </p:nvSpPr>
          <p:spPr bwMode="auto">
            <a:xfrm>
              <a:off x="1038" y="4068"/>
              <a:ext cx="26" cy="39"/>
            </a:xfrm>
            <a:custGeom>
              <a:avLst/>
              <a:gdLst>
                <a:gd name="T0" fmla="*/ 0 w 105"/>
                <a:gd name="T1" fmla="*/ 0 h 158"/>
                <a:gd name="T2" fmla="*/ 0 w 105"/>
                <a:gd name="T3" fmla="*/ 0 h 158"/>
                <a:gd name="T4" fmla="*/ 0 w 105"/>
                <a:gd name="T5" fmla="*/ 0 h 158"/>
                <a:gd name="T6" fmla="*/ 0 w 105"/>
                <a:gd name="T7" fmla="*/ 0 h 158"/>
                <a:gd name="T8" fmla="*/ 0 w 105"/>
                <a:gd name="T9" fmla="*/ 0 h 158"/>
                <a:gd name="T10" fmla="*/ 0 w 105"/>
                <a:gd name="T11" fmla="*/ 0 h 158"/>
                <a:gd name="T12" fmla="*/ 0 w 105"/>
                <a:gd name="T13" fmla="*/ 0 h 158"/>
                <a:gd name="T14" fmla="*/ 0 w 105"/>
                <a:gd name="T15" fmla="*/ 0 h 158"/>
                <a:gd name="T16" fmla="*/ 0 w 105"/>
                <a:gd name="T17" fmla="*/ 0 h 158"/>
                <a:gd name="T18" fmla="*/ 0 w 105"/>
                <a:gd name="T19" fmla="*/ 0 h 158"/>
                <a:gd name="T20" fmla="*/ 0 w 105"/>
                <a:gd name="T21" fmla="*/ 0 h 158"/>
                <a:gd name="T22" fmla="*/ 0 w 105"/>
                <a:gd name="T23" fmla="*/ 0 h 158"/>
                <a:gd name="T24" fmla="*/ 0 w 105"/>
                <a:gd name="T25" fmla="*/ 0 h 158"/>
                <a:gd name="T26" fmla="*/ 0 w 105"/>
                <a:gd name="T27" fmla="*/ 0 h 158"/>
                <a:gd name="T28" fmla="*/ 0 w 105"/>
                <a:gd name="T29" fmla="*/ 0 h 158"/>
                <a:gd name="T30" fmla="*/ 0 w 105"/>
                <a:gd name="T31" fmla="*/ 0 h 158"/>
                <a:gd name="T32" fmla="*/ 0 w 105"/>
                <a:gd name="T33" fmla="*/ 0 h 158"/>
                <a:gd name="T34" fmla="*/ 0 w 105"/>
                <a:gd name="T35" fmla="*/ 0 h 158"/>
                <a:gd name="T36" fmla="*/ 0 w 105"/>
                <a:gd name="T37" fmla="*/ 0 h 158"/>
                <a:gd name="T38" fmla="*/ 0 w 105"/>
                <a:gd name="T39" fmla="*/ 0 h 158"/>
                <a:gd name="T40" fmla="*/ 0 w 105"/>
                <a:gd name="T41" fmla="*/ 0 h 158"/>
                <a:gd name="T42" fmla="*/ 0 w 105"/>
                <a:gd name="T43" fmla="*/ 0 h 158"/>
                <a:gd name="T44" fmla="*/ 0 w 105"/>
                <a:gd name="T45" fmla="*/ 0 h 158"/>
                <a:gd name="T46" fmla="*/ 0 w 105"/>
                <a:gd name="T47" fmla="*/ 0 h 158"/>
                <a:gd name="T48" fmla="*/ 0 w 105"/>
                <a:gd name="T49" fmla="*/ 0 h 158"/>
                <a:gd name="T50" fmla="*/ 0 w 105"/>
                <a:gd name="T51" fmla="*/ 0 h 158"/>
                <a:gd name="T52" fmla="*/ 0 w 105"/>
                <a:gd name="T53" fmla="*/ 0 h 158"/>
                <a:gd name="T54" fmla="*/ 0 w 105"/>
                <a:gd name="T55" fmla="*/ 0 h 158"/>
                <a:gd name="T56" fmla="*/ 0 w 105"/>
                <a:gd name="T57" fmla="*/ 0 h 158"/>
                <a:gd name="T58" fmla="*/ 0 w 105"/>
                <a:gd name="T59" fmla="*/ 0 h 158"/>
                <a:gd name="T60" fmla="*/ 0 w 105"/>
                <a:gd name="T61" fmla="*/ 0 h 158"/>
                <a:gd name="T62" fmla="*/ 0 w 105"/>
                <a:gd name="T63" fmla="*/ 0 h 158"/>
                <a:gd name="T64" fmla="*/ 0 w 105"/>
                <a:gd name="T65" fmla="*/ 0 h 158"/>
                <a:gd name="T66" fmla="*/ 0 w 105"/>
                <a:gd name="T67" fmla="*/ 0 h 158"/>
                <a:gd name="T68" fmla="*/ 0 w 105"/>
                <a:gd name="T69" fmla="*/ 0 h 158"/>
                <a:gd name="T70" fmla="*/ 0 w 105"/>
                <a:gd name="T71" fmla="*/ 0 h 158"/>
                <a:gd name="T72" fmla="*/ 0 w 105"/>
                <a:gd name="T73" fmla="*/ 0 h 158"/>
                <a:gd name="T74" fmla="*/ 0 w 105"/>
                <a:gd name="T75" fmla="*/ 0 h 158"/>
                <a:gd name="T76" fmla="*/ 0 w 105"/>
                <a:gd name="T77" fmla="*/ 0 h 158"/>
                <a:gd name="T78" fmla="*/ 0 w 105"/>
                <a:gd name="T79" fmla="*/ 0 h 158"/>
                <a:gd name="T80" fmla="*/ 0 w 105"/>
                <a:gd name="T81" fmla="*/ 0 h 158"/>
                <a:gd name="T82" fmla="*/ 0 w 105"/>
                <a:gd name="T83" fmla="*/ 0 h 158"/>
                <a:gd name="T84" fmla="*/ 0 w 105"/>
                <a:gd name="T85" fmla="*/ 0 h 158"/>
                <a:gd name="T86" fmla="*/ 0 w 105"/>
                <a:gd name="T87" fmla="*/ 0 h 158"/>
                <a:gd name="T88" fmla="*/ 0 w 105"/>
                <a:gd name="T89" fmla="*/ 0 h 158"/>
                <a:gd name="T90" fmla="*/ 0 w 105"/>
                <a:gd name="T91" fmla="*/ 0 h 158"/>
                <a:gd name="T92" fmla="*/ 0 w 105"/>
                <a:gd name="T93" fmla="*/ 0 h 158"/>
                <a:gd name="T94" fmla="*/ 0 w 105"/>
                <a:gd name="T95" fmla="*/ 0 h 158"/>
                <a:gd name="T96" fmla="*/ 0 w 105"/>
                <a:gd name="T97" fmla="*/ 0 h 158"/>
                <a:gd name="T98" fmla="*/ 0 w 105"/>
                <a:gd name="T99" fmla="*/ 0 h 158"/>
                <a:gd name="T100" fmla="*/ 0 w 105"/>
                <a:gd name="T101" fmla="*/ 0 h 15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5" h="158">
                  <a:moveTo>
                    <a:pt x="57" y="0"/>
                  </a:moveTo>
                  <a:lnTo>
                    <a:pt x="63" y="0"/>
                  </a:lnTo>
                  <a:lnTo>
                    <a:pt x="70" y="1"/>
                  </a:lnTo>
                  <a:lnTo>
                    <a:pt x="85" y="5"/>
                  </a:lnTo>
                  <a:lnTo>
                    <a:pt x="88" y="7"/>
                  </a:lnTo>
                  <a:lnTo>
                    <a:pt x="94" y="9"/>
                  </a:lnTo>
                  <a:lnTo>
                    <a:pt x="95" y="10"/>
                  </a:lnTo>
                  <a:lnTo>
                    <a:pt x="95" y="12"/>
                  </a:lnTo>
                  <a:lnTo>
                    <a:pt x="96" y="13"/>
                  </a:lnTo>
                  <a:lnTo>
                    <a:pt x="96" y="19"/>
                  </a:lnTo>
                  <a:lnTo>
                    <a:pt x="97" y="22"/>
                  </a:lnTo>
                  <a:lnTo>
                    <a:pt x="97" y="29"/>
                  </a:lnTo>
                  <a:lnTo>
                    <a:pt x="96" y="32"/>
                  </a:lnTo>
                  <a:lnTo>
                    <a:pt x="96" y="36"/>
                  </a:lnTo>
                  <a:lnTo>
                    <a:pt x="95" y="37"/>
                  </a:lnTo>
                  <a:lnTo>
                    <a:pt x="95" y="38"/>
                  </a:lnTo>
                  <a:lnTo>
                    <a:pt x="91" y="38"/>
                  </a:lnTo>
                  <a:lnTo>
                    <a:pt x="88" y="37"/>
                  </a:lnTo>
                  <a:lnTo>
                    <a:pt x="85" y="36"/>
                  </a:lnTo>
                  <a:lnTo>
                    <a:pt x="81" y="33"/>
                  </a:lnTo>
                  <a:lnTo>
                    <a:pt x="71" y="30"/>
                  </a:lnTo>
                  <a:lnTo>
                    <a:pt x="65" y="29"/>
                  </a:lnTo>
                  <a:lnTo>
                    <a:pt x="57" y="28"/>
                  </a:lnTo>
                  <a:lnTo>
                    <a:pt x="52" y="28"/>
                  </a:lnTo>
                  <a:lnTo>
                    <a:pt x="44" y="30"/>
                  </a:lnTo>
                  <a:lnTo>
                    <a:pt x="42" y="32"/>
                  </a:lnTo>
                  <a:lnTo>
                    <a:pt x="39" y="34"/>
                  </a:lnTo>
                  <a:lnTo>
                    <a:pt x="38" y="37"/>
                  </a:lnTo>
                  <a:lnTo>
                    <a:pt x="37" y="41"/>
                  </a:lnTo>
                  <a:lnTo>
                    <a:pt x="37" y="43"/>
                  </a:lnTo>
                  <a:lnTo>
                    <a:pt x="38" y="48"/>
                  </a:lnTo>
                  <a:lnTo>
                    <a:pt x="39" y="52"/>
                  </a:lnTo>
                  <a:lnTo>
                    <a:pt x="43" y="54"/>
                  </a:lnTo>
                  <a:lnTo>
                    <a:pt x="58" y="62"/>
                  </a:lnTo>
                  <a:lnTo>
                    <a:pt x="65" y="63"/>
                  </a:lnTo>
                  <a:lnTo>
                    <a:pt x="71" y="66"/>
                  </a:lnTo>
                  <a:lnTo>
                    <a:pt x="83" y="72"/>
                  </a:lnTo>
                  <a:lnTo>
                    <a:pt x="88" y="76"/>
                  </a:lnTo>
                  <a:lnTo>
                    <a:pt x="94" y="81"/>
                  </a:lnTo>
                  <a:lnTo>
                    <a:pt x="99" y="88"/>
                  </a:lnTo>
                  <a:lnTo>
                    <a:pt x="101" y="94"/>
                  </a:lnTo>
                  <a:lnTo>
                    <a:pt x="104" y="97"/>
                  </a:lnTo>
                  <a:lnTo>
                    <a:pt x="104" y="104"/>
                  </a:lnTo>
                  <a:lnTo>
                    <a:pt x="105" y="109"/>
                  </a:lnTo>
                  <a:lnTo>
                    <a:pt x="104" y="120"/>
                  </a:lnTo>
                  <a:lnTo>
                    <a:pt x="100" y="130"/>
                  </a:lnTo>
                  <a:lnTo>
                    <a:pt x="97" y="136"/>
                  </a:lnTo>
                  <a:lnTo>
                    <a:pt x="92" y="141"/>
                  </a:lnTo>
                  <a:lnTo>
                    <a:pt x="82" y="149"/>
                  </a:lnTo>
                  <a:lnTo>
                    <a:pt x="70" y="154"/>
                  </a:lnTo>
                  <a:lnTo>
                    <a:pt x="46" y="158"/>
                  </a:lnTo>
                  <a:lnTo>
                    <a:pt x="38" y="158"/>
                  </a:lnTo>
                  <a:lnTo>
                    <a:pt x="30" y="157"/>
                  </a:lnTo>
                  <a:lnTo>
                    <a:pt x="24" y="155"/>
                  </a:lnTo>
                  <a:lnTo>
                    <a:pt x="18" y="153"/>
                  </a:lnTo>
                  <a:lnTo>
                    <a:pt x="13" y="152"/>
                  </a:lnTo>
                  <a:lnTo>
                    <a:pt x="9" y="149"/>
                  </a:lnTo>
                  <a:lnTo>
                    <a:pt x="5" y="148"/>
                  </a:lnTo>
                  <a:lnTo>
                    <a:pt x="4" y="147"/>
                  </a:lnTo>
                  <a:lnTo>
                    <a:pt x="1" y="141"/>
                  </a:lnTo>
                  <a:lnTo>
                    <a:pt x="0" y="138"/>
                  </a:lnTo>
                  <a:lnTo>
                    <a:pt x="0" y="121"/>
                  </a:lnTo>
                  <a:lnTo>
                    <a:pt x="1" y="119"/>
                  </a:lnTo>
                  <a:lnTo>
                    <a:pt x="1" y="118"/>
                  </a:lnTo>
                  <a:lnTo>
                    <a:pt x="3" y="118"/>
                  </a:lnTo>
                  <a:lnTo>
                    <a:pt x="4" y="116"/>
                  </a:lnTo>
                  <a:lnTo>
                    <a:pt x="7" y="116"/>
                  </a:lnTo>
                  <a:lnTo>
                    <a:pt x="8" y="118"/>
                  </a:lnTo>
                  <a:lnTo>
                    <a:pt x="10" y="119"/>
                  </a:lnTo>
                  <a:lnTo>
                    <a:pt x="14" y="120"/>
                  </a:lnTo>
                  <a:lnTo>
                    <a:pt x="18" y="123"/>
                  </a:lnTo>
                  <a:lnTo>
                    <a:pt x="23" y="125"/>
                  </a:lnTo>
                  <a:lnTo>
                    <a:pt x="29" y="128"/>
                  </a:lnTo>
                  <a:lnTo>
                    <a:pt x="37" y="129"/>
                  </a:lnTo>
                  <a:lnTo>
                    <a:pt x="51" y="129"/>
                  </a:lnTo>
                  <a:lnTo>
                    <a:pt x="53" y="128"/>
                  </a:lnTo>
                  <a:lnTo>
                    <a:pt x="61" y="125"/>
                  </a:lnTo>
                  <a:lnTo>
                    <a:pt x="66" y="120"/>
                  </a:lnTo>
                  <a:lnTo>
                    <a:pt x="66" y="116"/>
                  </a:lnTo>
                  <a:lnTo>
                    <a:pt x="67" y="112"/>
                  </a:lnTo>
                  <a:lnTo>
                    <a:pt x="65" y="105"/>
                  </a:lnTo>
                  <a:lnTo>
                    <a:pt x="61" y="101"/>
                  </a:lnTo>
                  <a:lnTo>
                    <a:pt x="57" y="99"/>
                  </a:lnTo>
                  <a:lnTo>
                    <a:pt x="52" y="96"/>
                  </a:lnTo>
                  <a:lnTo>
                    <a:pt x="46" y="94"/>
                  </a:lnTo>
                  <a:lnTo>
                    <a:pt x="41" y="91"/>
                  </a:lnTo>
                  <a:lnTo>
                    <a:pt x="22" y="83"/>
                  </a:lnTo>
                  <a:lnTo>
                    <a:pt x="17" y="80"/>
                  </a:lnTo>
                  <a:lnTo>
                    <a:pt x="8" y="71"/>
                  </a:lnTo>
                  <a:lnTo>
                    <a:pt x="5" y="67"/>
                  </a:lnTo>
                  <a:lnTo>
                    <a:pt x="4" y="62"/>
                  </a:lnTo>
                  <a:lnTo>
                    <a:pt x="1" y="57"/>
                  </a:lnTo>
                  <a:lnTo>
                    <a:pt x="0" y="52"/>
                  </a:lnTo>
                  <a:lnTo>
                    <a:pt x="0" y="46"/>
                  </a:lnTo>
                  <a:lnTo>
                    <a:pt x="1" y="39"/>
                  </a:lnTo>
                  <a:lnTo>
                    <a:pt x="3" y="32"/>
                  </a:lnTo>
                  <a:lnTo>
                    <a:pt x="4" y="27"/>
                  </a:lnTo>
                  <a:lnTo>
                    <a:pt x="12" y="17"/>
                  </a:lnTo>
                  <a:lnTo>
                    <a:pt x="15" y="13"/>
                  </a:lnTo>
                  <a:lnTo>
                    <a:pt x="20" y="9"/>
                  </a:lnTo>
                  <a:lnTo>
                    <a:pt x="33" y="4"/>
                  </a:lnTo>
                  <a:lnTo>
                    <a:pt x="44" y="1"/>
                  </a:lnTo>
                  <a:lnTo>
                    <a:pt x="5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4" name="Freeform 35"/>
            <p:cNvSpPr>
              <a:spLocks/>
            </p:cNvSpPr>
            <p:nvPr userDrawn="1"/>
          </p:nvSpPr>
          <p:spPr bwMode="auto">
            <a:xfrm>
              <a:off x="1087" y="4055"/>
              <a:ext cx="37" cy="52"/>
            </a:xfrm>
            <a:custGeom>
              <a:avLst/>
              <a:gdLst>
                <a:gd name="T0" fmla="*/ 0 w 146"/>
                <a:gd name="T1" fmla="*/ 0 h 210"/>
                <a:gd name="T2" fmla="*/ 0 w 146"/>
                <a:gd name="T3" fmla="*/ 0 h 210"/>
                <a:gd name="T4" fmla="*/ 0 w 146"/>
                <a:gd name="T5" fmla="*/ 0 h 210"/>
                <a:gd name="T6" fmla="*/ 0 w 146"/>
                <a:gd name="T7" fmla="*/ 0 h 210"/>
                <a:gd name="T8" fmla="*/ 0 w 146"/>
                <a:gd name="T9" fmla="*/ 0 h 210"/>
                <a:gd name="T10" fmla="*/ 0 w 146"/>
                <a:gd name="T11" fmla="*/ 0 h 210"/>
                <a:gd name="T12" fmla="*/ 0 w 146"/>
                <a:gd name="T13" fmla="*/ 0 h 210"/>
                <a:gd name="T14" fmla="*/ 0 w 146"/>
                <a:gd name="T15" fmla="*/ 0 h 210"/>
                <a:gd name="T16" fmla="*/ 0 w 146"/>
                <a:gd name="T17" fmla="*/ 0 h 210"/>
                <a:gd name="T18" fmla="*/ 0 w 146"/>
                <a:gd name="T19" fmla="*/ 0 h 210"/>
                <a:gd name="T20" fmla="*/ 0 w 146"/>
                <a:gd name="T21" fmla="*/ 0 h 210"/>
                <a:gd name="T22" fmla="*/ 0 w 146"/>
                <a:gd name="T23" fmla="*/ 0 h 210"/>
                <a:gd name="T24" fmla="*/ 0 w 146"/>
                <a:gd name="T25" fmla="*/ 0 h 210"/>
                <a:gd name="T26" fmla="*/ 0 w 146"/>
                <a:gd name="T27" fmla="*/ 0 h 210"/>
                <a:gd name="T28" fmla="*/ 0 w 146"/>
                <a:gd name="T29" fmla="*/ 0 h 210"/>
                <a:gd name="T30" fmla="*/ 0 w 146"/>
                <a:gd name="T31" fmla="*/ 0 h 210"/>
                <a:gd name="T32" fmla="*/ 0 w 146"/>
                <a:gd name="T33" fmla="*/ 0 h 210"/>
                <a:gd name="T34" fmla="*/ 0 w 146"/>
                <a:gd name="T35" fmla="*/ 0 h 210"/>
                <a:gd name="T36" fmla="*/ 0 w 146"/>
                <a:gd name="T37" fmla="*/ 0 h 210"/>
                <a:gd name="T38" fmla="*/ 0 w 146"/>
                <a:gd name="T39" fmla="*/ 0 h 210"/>
                <a:gd name="T40" fmla="*/ 0 w 146"/>
                <a:gd name="T41" fmla="*/ 0 h 210"/>
                <a:gd name="T42" fmla="*/ 0 w 146"/>
                <a:gd name="T43" fmla="*/ 0 h 210"/>
                <a:gd name="T44" fmla="*/ 0 w 146"/>
                <a:gd name="T45" fmla="*/ 0 h 210"/>
                <a:gd name="T46" fmla="*/ 0 w 146"/>
                <a:gd name="T47" fmla="*/ 0 h 210"/>
                <a:gd name="T48" fmla="*/ 0 w 146"/>
                <a:gd name="T49" fmla="*/ 0 h 210"/>
                <a:gd name="T50" fmla="*/ 0 w 146"/>
                <a:gd name="T51" fmla="*/ 0 h 210"/>
                <a:gd name="T52" fmla="*/ 0 w 146"/>
                <a:gd name="T53" fmla="*/ 0 h 210"/>
                <a:gd name="T54" fmla="*/ 0 w 146"/>
                <a:gd name="T55" fmla="*/ 0 h 210"/>
                <a:gd name="T56" fmla="*/ 0 w 146"/>
                <a:gd name="T57" fmla="*/ 0 h 210"/>
                <a:gd name="T58" fmla="*/ 0 w 146"/>
                <a:gd name="T59" fmla="*/ 0 h 210"/>
                <a:gd name="T60" fmla="*/ 0 w 146"/>
                <a:gd name="T61" fmla="*/ 0 h 210"/>
                <a:gd name="T62" fmla="*/ 0 w 146"/>
                <a:gd name="T63" fmla="*/ 0 h 210"/>
                <a:gd name="T64" fmla="*/ 0 w 146"/>
                <a:gd name="T65" fmla="*/ 0 h 210"/>
                <a:gd name="T66" fmla="*/ 0 w 146"/>
                <a:gd name="T67" fmla="*/ 0 h 210"/>
                <a:gd name="T68" fmla="*/ 0 w 146"/>
                <a:gd name="T69" fmla="*/ 0 h 210"/>
                <a:gd name="T70" fmla="*/ 0 w 146"/>
                <a:gd name="T71" fmla="*/ 0 h 210"/>
                <a:gd name="T72" fmla="*/ 0 w 146"/>
                <a:gd name="T73" fmla="*/ 0 h 210"/>
                <a:gd name="T74" fmla="*/ 0 w 146"/>
                <a:gd name="T75" fmla="*/ 0 h 210"/>
                <a:gd name="T76" fmla="*/ 0 w 146"/>
                <a:gd name="T77" fmla="*/ 0 h 210"/>
                <a:gd name="T78" fmla="*/ 0 w 146"/>
                <a:gd name="T79" fmla="*/ 0 h 210"/>
                <a:gd name="T80" fmla="*/ 0 w 146"/>
                <a:gd name="T81" fmla="*/ 0 h 2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6" h="210">
                  <a:moveTo>
                    <a:pt x="92" y="0"/>
                  </a:moveTo>
                  <a:lnTo>
                    <a:pt x="100" y="0"/>
                  </a:lnTo>
                  <a:lnTo>
                    <a:pt x="108" y="2"/>
                  </a:lnTo>
                  <a:lnTo>
                    <a:pt x="115" y="3"/>
                  </a:lnTo>
                  <a:lnTo>
                    <a:pt x="122" y="6"/>
                  </a:lnTo>
                  <a:lnTo>
                    <a:pt x="129" y="8"/>
                  </a:lnTo>
                  <a:lnTo>
                    <a:pt x="139" y="13"/>
                  </a:lnTo>
                  <a:lnTo>
                    <a:pt x="141" y="16"/>
                  </a:lnTo>
                  <a:lnTo>
                    <a:pt x="142" y="18"/>
                  </a:lnTo>
                  <a:lnTo>
                    <a:pt x="145" y="21"/>
                  </a:lnTo>
                  <a:lnTo>
                    <a:pt x="145" y="28"/>
                  </a:lnTo>
                  <a:lnTo>
                    <a:pt x="146" y="32"/>
                  </a:lnTo>
                  <a:lnTo>
                    <a:pt x="146" y="40"/>
                  </a:lnTo>
                  <a:lnTo>
                    <a:pt x="145" y="43"/>
                  </a:lnTo>
                  <a:lnTo>
                    <a:pt x="145" y="48"/>
                  </a:lnTo>
                  <a:lnTo>
                    <a:pt x="142" y="52"/>
                  </a:lnTo>
                  <a:lnTo>
                    <a:pt x="139" y="52"/>
                  </a:lnTo>
                  <a:lnTo>
                    <a:pt x="134" y="50"/>
                  </a:lnTo>
                  <a:lnTo>
                    <a:pt x="130" y="47"/>
                  </a:lnTo>
                  <a:lnTo>
                    <a:pt x="125" y="43"/>
                  </a:lnTo>
                  <a:lnTo>
                    <a:pt x="120" y="41"/>
                  </a:lnTo>
                  <a:lnTo>
                    <a:pt x="112" y="38"/>
                  </a:lnTo>
                  <a:lnTo>
                    <a:pt x="107" y="36"/>
                  </a:lnTo>
                  <a:lnTo>
                    <a:pt x="101" y="36"/>
                  </a:lnTo>
                  <a:lnTo>
                    <a:pt x="93" y="35"/>
                  </a:lnTo>
                  <a:lnTo>
                    <a:pt x="82" y="36"/>
                  </a:lnTo>
                  <a:lnTo>
                    <a:pt x="72" y="40"/>
                  </a:lnTo>
                  <a:lnTo>
                    <a:pt x="67" y="43"/>
                  </a:lnTo>
                  <a:lnTo>
                    <a:pt x="57" y="53"/>
                  </a:lnTo>
                  <a:lnTo>
                    <a:pt x="52" y="64"/>
                  </a:lnTo>
                  <a:lnTo>
                    <a:pt x="47" y="76"/>
                  </a:lnTo>
                  <a:lnTo>
                    <a:pt x="44" y="90"/>
                  </a:lnTo>
                  <a:lnTo>
                    <a:pt x="44" y="122"/>
                  </a:lnTo>
                  <a:lnTo>
                    <a:pt x="47" y="137"/>
                  </a:lnTo>
                  <a:lnTo>
                    <a:pt x="52" y="148"/>
                  </a:lnTo>
                  <a:lnTo>
                    <a:pt x="58" y="158"/>
                  </a:lnTo>
                  <a:lnTo>
                    <a:pt x="62" y="163"/>
                  </a:lnTo>
                  <a:lnTo>
                    <a:pt x="67" y="167"/>
                  </a:lnTo>
                  <a:lnTo>
                    <a:pt x="73" y="171"/>
                  </a:lnTo>
                  <a:lnTo>
                    <a:pt x="83" y="173"/>
                  </a:lnTo>
                  <a:lnTo>
                    <a:pt x="95" y="175"/>
                  </a:lnTo>
                  <a:lnTo>
                    <a:pt x="102" y="175"/>
                  </a:lnTo>
                  <a:lnTo>
                    <a:pt x="107" y="173"/>
                  </a:lnTo>
                  <a:lnTo>
                    <a:pt x="113" y="172"/>
                  </a:lnTo>
                  <a:lnTo>
                    <a:pt x="118" y="170"/>
                  </a:lnTo>
                  <a:lnTo>
                    <a:pt x="122" y="168"/>
                  </a:lnTo>
                  <a:lnTo>
                    <a:pt x="126" y="166"/>
                  </a:lnTo>
                  <a:lnTo>
                    <a:pt x="136" y="161"/>
                  </a:lnTo>
                  <a:lnTo>
                    <a:pt x="139" y="158"/>
                  </a:lnTo>
                  <a:lnTo>
                    <a:pt x="144" y="158"/>
                  </a:lnTo>
                  <a:lnTo>
                    <a:pt x="145" y="159"/>
                  </a:lnTo>
                  <a:lnTo>
                    <a:pt x="145" y="161"/>
                  </a:lnTo>
                  <a:lnTo>
                    <a:pt x="146" y="163"/>
                  </a:lnTo>
                  <a:lnTo>
                    <a:pt x="146" y="185"/>
                  </a:lnTo>
                  <a:lnTo>
                    <a:pt x="145" y="187"/>
                  </a:lnTo>
                  <a:lnTo>
                    <a:pt x="145" y="188"/>
                  </a:lnTo>
                  <a:lnTo>
                    <a:pt x="144" y="191"/>
                  </a:lnTo>
                  <a:lnTo>
                    <a:pt x="144" y="192"/>
                  </a:lnTo>
                  <a:lnTo>
                    <a:pt x="141" y="193"/>
                  </a:lnTo>
                  <a:lnTo>
                    <a:pt x="139" y="196"/>
                  </a:lnTo>
                  <a:lnTo>
                    <a:pt x="135" y="199"/>
                  </a:lnTo>
                  <a:lnTo>
                    <a:pt x="130" y="201"/>
                  </a:lnTo>
                  <a:lnTo>
                    <a:pt x="124" y="204"/>
                  </a:lnTo>
                  <a:lnTo>
                    <a:pt x="116" y="206"/>
                  </a:lnTo>
                  <a:lnTo>
                    <a:pt x="98" y="209"/>
                  </a:lnTo>
                  <a:lnTo>
                    <a:pt x="88" y="210"/>
                  </a:lnTo>
                  <a:lnTo>
                    <a:pt x="69" y="207"/>
                  </a:lnTo>
                  <a:lnTo>
                    <a:pt x="52" y="202"/>
                  </a:lnTo>
                  <a:lnTo>
                    <a:pt x="37" y="195"/>
                  </a:lnTo>
                  <a:lnTo>
                    <a:pt x="24" y="183"/>
                  </a:lnTo>
                  <a:lnTo>
                    <a:pt x="14" y="170"/>
                  </a:lnTo>
                  <a:lnTo>
                    <a:pt x="6" y="152"/>
                  </a:lnTo>
                  <a:lnTo>
                    <a:pt x="1" y="132"/>
                  </a:lnTo>
                  <a:lnTo>
                    <a:pt x="0" y="108"/>
                  </a:lnTo>
                  <a:lnTo>
                    <a:pt x="1" y="84"/>
                  </a:lnTo>
                  <a:lnTo>
                    <a:pt x="6" y="62"/>
                  </a:lnTo>
                  <a:lnTo>
                    <a:pt x="15" y="43"/>
                  </a:lnTo>
                  <a:lnTo>
                    <a:pt x="25" y="28"/>
                  </a:lnTo>
                  <a:lnTo>
                    <a:pt x="39" y="17"/>
                  </a:lnTo>
                  <a:lnTo>
                    <a:pt x="54" y="8"/>
                  </a:lnTo>
                  <a:lnTo>
                    <a:pt x="72" y="2"/>
                  </a:lnTo>
                  <a:lnTo>
                    <a:pt x="9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5" name="Freeform 36"/>
            <p:cNvSpPr>
              <a:spLocks noEditPoints="1"/>
            </p:cNvSpPr>
            <p:nvPr userDrawn="1"/>
          </p:nvSpPr>
          <p:spPr bwMode="auto">
            <a:xfrm>
              <a:off x="1129" y="4068"/>
              <a:ext cx="36" cy="39"/>
            </a:xfrm>
            <a:custGeom>
              <a:avLst/>
              <a:gdLst>
                <a:gd name="T0" fmla="*/ 0 w 146"/>
                <a:gd name="T1" fmla="*/ 0 h 158"/>
                <a:gd name="T2" fmla="*/ 0 w 146"/>
                <a:gd name="T3" fmla="*/ 0 h 158"/>
                <a:gd name="T4" fmla="*/ 0 w 146"/>
                <a:gd name="T5" fmla="*/ 0 h 158"/>
                <a:gd name="T6" fmla="*/ 0 w 146"/>
                <a:gd name="T7" fmla="*/ 0 h 158"/>
                <a:gd name="T8" fmla="*/ 0 w 146"/>
                <a:gd name="T9" fmla="*/ 0 h 158"/>
                <a:gd name="T10" fmla="*/ 0 w 146"/>
                <a:gd name="T11" fmla="*/ 0 h 158"/>
                <a:gd name="T12" fmla="*/ 0 w 146"/>
                <a:gd name="T13" fmla="*/ 0 h 158"/>
                <a:gd name="T14" fmla="*/ 0 w 146"/>
                <a:gd name="T15" fmla="*/ 0 h 158"/>
                <a:gd name="T16" fmla="*/ 0 w 146"/>
                <a:gd name="T17" fmla="*/ 0 h 158"/>
                <a:gd name="T18" fmla="*/ 0 w 146"/>
                <a:gd name="T19" fmla="*/ 0 h 158"/>
                <a:gd name="T20" fmla="*/ 0 w 146"/>
                <a:gd name="T21" fmla="*/ 0 h 158"/>
                <a:gd name="T22" fmla="*/ 0 w 146"/>
                <a:gd name="T23" fmla="*/ 0 h 158"/>
                <a:gd name="T24" fmla="*/ 0 w 146"/>
                <a:gd name="T25" fmla="*/ 0 h 158"/>
                <a:gd name="T26" fmla="*/ 0 w 146"/>
                <a:gd name="T27" fmla="*/ 0 h 158"/>
                <a:gd name="T28" fmla="*/ 0 w 146"/>
                <a:gd name="T29" fmla="*/ 0 h 158"/>
                <a:gd name="T30" fmla="*/ 0 w 146"/>
                <a:gd name="T31" fmla="*/ 0 h 158"/>
                <a:gd name="T32" fmla="*/ 0 w 146"/>
                <a:gd name="T33" fmla="*/ 0 h 158"/>
                <a:gd name="T34" fmla="*/ 0 w 146"/>
                <a:gd name="T35" fmla="*/ 0 h 158"/>
                <a:gd name="T36" fmla="*/ 0 w 146"/>
                <a:gd name="T37" fmla="*/ 0 h 158"/>
                <a:gd name="T38" fmla="*/ 0 w 146"/>
                <a:gd name="T39" fmla="*/ 0 h 158"/>
                <a:gd name="T40" fmla="*/ 0 w 146"/>
                <a:gd name="T41" fmla="*/ 0 h 158"/>
                <a:gd name="T42" fmla="*/ 0 w 146"/>
                <a:gd name="T43" fmla="*/ 0 h 158"/>
                <a:gd name="T44" fmla="*/ 0 w 146"/>
                <a:gd name="T45" fmla="*/ 0 h 158"/>
                <a:gd name="T46" fmla="*/ 0 w 146"/>
                <a:gd name="T47" fmla="*/ 0 h 158"/>
                <a:gd name="T48" fmla="*/ 0 w 146"/>
                <a:gd name="T49" fmla="*/ 0 h 158"/>
                <a:gd name="T50" fmla="*/ 0 w 146"/>
                <a:gd name="T51" fmla="*/ 0 h 158"/>
                <a:gd name="T52" fmla="*/ 0 w 146"/>
                <a:gd name="T53" fmla="*/ 0 h 158"/>
                <a:gd name="T54" fmla="*/ 0 w 146"/>
                <a:gd name="T55" fmla="*/ 0 h 158"/>
                <a:gd name="T56" fmla="*/ 0 w 146"/>
                <a:gd name="T57" fmla="*/ 0 h 158"/>
                <a:gd name="T58" fmla="*/ 0 w 146"/>
                <a:gd name="T59" fmla="*/ 0 h 158"/>
                <a:gd name="T60" fmla="*/ 0 w 146"/>
                <a:gd name="T61" fmla="*/ 0 h 158"/>
                <a:gd name="T62" fmla="*/ 0 w 146"/>
                <a:gd name="T63" fmla="*/ 0 h 158"/>
                <a:gd name="T64" fmla="*/ 0 w 146"/>
                <a:gd name="T65" fmla="*/ 0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158">
                  <a:moveTo>
                    <a:pt x="66" y="32"/>
                  </a:moveTo>
                  <a:lnTo>
                    <a:pt x="58" y="34"/>
                  </a:lnTo>
                  <a:lnTo>
                    <a:pt x="54" y="37"/>
                  </a:lnTo>
                  <a:lnTo>
                    <a:pt x="51" y="41"/>
                  </a:lnTo>
                  <a:lnTo>
                    <a:pt x="46" y="48"/>
                  </a:lnTo>
                  <a:lnTo>
                    <a:pt x="43" y="53"/>
                  </a:lnTo>
                  <a:lnTo>
                    <a:pt x="42" y="59"/>
                  </a:lnTo>
                  <a:lnTo>
                    <a:pt x="39" y="68"/>
                  </a:lnTo>
                  <a:lnTo>
                    <a:pt x="39" y="88"/>
                  </a:lnTo>
                  <a:lnTo>
                    <a:pt x="40" y="97"/>
                  </a:lnTo>
                  <a:lnTo>
                    <a:pt x="42" y="104"/>
                  </a:lnTo>
                  <a:lnTo>
                    <a:pt x="44" y="109"/>
                  </a:lnTo>
                  <a:lnTo>
                    <a:pt x="49" y="116"/>
                  </a:lnTo>
                  <a:lnTo>
                    <a:pt x="53" y="120"/>
                  </a:lnTo>
                  <a:lnTo>
                    <a:pt x="61" y="125"/>
                  </a:lnTo>
                  <a:lnTo>
                    <a:pt x="67" y="126"/>
                  </a:lnTo>
                  <a:lnTo>
                    <a:pt x="78" y="126"/>
                  </a:lnTo>
                  <a:lnTo>
                    <a:pt x="83" y="125"/>
                  </a:lnTo>
                  <a:lnTo>
                    <a:pt x="88" y="123"/>
                  </a:lnTo>
                  <a:lnTo>
                    <a:pt x="96" y="118"/>
                  </a:lnTo>
                  <a:lnTo>
                    <a:pt x="101" y="110"/>
                  </a:lnTo>
                  <a:lnTo>
                    <a:pt x="104" y="105"/>
                  </a:lnTo>
                  <a:lnTo>
                    <a:pt x="105" y="99"/>
                  </a:lnTo>
                  <a:lnTo>
                    <a:pt x="106" y="90"/>
                  </a:lnTo>
                  <a:lnTo>
                    <a:pt x="107" y="80"/>
                  </a:lnTo>
                  <a:lnTo>
                    <a:pt x="106" y="70"/>
                  </a:lnTo>
                  <a:lnTo>
                    <a:pt x="104" y="52"/>
                  </a:lnTo>
                  <a:lnTo>
                    <a:pt x="100" y="44"/>
                  </a:lnTo>
                  <a:lnTo>
                    <a:pt x="97" y="41"/>
                  </a:lnTo>
                  <a:lnTo>
                    <a:pt x="90" y="36"/>
                  </a:lnTo>
                  <a:lnTo>
                    <a:pt x="85" y="33"/>
                  </a:lnTo>
                  <a:lnTo>
                    <a:pt x="80" y="32"/>
                  </a:lnTo>
                  <a:lnTo>
                    <a:pt x="66" y="32"/>
                  </a:lnTo>
                  <a:close/>
                  <a:moveTo>
                    <a:pt x="75" y="0"/>
                  </a:moveTo>
                  <a:lnTo>
                    <a:pt x="92" y="1"/>
                  </a:lnTo>
                  <a:lnTo>
                    <a:pt x="106" y="5"/>
                  </a:lnTo>
                  <a:lnTo>
                    <a:pt x="119" y="12"/>
                  </a:lnTo>
                  <a:lnTo>
                    <a:pt x="129" y="20"/>
                  </a:lnTo>
                  <a:lnTo>
                    <a:pt x="136" y="32"/>
                  </a:lnTo>
                  <a:lnTo>
                    <a:pt x="141" y="44"/>
                  </a:lnTo>
                  <a:lnTo>
                    <a:pt x="145" y="59"/>
                  </a:lnTo>
                  <a:lnTo>
                    <a:pt x="146" y="77"/>
                  </a:lnTo>
                  <a:lnTo>
                    <a:pt x="145" y="95"/>
                  </a:lnTo>
                  <a:lnTo>
                    <a:pt x="141" y="110"/>
                  </a:lnTo>
                  <a:lnTo>
                    <a:pt x="136" y="124"/>
                  </a:lnTo>
                  <a:lnTo>
                    <a:pt x="127" y="135"/>
                  </a:lnTo>
                  <a:lnTo>
                    <a:pt x="117" y="145"/>
                  </a:lnTo>
                  <a:lnTo>
                    <a:pt x="105" y="152"/>
                  </a:lnTo>
                  <a:lnTo>
                    <a:pt x="88" y="157"/>
                  </a:lnTo>
                  <a:lnTo>
                    <a:pt x="71" y="158"/>
                  </a:lnTo>
                  <a:lnTo>
                    <a:pt x="54" y="157"/>
                  </a:lnTo>
                  <a:lnTo>
                    <a:pt x="39" y="153"/>
                  </a:lnTo>
                  <a:lnTo>
                    <a:pt x="28" y="147"/>
                  </a:lnTo>
                  <a:lnTo>
                    <a:pt x="18" y="138"/>
                  </a:lnTo>
                  <a:lnTo>
                    <a:pt x="9" y="126"/>
                  </a:lnTo>
                  <a:lnTo>
                    <a:pt x="4" y="114"/>
                  </a:lnTo>
                  <a:lnTo>
                    <a:pt x="1" y="97"/>
                  </a:lnTo>
                  <a:lnTo>
                    <a:pt x="0" y="81"/>
                  </a:lnTo>
                  <a:lnTo>
                    <a:pt x="1" y="63"/>
                  </a:lnTo>
                  <a:lnTo>
                    <a:pt x="4" y="48"/>
                  </a:lnTo>
                  <a:lnTo>
                    <a:pt x="10" y="34"/>
                  </a:lnTo>
                  <a:lnTo>
                    <a:pt x="19" y="23"/>
                  </a:lnTo>
                  <a:lnTo>
                    <a:pt x="29" y="13"/>
                  </a:lnTo>
                  <a:lnTo>
                    <a:pt x="42" y="7"/>
                  </a:lnTo>
                  <a:lnTo>
                    <a:pt x="57" y="1"/>
                  </a:lnTo>
                  <a:lnTo>
                    <a:pt x="75"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6" name="Freeform 37"/>
            <p:cNvSpPr>
              <a:spLocks noEditPoints="1"/>
            </p:cNvSpPr>
            <p:nvPr userDrawn="1"/>
          </p:nvSpPr>
          <p:spPr bwMode="auto">
            <a:xfrm>
              <a:off x="1170" y="4068"/>
              <a:ext cx="32" cy="39"/>
            </a:xfrm>
            <a:custGeom>
              <a:avLst/>
              <a:gdLst>
                <a:gd name="T0" fmla="*/ 0 w 125"/>
                <a:gd name="T1" fmla="*/ 0 h 158"/>
                <a:gd name="T2" fmla="*/ 0 w 125"/>
                <a:gd name="T3" fmla="*/ 0 h 158"/>
                <a:gd name="T4" fmla="*/ 0 w 125"/>
                <a:gd name="T5" fmla="*/ 0 h 158"/>
                <a:gd name="T6" fmla="*/ 0 w 125"/>
                <a:gd name="T7" fmla="*/ 0 h 158"/>
                <a:gd name="T8" fmla="*/ 0 w 125"/>
                <a:gd name="T9" fmla="*/ 0 h 158"/>
                <a:gd name="T10" fmla="*/ 0 w 125"/>
                <a:gd name="T11" fmla="*/ 0 h 158"/>
                <a:gd name="T12" fmla="*/ 0 w 125"/>
                <a:gd name="T13" fmla="*/ 0 h 158"/>
                <a:gd name="T14" fmla="*/ 0 w 125"/>
                <a:gd name="T15" fmla="*/ 0 h 158"/>
                <a:gd name="T16" fmla="*/ 0 w 125"/>
                <a:gd name="T17" fmla="*/ 0 h 158"/>
                <a:gd name="T18" fmla="*/ 0 w 125"/>
                <a:gd name="T19" fmla="*/ 0 h 158"/>
                <a:gd name="T20" fmla="*/ 0 w 125"/>
                <a:gd name="T21" fmla="*/ 0 h 158"/>
                <a:gd name="T22" fmla="*/ 0 w 125"/>
                <a:gd name="T23" fmla="*/ 0 h 158"/>
                <a:gd name="T24" fmla="*/ 0 w 125"/>
                <a:gd name="T25" fmla="*/ 0 h 158"/>
                <a:gd name="T26" fmla="*/ 0 w 125"/>
                <a:gd name="T27" fmla="*/ 0 h 158"/>
                <a:gd name="T28" fmla="*/ 0 w 125"/>
                <a:gd name="T29" fmla="*/ 0 h 158"/>
                <a:gd name="T30" fmla="*/ 0 w 125"/>
                <a:gd name="T31" fmla="*/ 0 h 158"/>
                <a:gd name="T32" fmla="*/ 0 w 125"/>
                <a:gd name="T33" fmla="*/ 0 h 158"/>
                <a:gd name="T34" fmla="*/ 0 w 125"/>
                <a:gd name="T35" fmla="*/ 0 h 158"/>
                <a:gd name="T36" fmla="*/ 0 w 125"/>
                <a:gd name="T37" fmla="*/ 0 h 158"/>
                <a:gd name="T38" fmla="*/ 0 w 125"/>
                <a:gd name="T39" fmla="*/ 0 h 158"/>
                <a:gd name="T40" fmla="*/ 0 w 125"/>
                <a:gd name="T41" fmla="*/ 0 h 158"/>
                <a:gd name="T42" fmla="*/ 0 w 125"/>
                <a:gd name="T43" fmla="*/ 0 h 158"/>
                <a:gd name="T44" fmla="*/ 0 w 125"/>
                <a:gd name="T45" fmla="*/ 0 h 158"/>
                <a:gd name="T46" fmla="*/ 0 w 125"/>
                <a:gd name="T47" fmla="*/ 0 h 158"/>
                <a:gd name="T48" fmla="*/ 0 w 125"/>
                <a:gd name="T49" fmla="*/ 0 h 158"/>
                <a:gd name="T50" fmla="*/ 0 w 125"/>
                <a:gd name="T51" fmla="*/ 0 h 158"/>
                <a:gd name="T52" fmla="*/ 0 w 125"/>
                <a:gd name="T53" fmla="*/ 0 h 158"/>
                <a:gd name="T54" fmla="*/ 0 w 125"/>
                <a:gd name="T55" fmla="*/ 0 h 158"/>
                <a:gd name="T56" fmla="*/ 0 w 125"/>
                <a:gd name="T57" fmla="*/ 0 h 158"/>
                <a:gd name="T58" fmla="*/ 0 w 125"/>
                <a:gd name="T59" fmla="*/ 0 h 158"/>
                <a:gd name="T60" fmla="*/ 0 w 125"/>
                <a:gd name="T61" fmla="*/ 0 h 158"/>
                <a:gd name="T62" fmla="*/ 0 w 125"/>
                <a:gd name="T63" fmla="*/ 0 h 158"/>
                <a:gd name="T64" fmla="*/ 0 w 125"/>
                <a:gd name="T65" fmla="*/ 0 h 158"/>
                <a:gd name="T66" fmla="*/ 0 w 125"/>
                <a:gd name="T67" fmla="*/ 0 h 158"/>
                <a:gd name="T68" fmla="*/ 0 w 125"/>
                <a:gd name="T69" fmla="*/ 0 h 158"/>
                <a:gd name="T70" fmla="*/ 0 w 125"/>
                <a:gd name="T71" fmla="*/ 0 h 158"/>
                <a:gd name="T72" fmla="*/ 0 w 125"/>
                <a:gd name="T73" fmla="*/ 0 h 158"/>
                <a:gd name="T74" fmla="*/ 0 w 125"/>
                <a:gd name="T75" fmla="*/ 0 h 158"/>
                <a:gd name="T76" fmla="*/ 0 w 125"/>
                <a:gd name="T77" fmla="*/ 0 h 158"/>
                <a:gd name="T78" fmla="*/ 0 w 125"/>
                <a:gd name="T79" fmla="*/ 0 h 158"/>
                <a:gd name="T80" fmla="*/ 0 w 125"/>
                <a:gd name="T81" fmla="*/ 0 h 158"/>
                <a:gd name="T82" fmla="*/ 0 w 125"/>
                <a:gd name="T83" fmla="*/ 0 h 158"/>
                <a:gd name="T84" fmla="*/ 0 w 125"/>
                <a:gd name="T85" fmla="*/ 0 h 158"/>
                <a:gd name="T86" fmla="*/ 0 w 125"/>
                <a:gd name="T87" fmla="*/ 0 h 1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5" h="158">
                  <a:moveTo>
                    <a:pt x="62" y="90"/>
                  </a:moveTo>
                  <a:lnTo>
                    <a:pt x="57" y="91"/>
                  </a:lnTo>
                  <a:lnTo>
                    <a:pt x="50" y="92"/>
                  </a:lnTo>
                  <a:lnTo>
                    <a:pt x="46" y="95"/>
                  </a:lnTo>
                  <a:lnTo>
                    <a:pt x="43" y="99"/>
                  </a:lnTo>
                  <a:lnTo>
                    <a:pt x="40" y="102"/>
                  </a:lnTo>
                  <a:lnTo>
                    <a:pt x="39" y="106"/>
                  </a:lnTo>
                  <a:lnTo>
                    <a:pt x="38" y="111"/>
                  </a:lnTo>
                  <a:lnTo>
                    <a:pt x="40" y="121"/>
                  </a:lnTo>
                  <a:lnTo>
                    <a:pt x="44" y="125"/>
                  </a:lnTo>
                  <a:lnTo>
                    <a:pt x="48" y="128"/>
                  </a:lnTo>
                  <a:lnTo>
                    <a:pt x="58" y="130"/>
                  </a:lnTo>
                  <a:lnTo>
                    <a:pt x="64" y="129"/>
                  </a:lnTo>
                  <a:lnTo>
                    <a:pt x="69" y="128"/>
                  </a:lnTo>
                  <a:lnTo>
                    <a:pt x="81" y="120"/>
                  </a:lnTo>
                  <a:lnTo>
                    <a:pt x="87" y="114"/>
                  </a:lnTo>
                  <a:lnTo>
                    <a:pt x="87" y="90"/>
                  </a:lnTo>
                  <a:lnTo>
                    <a:pt x="62" y="90"/>
                  </a:lnTo>
                  <a:close/>
                  <a:moveTo>
                    <a:pt x="57" y="0"/>
                  </a:moveTo>
                  <a:lnTo>
                    <a:pt x="65" y="0"/>
                  </a:lnTo>
                  <a:lnTo>
                    <a:pt x="79" y="1"/>
                  </a:lnTo>
                  <a:lnTo>
                    <a:pt x="92" y="4"/>
                  </a:lnTo>
                  <a:lnTo>
                    <a:pt x="99" y="7"/>
                  </a:lnTo>
                  <a:lnTo>
                    <a:pt x="106" y="9"/>
                  </a:lnTo>
                  <a:lnTo>
                    <a:pt x="111" y="14"/>
                  </a:lnTo>
                  <a:lnTo>
                    <a:pt x="116" y="18"/>
                  </a:lnTo>
                  <a:lnTo>
                    <a:pt x="120" y="24"/>
                  </a:lnTo>
                  <a:lnTo>
                    <a:pt x="122" y="30"/>
                  </a:lnTo>
                  <a:lnTo>
                    <a:pt x="125" y="42"/>
                  </a:lnTo>
                  <a:lnTo>
                    <a:pt x="125" y="152"/>
                  </a:lnTo>
                  <a:lnTo>
                    <a:pt x="123" y="153"/>
                  </a:lnTo>
                  <a:lnTo>
                    <a:pt x="122" y="153"/>
                  </a:lnTo>
                  <a:lnTo>
                    <a:pt x="121" y="154"/>
                  </a:lnTo>
                  <a:lnTo>
                    <a:pt x="118" y="154"/>
                  </a:lnTo>
                  <a:lnTo>
                    <a:pt x="115" y="155"/>
                  </a:lnTo>
                  <a:lnTo>
                    <a:pt x="104" y="155"/>
                  </a:lnTo>
                  <a:lnTo>
                    <a:pt x="102" y="154"/>
                  </a:lnTo>
                  <a:lnTo>
                    <a:pt x="97" y="154"/>
                  </a:lnTo>
                  <a:lnTo>
                    <a:pt x="94" y="153"/>
                  </a:lnTo>
                  <a:lnTo>
                    <a:pt x="93" y="152"/>
                  </a:lnTo>
                  <a:lnTo>
                    <a:pt x="93" y="138"/>
                  </a:lnTo>
                  <a:lnTo>
                    <a:pt x="87" y="144"/>
                  </a:lnTo>
                  <a:lnTo>
                    <a:pt x="81" y="149"/>
                  </a:lnTo>
                  <a:lnTo>
                    <a:pt x="74" y="153"/>
                  </a:lnTo>
                  <a:lnTo>
                    <a:pt x="63" y="157"/>
                  </a:lnTo>
                  <a:lnTo>
                    <a:pt x="50" y="158"/>
                  </a:lnTo>
                  <a:lnTo>
                    <a:pt x="30" y="155"/>
                  </a:lnTo>
                  <a:lnTo>
                    <a:pt x="25" y="153"/>
                  </a:lnTo>
                  <a:lnTo>
                    <a:pt x="19" y="150"/>
                  </a:lnTo>
                  <a:lnTo>
                    <a:pt x="6" y="138"/>
                  </a:lnTo>
                  <a:lnTo>
                    <a:pt x="4" y="131"/>
                  </a:lnTo>
                  <a:lnTo>
                    <a:pt x="2" y="126"/>
                  </a:lnTo>
                  <a:lnTo>
                    <a:pt x="1" y="120"/>
                  </a:lnTo>
                  <a:lnTo>
                    <a:pt x="0" y="112"/>
                  </a:lnTo>
                  <a:lnTo>
                    <a:pt x="1" y="101"/>
                  </a:lnTo>
                  <a:lnTo>
                    <a:pt x="5" y="91"/>
                  </a:lnTo>
                  <a:lnTo>
                    <a:pt x="9" y="86"/>
                  </a:lnTo>
                  <a:lnTo>
                    <a:pt x="19" y="76"/>
                  </a:lnTo>
                  <a:lnTo>
                    <a:pt x="29" y="71"/>
                  </a:lnTo>
                  <a:lnTo>
                    <a:pt x="43" y="67"/>
                  </a:lnTo>
                  <a:lnTo>
                    <a:pt x="57" y="66"/>
                  </a:lnTo>
                  <a:lnTo>
                    <a:pt x="74" y="65"/>
                  </a:lnTo>
                  <a:lnTo>
                    <a:pt x="87" y="65"/>
                  </a:lnTo>
                  <a:lnTo>
                    <a:pt x="87" y="51"/>
                  </a:lnTo>
                  <a:lnTo>
                    <a:pt x="86" y="44"/>
                  </a:lnTo>
                  <a:lnTo>
                    <a:pt x="84" y="41"/>
                  </a:lnTo>
                  <a:lnTo>
                    <a:pt x="82" y="37"/>
                  </a:lnTo>
                  <a:lnTo>
                    <a:pt x="74" y="32"/>
                  </a:lnTo>
                  <a:lnTo>
                    <a:pt x="68" y="30"/>
                  </a:lnTo>
                  <a:lnTo>
                    <a:pt x="53" y="30"/>
                  </a:lnTo>
                  <a:lnTo>
                    <a:pt x="44" y="32"/>
                  </a:lnTo>
                  <a:lnTo>
                    <a:pt x="25" y="39"/>
                  </a:lnTo>
                  <a:lnTo>
                    <a:pt x="17" y="44"/>
                  </a:lnTo>
                  <a:lnTo>
                    <a:pt x="14" y="44"/>
                  </a:lnTo>
                  <a:lnTo>
                    <a:pt x="11" y="43"/>
                  </a:lnTo>
                  <a:lnTo>
                    <a:pt x="11" y="42"/>
                  </a:lnTo>
                  <a:lnTo>
                    <a:pt x="10" y="41"/>
                  </a:lnTo>
                  <a:lnTo>
                    <a:pt x="9" y="38"/>
                  </a:lnTo>
                  <a:lnTo>
                    <a:pt x="9" y="36"/>
                  </a:lnTo>
                  <a:lnTo>
                    <a:pt x="7" y="32"/>
                  </a:lnTo>
                  <a:lnTo>
                    <a:pt x="7" y="28"/>
                  </a:lnTo>
                  <a:lnTo>
                    <a:pt x="9" y="24"/>
                  </a:lnTo>
                  <a:lnTo>
                    <a:pt x="9" y="20"/>
                  </a:lnTo>
                  <a:lnTo>
                    <a:pt x="11" y="15"/>
                  </a:lnTo>
                  <a:lnTo>
                    <a:pt x="19" y="10"/>
                  </a:lnTo>
                  <a:lnTo>
                    <a:pt x="31" y="5"/>
                  </a:lnTo>
                  <a:lnTo>
                    <a:pt x="39" y="4"/>
                  </a:lnTo>
                  <a:lnTo>
                    <a:pt x="48" y="1"/>
                  </a:lnTo>
                  <a:lnTo>
                    <a:pt x="5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7" name="Freeform 38"/>
            <p:cNvSpPr>
              <a:spLocks/>
            </p:cNvSpPr>
            <p:nvPr userDrawn="1"/>
          </p:nvSpPr>
          <p:spPr bwMode="auto">
            <a:xfrm>
              <a:off x="1211" y="4052"/>
              <a:ext cx="10" cy="55"/>
            </a:xfrm>
            <a:custGeom>
              <a:avLst/>
              <a:gdLst>
                <a:gd name="T0" fmla="*/ 0 w 39"/>
                <a:gd name="T1" fmla="*/ 0 h 219"/>
                <a:gd name="T2" fmla="*/ 0 w 39"/>
                <a:gd name="T3" fmla="*/ 0 h 219"/>
                <a:gd name="T4" fmla="*/ 0 w 39"/>
                <a:gd name="T5" fmla="*/ 0 h 219"/>
                <a:gd name="T6" fmla="*/ 0 w 39"/>
                <a:gd name="T7" fmla="*/ 0 h 219"/>
                <a:gd name="T8" fmla="*/ 0 w 39"/>
                <a:gd name="T9" fmla="*/ 0 h 219"/>
                <a:gd name="T10" fmla="*/ 0 w 39"/>
                <a:gd name="T11" fmla="*/ 0 h 219"/>
                <a:gd name="T12" fmla="*/ 0 w 39"/>
                <a:gd name="T13" fmla="*/ 0 h 219"/>
                <a:gd name="T14" fmla="*/ 0 w 39"/>
                <a:gd name="T15" fmla="*/ 0 h 219"/>
                <a:gd name="T16" fmla="*/ 0 w 39"/>
                <a:gd name="T17" fmla="*/ 0 h 219"/>
                <a:gd name="T18" fmla="*/ 0 w 39"/>
                <a:gd name="T19" fmla="*/ 0 h 219"/>
                <a:gd name="T20" fmla="*/ 0 w 39"/>
                <a:gd name="T21" fmla="*/ 0 h 219"/>
                <a:gd name="T22" fmla="*/ 0 w 39"/>
                <a:gd name="T23" fmla="*/ 0 h 219"/>
                <a:gd name="T24" fmla="*/ 0 w 39"/>
                <a:gd name="T25" fmla="*/ 0 h 219"/>
                <a:gd name="T26" fmla="*/ 0 w 39"/>
                <a:gd name="T27" fmla="*/ 0 h 219"/>
                <a:gd name="T28" fmla="*/ 0 w 39"/>
                <a:gd name="T29" fmla="*/ 0 h 219"/>
                <a:gd name="T30" fmla="*/ 0 w 39"/>
                <a:gd name="T31" fmla="*/ 0 h 219"/>
                <a:gd name="T32" fmla="*/ 0 w 39"/>
                <a:gd name="T33" fmla="*/ 0 h 219"/>
                <a:gd name="T34" fmla="*/ 0 w 39"/>
                <a:gd name="T35" fmla="*/ 0 h 219"/>
                <a:gd name="T36" fmla="*/ 0 w 39"/>
                <a:gd name="T37" fmla="*/ 0 h 219"/>
                <a:gd name="T38" fmla="*/ 0 w 39"/>
                <a:gd name="T39" fmla="*/ 0 h 219"/>
                <a:gd name="T40" fmla="*/ 0 w 39"/>
                <a:gd name="T41" fmla="*/ 0 h 219"/>
                <a:gd name="T42" fmla="*/ 0 w 39"/>
                <a:gd name="T43" fmla="*/ 0 h 219"/>
                <a:gd name="T44" fmla="*/ 0 w 39"/>
                <a:gd name="T45" fmla="*/ 0 h 219"/>
                <a:gd name="T46" fmla="*/ 0 w 39"/>
                <a:gd name="T47" fmla="*/ 0 h 219"/>
                <a:gd name="T48" fmla="*/ 0 w 39"/>
                <a:gd name="T49" fmla="*/ 0 h 219"/>
                <a:gd name="T50" fmla="*/ 0 w 39"/>
                <a:gd name="T51" fmla="*/ 0 h 21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9" h="219">
                  <a:moveTo>
                    <a:pt x="14" y="0"/>
                  </a:moveTo>
                  <a:lnTo>
                    <a:pt x="24" y="0"/>
                  </a:lnTo>
                  <a:lnTo>
                    <a:pt x="29" y="1"/>
                  </a:lnTo>
                  <a:lnTo>
                    <a:pt x="31" y="1"/>
                  </a:lnTo>
                  <a:lnTo>
                    <a:pt x="36" y="4"/>
                  </a:lnTo>
                  <a:lnTo>
                    <a:pt x="38" y="4"/>
                  </a:lnTo>
                  <a:lnTo>
                    <a:pt x="38" y="6"/>
                  </a:lnTo>
                  <a:lnTo>
                    <a:pt x="39" y="7"/>
                  </a:lnTo>
                  <a:lnTo>
                    <a:pt x="39" y="213"/>
                  </a:lnTo>
                  <a:lnTo>
                    <a:pt x="38" y="214"/>
                  </a:lnTo>
                  <a:lnTo>
                    <a:pt x="38" y="216"/>
                  </a:lnTo>
                  <a:lnTo>
                    <a:pt x="36" y="217"/>
                  </a:lnTo>
                  <a:lnTo>
                    <a:pt x="34" y="217"/>
                  </a:lnTo>
                  <a:lnTo>
                    <a:pt x="29" y="219"/>
                  </a:lnTo>
                  <a:lnTo>
                    <a:pt x="10" y="219"/>
                  </a:lnTo>
                  <a:lnTo>
                    <a:pt x="6" y="218"/>
                  </a:lnTo>
                  <a:lnTo>
                    <a:pt x="4" y="217"/>
                  </a:lnTo>
                  <a:lnTo>
                    <a:pt x="2" y="217"/>
                  </a:lnTo>
                  <a:lnTo>
                    <a:pt x="0" y="214"/>
                  </a:lnTo>
                  <a:lnTo>
                    <a:pt x="0" y="6"/>
                  </a:lnTo>
                  <a:lnTo>
                    <a:pt x="1" y="4"/>
                  </a:lnTo>
                  <a:lnTo>
                    <a:pt x="2" y="4"/>
                  </a:lnTo>
                  <a:lnTo>
                    <a:pt x="4" y="2"/>
                  </a:lnTo>
                  <a:lnTo>
                    <a:pt x="6" y="1"/>
                  </a:lnTo>
                  <a:lnTo>
                    <a:pt x="10" y="1"/>
                  </a:lnTo>
                  <a:lnTo>
                    <a:pt x="1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8" name="Freeform 39"/>
            <p:cNvSpPr>
              <a:spLocks noEditPoints="1"/>
            </p:cNvSpPr>
            <p:nvPr userDrawn="1"/>
          </p:nvSpPr>
          <p:spPr bwMode="auto">
            <a:xfrm>
              <a:off x="1230" y="4053"/>
              <a:ext cx="12" cy="54"/>
            </a:xfrm>
            <a:custGeom>
              <a:avLst/>
              <a:gdLst>
                <a:gd name="T0" fmla="*/ 0 w 44"/>
                <a:gd name="T1" fmla="*/ 0 h 214"/>
                <a:gd name="T2" fmla="*/ 0 w 44"/>
                <a:gd name="T3" fmla="*/ 0 h 214"/>
                <a:gd name="T4" fmla="*/ 0 w 44"/>
                <a:gd name="T5" fmla="*/ 0 h 214"/>
                <a:gd name="T6" fmla="*/ 0 w 44"/>
                <a:gd name="T7" fmla="*/ 0 h 214"/>
                <a:gd name="T8" fmla="*/ 0 w 44"/>
                <a:gd name="T9" fmla="*/ 0 h 214"/>
                <a:gd name="T10" fmla="*/ 0 w 44"/>
                <a:gd name="T11" fmla="*/ 0 h 214"/>
                <a:gd name="T12" fmla="*/ 0 w 44"/>
                <a:gd name="T13" fmla="*/ 0 h 214"/>
                <a:gd name="T14" fmla="*/ 0 w 44"/>
                <a:gd name="T15" fmla="*/ 0 h 214"/>
                <a:gd name="T16" fmla="*/ 0 w 44"/>
                <a:gd name="T17" fmla="*/ 0 h 214"/>
                <a:gd name="T18" fmla="*/ 0 w 44"/>
                <a:gd name="T19" fmla="*/ 0 h 214"/>
                <a:gd name="T20" fmla="*/ 0 w 44"/>
                <a:gd name="T21" fmla="*/ 0 h 214"/>
                <a:gd name="T22" fmla="*/ 0 w 44"/>
                <a:gd name="T23" fmla="*/ 0 h 214"/>
                <a:gd name="T24" fmla="*/ 0 w 44"/>
                <a:gd name="T25" fmla="*/ 0 h 214"/>
                <a:gd name="T26" fmla="*/ 0 w 44"/>
                <a:gd name="T27" fmla="*/ 0 h 214"/>
                <a:gd name="T28" fmla="*/ 0 w 44"/>
                <a:gd name="T29" fmla="*/ 0 h 214"/>
                <a:gd name="T30" fmla="*/ 0 w 44"/>
                <a:gd name="T31" fmla="*/ 0 h 214"/>
                <a:gd name="T32" fmla="*/ 0 w 44"/>
                <a:gd name="T33" fmla="*/ 0 h 214"/>
                <a:gd name="T34" fmla="*/ 0 w 44"/>
                <a:gd name="T35" fmla="*/ 0 h 214"/>
                <a:gd name="T36" fmla="*/ 0 w 44"/>
                <a:gd name="T37" fmla="*/ 0 h 214"/>
                <a:gd name="T38" fmla="*/ 0 w 44"/>
                <a:gd name="T39" fmla="*/ 0 h 214"/>
                <a:gd name="T40" fmla="*/ 0 w 44"/>
                <a:gd name="T41" fmla="*/ 0 h 214"/>
                <a:gd name="T42" fmla="*/ 0 w 44"/>
                <a:gd name="T43" fmla="*/ 0 h 214"/>
                <a:gd name="T44" fmla="*/ 0 w 44"/>
                <a:gd name="T45" fmla="*/ 0 h 214"/>
                <a:gd name="T46" fmla="*/ 0 w 44"/>
                <a:gd name="T47" fmla="*/ 0 h 214"/>
                <a:gd name="T48" fmla="*/ 0 w 44"/>
                <a:gd name="T49" fmla="*/ 0 h 214"/>
                <a:gd name="T50" fmla="*/ 0 w 44"/>
                <a:gd name="T51" fmla="*/ 0 h 214"/>
                <a:gd name="T52" fmla="*/ 0 w 44"/>
                <a:gd name="T53" fmla="*/ 0 h 214"/>
                <a:gd name="T54" fmla="*/ 0 w 44"/>
                <a:gd name="T55" fmla="*/ 0 h 214"/>
                <a:gd name="T56" fmla="*/ 0 w 44"/>
                <a:gd name="T57" fmla="*/ 0 h 214"/>
                <a:gd name="T58" fmla="*/ 0 w 44"/>
                <a:gd name="T59" fmla="*/ 0 h 214"/>
                <a:gd name="T60" fmla="*/ 0 w 44"/>
                <a:gd name="T61" fmla="*/ 0 h 214"/>
                <a:gd name="T62" fmla="*/ 0 w 44"/>
                <a:gd name="T63" fmla="*/ 0 h 214"/>
                <a:gd name="T64" fmla="*/ 0 w 44"/>
                <a:gd name="T65" fmla="*/ 0 h 214"/>
                <a:gd name="T66" fmla="*/ 0 w 44"/>
                <a:gd name="T67" fmla="*/ 0 h 214"/>
                <a:gd name="T68" fmla="*/ 0 w 44"/>
                <a:gd name="T69" fmla="*/ 0 h 214"/>
                <a:gd name="T70" fmla="*/ 0 w 44"/>
                <a:gd name="T71" fmla="*/ 0 h 214"/>
                <a:gd name="T72" fmla="*/ 0 w 44"/>
                <a:gd name="T73" fmla="*/ 0 h 214"/>
                <a:gd name="T74" fmla="*/ 0 w 44"/>
                <a:gd name="T75" fmla="*/ 0 h 214"/>
                <a:gd name="T76" fmla="*/ 0 w 44"/>
                <a:gd name="T77" fmla="*/ 0 h 214"/>
                <a:gd name="T78" fmla="*/ 0 w 44"/>
                <a:gd name="T79" fmla="*/ 0 h 214"/>
                <a:gd name="T80" fmla="*/ 0 w 44"/>
                <a:gd name="T81" fmla="*/ 0 h 214"/>
                <a:gd name="T82" fmla="*/ 0 w 44"/>
                <a:gd name="T83" fmla="*/ 0 h 214"/>
                <a:gd name="T84" fmla="*/ 0 w 44"/>
                <a:gd name="T85" fmla="*/ 0 h 214"/>
                <a:gd name="T86" fmla="*/ 0 w 44"/>
                <a:gd name="T87" fmla="*/ 0 h 214"/>
                <a:gd name="T88" fmla="*/ 0 w 44"/>
                <a:gd name="T89" fmla="*/ 0 h 214"/>
                <a:gd name="T90" fmla="*/ 0 w 44"/>
                <a:gd name="T91" fmla="*/ 0 h 214"/>
                <a:gd name="T92" fmla="*/ 0 w 44"/>
                <a:gd name="T93" fmla="*/ 0 h 214"/>
                <a:gd name="T94" fmla="*/ 0 w 44"/>
                <a:gd name="T95" fmla="*/ 0 h 214"/>
                <a:gd name="T96" fmla="*/ 0 w 44"/>
                <a:gd name="T97" fmla="*/ 0 h 2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4" h="214">
                  <a:moveTo>
                    <a:pt x="13" y="62"/>
                  </a:moveTo>
                  <a:lnTo>
                    <a:pt x="32" y="62"/>
                  </a:lnTo>
                  <a:lnTo>
                    <a:pt x="37" y="64"/>
                  </a:lnTo>
                  <a:lnTo>
                    <a:pt x="39" y="64"/>
                  </a:lnTo>
                  <a:lnTo>
                    <a:pt x="42" y="67"/>
                  </a:lnTo>
                  <a:lnTo>
                    <a:pt x="42" y="208"/>
                  </a:lnTo>
                  <a:lnTo>
                    <a:pt x="41" y="209"/>
                  </a:lnTo>
                  <a:lnTo>
                    <a:pt x="41" y="211"/>
                  </a:lnTo>
                  <a:lnTo>
                    <a:pt x="39" y="211"/>
                  </a:lnTo>
                  <a:lnTo>
                    <a:pt x="38" y="212"/>
                  </a:lnTo>
                  <a:lnTo>
                    <a:pt x="37" y="212"/>
                  </a:lnTo>
                  <a:lnTo>
                    <a:pt x="32" y="214"/>
                  </a:lnTo>
                  <a:lnTo>
                    <a:pt x="13" y="214"/>
                  </a:lnTo>
                  <a:lnTo>
                    <a:pt x="9" y="213"/>
                  </a:lnTo>
                  <a:lnTo>
                    <a:pt x="6" y="212"/>
                  </a:lnTo>
                  <a:lnTo>
                    <a:pt x="5" y="212"/>
                  </a:lnTo>
                  <a:lnTo>
                    <a:pt x="3" y="209"/>
                  </a:lnTo>
                  <a:lnTo>
                    <a:pt x="3" y="67"/>
                  </a:lnTo>
                  <a:lnTo>
                    <a:pt x="5" y="64"/>
                  </a:lnTo>
                  <a:lnTo>
                    <a:pt x="6" y="64"/>
                  </a:lnTo>
                  <a:lnTo>
                    <a:pt x="9" y="63"/>
                  </a:lnTo>
                  <a:lnTo>
                    <a:pt x="13" y="62"/>
                  </a:lnTo>
                  <a:close/>
                  <a:moveTo>
                    <a:pt x="17" y="0"/>
                  </a:moveTo>
                  <a:lnTo>
                    <a:pt x="22" y="0"/>
                  </a:lnTo>
                  <a:lnTo>
                    <a:pt x="28" y="1"/>
                  </a:lnTo>
                  <a:lnTo>
                    <a:pt x="33" y="1"/>
                  </a:lnTo>
                  <a:lnTo>
                    <a:pt x="37" y="2"/>
                  </a:lnTo>
                  <a:lnTo>
                    <a:pt x="42" y="7"/>
                  </a:lnTo>
                  <a:lnTo>
                    <a:pt x="43" y="11"/>
                  </a:lnTo>
                  <a:lnTo>
                    <a:pt x="44" y="16"/>
                  </a:lnTo>
                  <a:lnTo>
                    <a:pt x="44" y="26"/>
                  </a:lnTo>
                  <a:lnTo>
                    <a:pt x="43" y="31"/>
                  </a:lnTo>
                  <a:lnTo>
                    <a:pt x="42" y="35"/>
                  </a:lnTo>
                  <a:lnTo>
                    <a:pt x="39" y="38"/>
                  </a:lnTo>
                  <a:lnTo>
                    <a:pt x="37" y="39"/>
                  </a:lnTo>
                  <a:lnTo>
                    <a:pt x="33" y="40"/>
                  </a:lnTo>
                  <a:lnTo>
                    <a:pt x="28" y="42"/>
                  </a:lnTo>
                  <a:lnTo>
                    <a:pt x="17" y="42"/>
                  </a:lnTo>
                  <a:lnTo>
                    <a:pt x="6" y="39"/>
                  </a:lnTo>
                  <a:lnTo>
                    <a:pt x="4" y="38"/>
                  </a:lnTo>
                  <a:lnTo>
                    <a:pt x="3" y="35"/>
                  </a:lnTo>
                  <a:lnTo>
                    <a:pt x="1" y="31"/>
                  </a:lnTo>
                  <a:lnTo>
                    <a:pt x="0" y="26"/>
                  </a:lnTo>
                  <a:lnTo>
                    <a:pt x="0" y="16"/>
                  </a:lnTo>
                  <a:lnTo>
                    <a:pt x="1" y="11"/>
                  </a:lnTo>
                  <a:lnTo>
                    <a:pt x="3" y="7"/>
                  </a:lnTo>
                  <a:lnTo>
                    <a:pt x="8" y="2"/>
                  </a:lnTo>
                  <a:lnTo>
                    <a:pt x="12" y="1"/>
                  </a:lnTo>
                  <a:lnTo>
                    <a:pt x="1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49" name="Freeform 40"/>
            <p:cNvSpPr>
              <a:spLocks/>
            </p:cNvSpPr>
            <p:nvPr userDrawn="1"/>
          </p:nvSpPr>
          <p:spPr bwMode="auto">
            <a:xfrm>
              <a:off x="1246" y="4059"/>
              <a:ext cx="24" cy="48"/>
            </a:xfrm>
            <a:custGeom>
              <a:avLst/>
              <a:gdLst>
                <a:gd name="T0" fmla="*/ 0 w 97"/>
                <a:gd name="T1" fmla="*/ 0 h 192"/>
                <a:gd name="T2" fmla="*/ 0 w 97"/>
                <a:gd name="T3" fmla="*/ 0 h 192"/>
                <a:gd name="T4" fmla="*/ 0 w 97"/>
                <a:gd name="T5" fmla="*/ 0 h 192"/>
                <a:gd name="T6" fmla="*/ 0 w 97"/>
                <a:gd name="T7" fmla="*/ 0 h 192"/>
                <a:gd name="T8" fmla="*/ 0 w 97"/>
                <a:gd name="T9" fmla="*/ 0 h 192"/>
                <a:gd name="T10" fmla="*/ 0 w 97"/>
                <a:gd name="T11" fmla="*/ 0 h 192"/>
                <a:gd name="T12" fmla="*/ 0 w 97"/>
                <a:gd name="T13" fmla="*/ 0 h 192"/>
                <a:gd name="T14" fmla="*/ 0 w 97"/>
                <a:gd name="T15" fmla="*/ 0 h 192"/>
                <a:gd name="T16" fmla="*/ 0 w 97"/>
                <a:gd name="T17" fmla="*/ 0 h 192"/>
                <a:gd name="T18" fmla="*/ 0 w 97"/>
                <a:gd name="T19" fmla="*/ 0 h 192"/>
                <a:gd name="T20" fmla="*/ 0 w 97"/>
                <a:gd name="T21" fmla="*/ 0 h 192"/>
                <a:gd name="T22" fmla="*/ 0 w 97"/>
                <a:gd name="T23" fmla="*/ 0 h 192"/>
                <a:gd name="T24" fmla="*/ 0 w 97"/>
                <a:gd name="T25" fmla="*/ 0 h 192"/>
                <a:gd name="T26" fmla="*/ 0 w 97"/>
                <a:gd name="T27" fmla="*/ 0 h 192"/>
                <a:gd name="T28" fmla="*/ 0 w 97"/>
                <a:gd name="T29" fmla="*/ 0 h 192"/>
                <a:gd name="T30" fmla="*/ 0 w 97"/>
                <a:gd name="T31" fmla="*/ 0 h 192"/>
                <a:gd name="T32" fmla="*/ 0 w 97"/>
                <a:gd name="T33" fmla="*/ 0 h 192"/>
                <a:gd name="T34" fmla="*/ 0 w 97"/>
                <a:gd name="T35" fmla="*/ 0 h 192"/>
                <a:gd name="T36" fmla="*/ 0 w 97"/>
                <a:gd name="T37" fmla="*/ 0 h 192"/>
                <a:gd name="T38" fmla="*/ 0 w 97"/>
                <a:gd name="T39" fmla="*/ 0 h 192"/>
                <a:gd name="T40" fmla="*/ 0 w 97"/>
                <a:gd name="T41" fmla="*/ 0 h 192"/>
                <a:gd name="T42" fmla="*/ 0 w 97"/>
                <a:gd name="T43" fmla="*/ 0 h 192"/>
                <a:gd name="T44" fmla="*/ 0 w 97"/>
                <a:gd name="T45" fmla="*/ 0 h 192"/>
                <a:gd name="T46" fmla="*/ 0 w 97"/>
                <a:gd name="T47" fmla="*/ 0 h 192"/>
                <a:gd name="T48" fmla="*/ 0 w 97"/>
                <a:gd name="T49" fmla="*/ 0 h 192"/>
                <a:gd name="T50" fmla="*/ 0 w 97"/>
                <a:gd name="T51" fmla="*/ 0 h 192"/>
                <a:gd name="T52" fmla="*/ 0 w 97"/>
                <a:gd name="T53" fmla="*/ 0 h 192"/>
                <a:gd name="T54" fmla="*/ 0 w 97"/>
                <a:gd name="T55" fmla="*/ 0 h 192"/>
                <a:gd name="T56" fmla="*/ 0 w 97"/>
                <a:gd name="T57" fmla="*/ 0 h 192"/>
                <a:gd name="T58" fmla="*/ 0 w 97"/>
                <a:gd name="T59" fmla="*/ 0 h 192"/>
                <a:gd name="T60" fmla="*/ 0 w 97"/>
                <a:gd name="T61" fmla="*/ 0 h 192"/>
                <a:gd name="T62" fmla="*/ 0 w 97"/>
                <a:gd name="T63" fmla="*/ 0 h 192"/>
                <a:gd name="T64" fmla="*/ 0 w 97"/>
                <a:gd name="T65" fmla="*/ 0 h 192"/>
                <a:gd name="T66" fmla="*/ 0 w 97"/>
                <a:gd name="T67" fmla="*/ 0 h 192"/>
                <a:gd name="T68" fmla="*/ 0 w 97"/>
                <a:gd name="T69" fmla="*/ 0 h 192"/>
                <a:gd name="T70" fmla="*/ 0 w 97"/>
                <a:gd name="T71" fmla="*/ 0 h 192"/>
                <a:gd name="T72" fmla="*/ 0 w 97"/>
                <a:gd name="T73" fmla="*/ 0 h 192"/>
                <a:gd name="T74" fmla="*/ 0 w 97"/>
                <a:gd name="T75" fmla="*/ 0 h 192"/>
                <a:gd name="T76" fmla="*/ 0 w 97"/>
                <a:gd name="T77" fmla="*/ 0 h 192"/>
                <a:gd name="T78" fmla="*/ 0 w 97"/>
                <a:gd name="T79" fmla="*/ 0 h 192"/>
                <a:gd name="T80" fmla="*/ 0 w 97"/>
                <a:gd name="T81" fmla="*/ 0 h 192"/>
                <a:gd name="T82" fmla="*/ 0 w 97"/>
                <a:gd name="T83" fmla="*/ 0 h 192"/>
                <a:gd name="T84" fmla="*/ 0 w 97"/>
                <a:gd name="T85" fmla="*/ 0 h 192"/>
                <a:gd name="T86" fmla="*/ 0 w 97"/>
                <a:gd name="T87" fmla="*/ 0 h 192"/>
                <a:gd name="T88" fmla="*/ 0 w 97"/>
                <a:gd name="T89" fmla="*/ 0 h 192"/>
                <a:gd name="T90" fmla="*/ 0 w 97"/>
                <a:gd name="T91" fmla="*/ 0 h 192"/>
                <a:gd name="T92" fmla="*/ 0 w 97"/>
                <a:gd name="T93" fmla="*/ 0 h 192"/>
                <a:gd name="T94" fmla="*/ 0 w 97"/>
                <a:gd name="T95" fmla="*/ 0 h 192"/>
                <a:gd name="T96" fmla="*/ 0 w 97"/>
                <a:gd name="T97" fmla="*/ 0 h 192"/>
                <a:gd name="T98" fmla="*/ 0 w 97"/>
                <a:gd name="T99" fmla="*/ 0 h 192"/>
                <a:gd name="T100" fmla="*/ 0 w 97"/>
                <a:gd name="T101" fmla="*/ 0 h 192"/>
                <a:gd name="T102" fmla="*/ 0 w 97"/>
                <a:gd name="T103" fmla="*/ 0 h 192"/>
                <a:gd name="T104" fmla="*/ 0 w 97"/>
                <a:gd name="T105" fmla="*/ 0 h 192"/>
                <a:gd name="T106" fmla="*/ 0 w 97"/>
                <a:gd name="T107" fmla="*/ 0 h 192"/>
                <a:gd name="T108" fmla="*/ 0 w 97"/>
                <a:gd name="T109" fmla="*/ 0 h 192"/>
                <a:gd name="T110" fmla="*/ 0 w 97"/>
                <a:gd name="T111" fmla="*/ 0 h 192"/>
                <a:gd name="T112" fmla="*/ 0 w 97"/>
                <a:gd name="T113" fmla="*/ 0 h 192"/>
                <a:gd name="T114" fmla="*/ 0 w 97"/>
                <a:gd name="T115" fmla="*/ 0 h 192"/>
                <a:gd name="T116" fmla="*/ 0 w 97"/>
                <a:gd name="T117" fmla="*/ 0 h 192"/>
                <a:gd name="T118" fmla="*/ 0 w 97"/>
                <a:gd name="T119" fmla="*/ 0 h 192"/>
                <a:gd name="T120" fmla="*/ 0 w 97"/>
                <a:gd name="T121" fmla="*/ 0 h 192"/>
                <a:gd name="T122" fmla="*/ 0 w 97"/>
                <a:gd name="T123" fmla="*/ 0 h 19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7" h="192">
                  <a:moveTo>
                    <a:pt x="33" y="0"/>
                  </a:moveTo>
                  <a:lnTo>
                    <a:pt x="52" y="0"/>
                  </a:lnTo>
                  <a:lnTo>
                    <a:pt x="56" y="1"/>
                  </a:lnTo>
                  <a:lnTo>
                    <a:pt x="58" y="1"/>
                  </a:lnTo>
                  <a:lnTo>
                    <a:pt x="62" y="5"/>
                  </a:lnTo>
                  <a:lnTo>
                    <a:pt x="62" y="38"/>
                  </a:lnTo>
                  <a:lnTo>
                    <a:pt x="95" y="38"/>
                  </a:lnTo>
                  <a:lnTo>
                    <a:pt x="95" y="39"/>
                  </a:lnTo>
                  <a:lnTo>
                    <a:pt x="96" y="42"/>
                  </a:lnTo>
                  <a:lnTo>
                    <a:pt x="97" y="43"/>
                  </a:lnTo>
                  <a:lnTo>
                    <a:pt x="97" y="63"/>
                  </a:lnTo>
                  <a:lnTo>
                    <a:pt x="95" y="68"/>
                  </a:lnTo>
                  <a:lnTo>
                    <a:pt x="94" y="70"/>
                  </a:lnTo>
                  <a:lnTo>
                    <a:pt x="62" y="70"/>
                  </a:lnTo>
                  <a:lnTo>
                    <a:pt x="62" y="143"/>
                  </a:lnTo>
                  <a:lnTo>
                    <a:pt x="63" y="148"/>
                  </a:lnTo>
                  <a:lnTo>
                    <a:pt x="67" y="155"/>
                  </a:lnTo>
                  <a:lnTo>
                    <a:pt x="75" y="158"/>
                  </a:lnTo>
                  <a:lnTo>
                    <a:pt x="83" y="158"/>
                  </a:lnTo>
                  <a:lnTo>
                    <a:pt x="88" y="157"/>
                  </a:lnTo>
                  <a:lnTo>
                    <a:pt x="91" y="155"/>
                  </a:lnTo>
                  <a:lnTo>
                    <a:pt x="95" y="155"/>
                  </a:lnTo>
                  <a:lnTo>
                    <a:pt x="96" y="157"/>
                  </a:lnTo>
                  <a:lnTo>
                    <a:pt x="96" y="158"/>
                  </a:lnTo>
                  <a:lnTo>
                    <a:pt x="97" y="159"/>
                  </a:lnTo>
                  <a:lnTo>
                    <a:pt x="97" y="179"/>
                  </a:lnTo>
                  <a:lnTo>
                    <a:pt x="96" y="182"/>
                  </a:lnTo>
                  <a:lnTo>
                    <a:pt x="96" y="183"/>
                  </a:lnTo>
                  <a:lnTo>
                    <a:pt x="95" y="184"/>
                  </a:lnTo>
                  <a:lnTo>
                    <a:pt x="94" y="187"/>
                  </a:lnTo>
                  <a:lnTo>
                    <a:pt x="91" y="187"/>
                  </a:lnTo>
                  <a:lnTo>
                    <a:pt x="87" y="188"/>
                  </a:lnTo>
                  <a:lnTo>
                    <a:pt x="85" y="189"/>
                  </a:lnTo>
                  <a:lnTo>
                    <a:pt x="81" y="191"/>
                  </a:lnTo>
                  <a:lnTo>
                    <a:pt x="72" y="191"/>
                  </a:lnTo>
                  <a:lnTo>
                    <a:pt x="68" y="192"/>
                  </a:lnTo>
                  <a:lnTo>
                    <a:pt x="61" y="191"/>
                  </a:lnTo>
                  <a:lnTo>
                    <a:pt x="48" y="188"/>
                  </a:lnTo>
                  <a:lnTo>
                    <a:pt x="38" y="183"/>
                  </a:lnTo>
                  <a:lnTo>
                    <a:pt x="34" y="179"/>
                  </a:lnTo>
                  <a:lnTo>
                    <a:pt x="30" y="174"/>
                  </a:lnTo>
                  <a:lnTo>
                    <a:pt x="25" y="164"/>
                  </a:lnTo>
                  <a:lnTo>
                    <a:pt x="23" y="141"/>
                  </a:lnTo>
                  <a:lnTo>
                    <a:pt x="23" y="70"/>
                  </a:lnTo>
                  <a:lnTo>
                    <a:pt x="5" y="70"/>
                  </a:lnTo>
                  <a:lnTo>
                    <a:pt x="4" y="68"/>
                  </a:lnTo>
                  <a:lnTo>
                    <a:pt x="1" y="63"/>
                  </a:lnTo>
                  <a:lnTo>
                    <a:pt x="0" y="59"/>
                  </a:lnTo>
                  <a:lnTo>
                    <a:pt x="0" y="54"/>
                  </a:lnTo>
                  <a:lnTo>
                    <a:pt x="1" y="49"/>
                  </a:lnTo>
                  <a:lnTo>
                    <a:pt x="1" y="43"/>
                  </a:lnTo>
                  <a:lnTo>
                    <a:pt x="3" y="42"/>
                  </a:lnTo>
                  <a:lnTo>
                    <a:pt x="3" y="39"/>
                  </a:lnTo>
                  <a:lnTo>
                    <a:pt x="4" y="38"/>
                  </a:lnTo>
                  <a:lnTo>
                    <a:pt x="23" y="38"/>
                  </a:lnTo>
                  <a:lnTo>
                    <a:pt x="23" y="6"/>
                  </a:lnTo>
                  <a:lnTo>
                    <a:pt x="24" y="5"/>
                  </a:lnTo>
                  <a:lnTo>
                    <a:pt x="24" y="4"/>
                  </a:lnTo>
                  <a:lnTo>
                    <a:pt x="25" y="3"/>
                  </a:lnTo>
                  <a:lnTo>
                    <a:pt x="28" y="1"/>
                  </a:lnTo>
                  <a:lnTo>
                    <a:pt x="30" y="1"/>
                  </a:lnTo>
                  <a:lnTo>
                    <a:pt x="3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0" name="Freeform 41"/>
            <p:cNvSpPr>
              <a:spLocks noEditPoints="1"/>
            </p:cNvSpPr>
            <p:nvPr userDrawn="1"/>
          </p:nvSpPr>
          <p:spPr bwMode="auto">
            <a:xfrm>
              <a:off x="1276" y="4053"/>
              <a:ext cx="12" cy="54"/>
            </a:xfrm>
            <a:custGeom>
              <a:avLst/>
              <a:gdLst>
                <a:gd name="T0" fmla="*/ 0 w 44"/>
                <a:gd name="T1" fmla="*/ 0 h 214"/>
                <a:gd name="T2" fmla="*/ 0 w 44"/>
                <a:gd name="T3" fmla="*/ 0 h 214"/>
                <a:gd name="T4" fmla="*/ 0 w 44"/>
                <a:gd name="T5" fmla="*/ 0 h 214"/>
                <a:gd name="T6" fmla="*/ 0 w 44"/>
                <a:gd name="T7" fmla="*/ 0 h 214"/>
                <a:gd name="T8" fmla="*/ 0 w 44"/>
                <a:gd name="T9" fmla="*/ 0 h 214"/>
                <a:gd name="T10" fmla="*/ 0 w 44"/>
                <a:gd name="T11" fmla="*/ 0 h 214"/>
                <a:gd name="T12" fmla="*/ 0 w 44"/>
                <a:gd name="T13" fmla="*/ 0 h 214"/>
                <a:gd name="T14" fmla="*/ 0 w 44"/>
                <a:gd name="T15" fmla="*/ 0 h 214"/>
                <a:gd name="T16" fmla="*/ 0 w 44"/>
                <a:gd name="T17" fmla="*/ 0 h 214"/>
                <a:gd name="T18" fmla="*/ 0 w 44"/>
                <a:gd name="T19" fmla="*/ 0 h 214"/>
                <a:gd name="T20" fmla="*/ 0 w 44"/>
                <a:gd name="T21" fmla="*/ 0 h 214"/>
                <a:gd name="T22" fmla="*/ 0 w 44"/>
                <a:gd name="T23" fmla="*/ 0 h 214"/>
                <a:gd name="T24" fmla="*/ 0 w 44"/>
                <a:gd name="T25" fmla="*/ 0 h 214"/>
                <a:gd name="T26" fmla="*/ 0 w 44"/>
                <a:gd name="T27" fmla="*/ 0 h 214"/>
                <a:gd name="T28" fmla="*/ 0 w 44"/>
                <a:gd name="T29" fmla="*/ 0 h 214"/>
                <a:gd name="T30" fmla="*/ 0 w 44"/>
                <a:gd name="T31" fmla="*/ 0 h 214"/>
                <a:gd name="T32" fmla="*/ 0 w 44"/>
                <a:gd name="T33" fmla="*/ 0 h 214"/>
                <a:gd name="T34" fmla="*/ 0 w 44"/>
                <a:gd name="T35" fmla="*/ 0 h 214"/>
                <a:gd name="T36" fmla="*/ 0 w 44"/>
                <a:gd name="T37" fmla="*/ 0 h 214"/>
                <a:gd name="T38" fmla="*/ 0 w 44"/>
                <a:gd name="T39" fmla="*/ 0 h 214"/>
                <a:gd name="T40" fmla="*/ 0 w 44"/>
                <a:gd name="T41" fmla="*/ 0 h 214"/>
                <a:gd name="T42" fmla="*/ 0 w 44"/>
                <a:gd name="T43" fmla="*/ 0 h 214"/>
                <a:gd name="T44" fmla="*/ 0 w 44"/>
                <a:gd name="T45" fmla="*/ 0 h 214"/>
                <a:gd name="T46" fmla="*/ 0 w 44"/>
                <a:gd name="T47" fmla="*/ 0 h 214"/>
                <a:gd name="T48" fmla="*/ 0 w 44"/>
                <a:gd name="T49" fmla="*/ 0 h 214"/>
                <a:gd name="T50" fmla="*/ 0 w 44"/>
                <a:gd name="T51" fmla="*/ 0 h 214"/>
                <a:gd name="T52" fmla="*/ 0 w 44"/>
                <a:gd name="T53" fmla="*/ 0 h 214"/>
                <a:gd name="T54" fmla="*/ 0 w 44"/>
                <a:gd name="T55" fmla="*/ 0 h 214"/>
                <a:gd name="T56" fmla="*/ 0 w 44"/>
                <a:gd name="T57" fmla="*/ 0 h 214"/>
                <a:gd name="T58" fmla="*/ 0 w 44"/>
                <a:gd name="T59" fmla="*/ 0 h 214"/>
                <a:gd name="T60" fmla="*/ 0 w 44"/>
                <a:gd name="T61" fmla="*/ 0 h 214"/>
                <a:gd name="T62" fmla="*/ 0 w 44"/>
                <a:gd name="T63" fmla="*/ 0 h 214"/>
                <a:gd name="T64" fmla="*/ 0 w 44"/>
                <a:gd name="T65" fmla="*/ 0 h 214"/>
                <a:gd name="T66" fmla="*/ 0 w 44"/>
                <a:gd name="T67" fmla="*/ 0 h 214"/>
                <a:gd name="T68" fmla="*/ 0 w 44"/>
                <a:gd name="T69" fmla="*/ 0 h 214"/>
                <a:gd name="T70" fmla="*/ 0 w 44"/>
                <a:gd name="T71" fmla="*/ 0 h 214"/>
                <a:gd name="T72" fmla="*/ 0 w 44"/>
                <a:gd name="T73" fmla="*/ 0 h 214"/>
                <a:gd name="T74" fmla="*/ 0 w 44"/>
                <a:gd name="T75" fmla="*/ 0 h 214"/>
                <a:gd name="T76" fmla="*/ 0 w 44"/>
                <a:gd name="T77" fmla="*/ 0 h 214"/>
                <a:gd name="T78" fmla="*/ 0 w 44"/>
                <a:gd name="T79" fmla="*/ 0 h 214"/>
                <a:gd name="T80" fmla="*/ 0 w 44"/>
                <a:gd name="T81" fmla="*/ 0 h 214"/>
                <a:gd name="T82" fmla="*/ 0 w 44"/>
                <a:gd name="T83" fmla="*/ 0 h 214"/>
                <a:gd name="T84" fmla="*/ 0 w 44"/>
                <a:gd name="T85" fmla="*/ 0 h 214"/>
                <a:gd name="T86" fmla="*/ 0 w 44"/>
                <a:gd name="T87" fmla="*/ 0 h 214"/>
                <a:gd name="T88" fmla="*/ 0 w 44"/>
                <a:gd name="T89" fmla="*/ 0 h 214"/>
                <a:gd name="T90" fmla="*/ 0 w 44"/>
                <a:gd name="T91" fmla="*/ 0 h 214"/>
                <a:gd name="T92" fmla="*/ 0 w 44"/>
                <a:gd name="T93" fmla="*/ 0 h 214"/>
                <a:gd name="T94" fmla="*/ 0 w 44"/>
                <a:gd name="T95" fmla="*/ 0 h 214"/>
                <a:gd name="T96" fmla="*/ 0 w 44"/>
                <a:gd name="T97" fmla="*/ 0 h 214"/>
                <a:gd name="T98" fmla="*/ 0 w 44"/>
                <a:gd name="T99" fmla="*/ 0 h 214"/>
                <a:gd name="T100" fmla="*/ 0 w 44"/>
                <a:gd name="T101" fmla="*/ 0 h 21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4" h="214">
                  <a:moveTo>
                    <a:pt x="12" y="62"/>
                  </a:moveTo>
                  <a:lnTo>
                    <a:pt x="31" y="62"/>
                  </a:lnTo>
                  <a:lnTo>
                    <a:pt x="35" y="63"/>
                  </a:lnTo>
                  <a:lnTo>
                    <a:pt x="37" y="64"/>
                  </a:lnTo>
                  <a:lnTo>
                    <a:pt x="39" y="64"/>
                  </a:lnTo>
                  <a:lnTo>
                    <a:pt x="41" y="67"/>
                  </a:lnTo>
                  <a:lnTo>
                    <a:pt x="41" y="209"/>
                  </a:lnTo>
                  <a:lnTo>
                    <a:pt x="39" y="212"/>
                  </a:lnTo>
                  <a:lnTo>
                    <a:pt x="37" y="212"/>
                  </a:lnTo>
                  <a:lnTo>
                    <a:pt x="35" y="213"/>
                  </a:lnTo>
                  <a:lnTo>
                    <a:pt x="31" y="214"/>
                  </a:lnTo>
                  <a:lnTo>
                    <a:pt x="12" y="214"/>
                  </a:lnTo>
                  <a:lnTo>
                    <a:pt x="11" y="213"/>
                  </a:lnTo>
                  <a:lnTo>
                    <a:pt x="8" y="213"/>
                  </a:lnTo>
                  <a:lnTo>
                    <a:pt x="7" y="212"/>
                  </a:lnTo>
                  <a:lnTo>
                    <a:pt x="5" y="212"/>
                  </a:lnTo>
                  <a:lnTo>
                    <a:pt x="3" y="211"/>
                  </a:lnTo>
                  <a:lnTo>
                    <a:pt x="3" y="209"/>
                  </a:lnTo>
                  <a:lnTo>
                    <a:pt x="2" y="208"/>
                  </a:lnTo>
                  <a:lnTo>
                    <a:pt x="2" y="69"/>
                  </a:lnTo>
                  <a:lnTo>
                    <a:pt x="3" y="67"/>
                  </a:lnTo>
                  <a:lnTo>
                    <a:pt x="3" y="66"/>
                  </a:lnTo>
                  <a:lnTo>
                    <a:pt x="5" y="66"/>
                  </a:lnTo>
                  <a:lnTo>
                    <a:pt x="6" y="64"/>
                  </a:lnTo>
                  <a:lnTo>
                    <a:pt x="7" y="64"/>
                  </a:lnTo>
                  <a:lnTo>
                    <a:pt x="12" y="62"/>
                  </a:lnTo>
                  <a:close/>
                  <a:moveTo>
                    <a:pt x="16" y="0"/>
                  </a:moveTo>
                  <a:lnTo>
                    <a:pt x="22" y="0"/>
                  </a:lnTo>
                  <a:lnTo>
                    <a:pt x="29" y="1"/>
                  </a:lnTo>
                  <a:lnTo>
                    <a:pt x="34" y="1"/>
                  </a:lnTo>
                  <a:lnTo>
                    <a:pt x="37" y="2"/>
                  </a:lnTo>
                  <a:lnTo>
                    <a:pt x="40" y="5"/>
                  </a:lnTo>
                  <a:lnTo>
                    <a:pt x="41" y="7"/>
                  </a:lnTo>
                  <a:lnTo>
                    <a:pt x="44" y="11"/>
                  </a:lnTo>
                  <a:lnTo>
                    <a:pt x="44" y="31"/>
                  </a:lnTo>
                  <a:lnTo>
                    <a:pt x="41" y="35"/>
                  </a:lnTo>
                  <a:lnTo>
                    <a:pt x="40" y="38"/>
                  </a:lnTo>
                  <a:lnTo>
                    <a:pt x="29" y="42"/>
                  </a:lnTo>
                  <a:lnTo>
                    <a:pt x="16" y="42"/>
                  </a:lnTo>
                  <a:lnTo>
                    <a:pt x="11" y="40"/>
                  </a:lnTo>
                  <a:lnTo>
                    <a:pt x="7" y="39"/>
                  </a:lnTo>
                  <a:lnTo>
                    <a:pt x="5" y="38"/>
                  </a:lnTo>
                  <a:lnTo>
                    <a:pt x="2" y="35"/>
                  </a:lnTo>
                  <a:lnTo>
                    <a:pt x="1" y="31"/>
                  </a:lnTo>
                  <a:lnTo>
                    <a:pt x="0" y="26"/>
                  </a:lnTo>
                  <a:lnTo>
                    <a:pt x="0" y="16"/>
                  </a:lnTo>
                  <a:lnTo>
                    <a:pt x="1" y="11"/>
                  </a:lnTo>
                  <a:lnTo>
                    <a:pt x="2" y="7"/>
                  </a:lnTo>
                  <a:lnTo>
                    <a:pt x="7" y="2"/>
                  </a:lnTo>
                  <a:lnTo>
                    <a:pt x="11" y="1"/>
                  </a:lnTo>
                  <a:lnTo>
                    <a:pt x="1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1" name="Freeform 42"/>
            <p:cNvSpPr>
              <a:spLocks noEditPoints="1"/>
            </p:cNvSpPr>
            <p:nvPr userDrawn="1"/>
          </p:nvSpPr>
          <p:spPr bwMode="auto">
            <a:xfrm>
              <a:off x="1294" y="4068"/>
              <a:ext cx="37" cy="39"/>
            </a:xfrm>
            <a:custGeom>
              <a:avLst/>
              <a:gdLst>
                <a:gd name="T0" fmla="*/ 0 w 147"/>
                <a:gd name="T1" fmla="*/ 0 h 158"/>
                <a:gd name="T2" fmla="*/ 0 w 147"/>
                <a:gd name="T3" fmla="*/ 0 h 158"/>
                <a:gd name="T4" fmla="*/ 0 w 147"/>
                <a:gd name="T5" fmla="*/ 0 h 158"/>
                <a:gd name="T6" fmla="*/ 0 w 147"/>
                <a:gd name="T7" fmla="*/ 0 h 158"/>
                <a:gd name="T8" fmla="*/ 0 w 147"/>
                <a:gd name="T9" fmla="*/ 0 h 158"/>
                <a:gd name="T10" fmla="*/ 0 w 147"/>
                <a:gd name="T11" fmla="*/ 0 h 158"/>
                <a:gd name="T12" fmla="*/ 0 w 147"/>
                <a:gd name="T13" fmla="*/ 0 h 158"/>
                <a:gd name="T14" fmla="*/ 0 w 147"/>
                <a:gd name="T15" fmla="*/ 0 h 158"/>
                <a:gd name="T16" fmla="*/ 0 w 147"/>
                <a:gd name="T17" fmla="*/ 0 h 158"/>
                <a:gd name="T18" fmla="*/ 0 w 147"/>
                <a:gd name="T19" fmla="*/ 0 h 158"/>
                <a:gd name="T20" fmla="*/ 0 w 147"/>
                <a:gd name="T21" fmla="*/ 0 h 158"/>
                <a:gd name="T22" fmla="*/ 0 w 147"/>
                <a:gd name="T23" fmla="*/ 0 h 158"/>
                <a:gd name="T24" fmla="*/ 0 w 147"/>
                <a:gd name="T25" fmla="*/ 0 h 158"/>
                <a:gd name="T26" fmla="*/ 0 w 147"/>
                <a:gd name="T27" fmla="*/ 0 h 158"/>
                <a:gd name="T28" fmla="*/ 0 w 147"/>
                <a:gd name="T29" fmla="*/ 0 h 158"/>
                <a:gd name="T30" fmla="*/ 0 w 147"/>
                <a:gd name="T31" fmla="*/ 0 h 158"/>
                <a:gd name="T32" fmla="*/ 0 w 147"/>
                <a:gd name="T33" fmla="*/ 0 h 158"/>
                <a:gd name="T34" fmla="*/ 0 w 147"/>
                <a:gd name="T35" fmla="*/ 0 h 158"/>
                <a:gd name="T36" fmla="*/ 0 w 147"/>
                <a:gd name="T37" fmla="*/ 0 h 158"/>
                <a:gd name="T38" fmla="*/ 0 w 147"/>
                <a:gd name="T39" fmla="*/ 0 h 158"/>
                <a:gd name="T40" fmla="*/ 0 w 147"/>
                <a:gd name="T41" fmla="*/ 0 h 158"/>
                <a:gd name="T42" fmla="*/ 0 w 147"/>
                <a:gd name="T43" fmla="*/ 0 h 158"/>
                <a:gd name="T44" fmla="*/ 0 w 147"/>
                <a:gd name="T45" fmla="*/ 0 h 158"/>
                <a:gd name="T46" fmla="*/ 0 w 147"/>
                <a:gd name="T47" fmla="*/ 0 h 158"/>
                <a:gd name="T48" fmla="*/ 0 w 147"/>
                <a:gd name="T49" fmla="*/ 0 h 158"/>
                <a:gd name="T50" fmla="*/ 0 w 147"/>
                <a:gd name="T51" fmla="*/ 0 h 158"/>
                <a:gd name="T52" fmla="*/ 0 w 147"/>
                <a:gd name="T53" fmla="*/ 0 h 158"/>
                <a:gd name="T54" fmla="*/ 0 w 147"/>
                <a:gd name="T55" fmla="*/ 0 h 158"/>
                <a:gd name="T56" fmla="*/ 0 w 147"/>
                <a:gd name="T57" fmla="*/ 0 h 158"/>
                <a:gd name="T58" fmla="*/ 0 w 147"/>
                <a:gd name="T59" fmla="*/ 0 h 158"/>
                <a:gd name="T60" fmla="*/ 0 w 147"/>
                <a:gd name="T61" fmla="*/ 0 h 158"/>
                <a:gd name="T62" fmla="*/ 0 w 147"/>
                <a:gd name="T63" fmla="*/ 0 h 158"/>
                <a:gd name="T64" fmla="*/ 0 w 147"/>
                <a:gd name="T65" fmla="*/ 0 h 158"/>
                <a:gd name="T66" fmla="*/ 0 w 147"/>
                <a:gd name="T67" fmla="*/ 0 h 1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47" h="158">
                  <a:moveTo>
                    <a:pt x="66" y="32"/>
                  </a:moveTo>
                  <a:lnTo>
                    <a:pt x="58" y="34"/>
                  </a:lnTo>
                  <a:lnTo>
                    <a:pt x="55" y="37"/>
                  </a:lnTo>
                  <a:lnTo>
                    <a:pt x="51" y="41"/>
                  </a:lnTo>
                  <a:lnTo>
                    <a:pt x="46" y="48"/>
                  </a:lnTo>
                  <a:lnTo>
                    <a:pt x="43" y="53"/>
                  </a:lnTo>
                  <a:lnTo>
                    <a:pt x="42" y="59"/>
                  </a:lnTo>
                  <a:lnTo>
                    <a:pt x="41" y="68"/>
                  </a:lnTo>
                  <a:lnTo>
                    <a:pt x="39" y="78"/>
                  </a:lnTo>
                  <a:lnTo>
                    <a:pt x="39" y="88"/>
                  </a:lnTo>
                  <a:lnTo>
                    <a:pt x="41" y="97"/>
                  </a:lnTo>
                  <a:lnTo>
                    <a:pt x="43" y="104"/>
                  </a:lnTo>
                  <a:lnTo>
                    <a:pt x="45" y="109"/>
                  </a:lnTo>
                  <a:lnTo>
                    <a:pt x="50" y="116"/>
                  </a:lnTo>
                  <a:lnTo>
                    <a:pt x="53" y="120"/>
                  </a:lnTo>
                  <a:lnTo>
                    <a:pt x="57" y="123"/>
                  </a:lnTo>
                  <a:lnTo>
                    <a:pt x="62" y="125"/>
                  </a:lnTo>
                  <a:lnTo>
                    <a:pt x="67" y="126"/>
                  </a:lnTo>
                  <a:lnTo>
                    <a:pt x="79" y="126"/>
                  </a:lnTo>
                  <a:lnTo>
                    <a:pt x="84" y="125"/>
                  </a:lnTo>
                  <a:lnTo>
                    <a:pt x="89" y="123"/>
                  </a:lnTo>
                  <a:lnTo>
                    <a:pt x="96" y="118"/>
                  </a:lnTo>
                  <a:lnTo>
                    <a:pt x="101" y="110"/>
                  </a:lnTo>
                  <a:lnTo>
                    <a:pt x="104" y="105"/>
                  </a:lnTo>
                  <a:lnTo>
                    <a:pt x="105" y="99"/>
                  </a:lnTo>
                  <a:lnTo>
                    <a:pt x="106" y="90"/>
                  </a:lnTo>
                  <a:lnTo>
                    <a:pt x="108" y="80"/>
                  </a:lnTo>
                  <a:lnTo>
                    <a:pt x="106" y="70"/>
                  </a:lnTo>
                  <a:lnTo>
                    <a:pt x="104" y="52"/>
                  </a:lnTo>
                  <a:lnTo>
                    <a:pt x="100" y="44"/>
                  </a:lnTo>
                  <a:lnTo>
                    <a:pt x="98" y="41"/>
                  </a:lnTo>
                  <a:lnTo>
                    <a:pt x="90" y="36"/>
                  </a:lnTo>
                  <a:lnTo>
                    <a:pt x="85" y="33"/>
                  </a:lnTo>
                  <a:lnTo>
                    <a:pt x="80" y="32"/>
                  </a:lnTo>
                  <a:lnTo>
                    <a:pt x="66" y="32"/>
                  </a:lnTo>
                  <a:close/>
                  <a:moveTo>
                    <a:pt x="75" y="0"/>
                  </a:moveTo>
                  <a:lnTo>
                    <a:pt x="92" y="1"/>
                  </a:lnTo>
                  <a:lnTo>
                    <a:pt x="106" y="5"/>
                  </a:lnTo>
                  <a:lnTo>
                    <a:pt x="119" y="12"/>
                  </a:lnTo>
                  <a:lnTo>
                    <a:pt x="129" y="20"/>
                  </a:lnTo>
                  <a:lnTo>
                    <a:pt x="137" y="32"/>
                  </a:lnTo>
                  <a:lnTo>
                    <a:pt x="142" y="44"/>
                  </a:lnTo>
                  <a:lnTo>
                    <a:pt x="145" y="59"/>
                  </a:lnTo>
                  <a:lnTo>
                    <a:pt x="147" y="77"/>
                  </a:lnTo>
                  <a:lnTo>
                    <a:pt x="145" y="95"/>
                  </a:lnTo>
                  <a:lnTo>
                    <a:pt x="142" y="110"/>
                  </a:lnTo>
                  <a:lnTo>
                    <a:pt x="137" y="124"/>
                  </a:lnTo>
                  <a:lnTo>
                    <a:pt x="128" y="135"/>
                  </a:lnTo>
                  <a:lnTo>
                    <a:pt x="118" y="145"/>
                  </a:lnTo>
                  <a:lnTo>
                    <a:pt x="105" y="152"/>
                  </a:lnTo>
                  <a:lnTo>
                    <a:pt x="90" y="157"/>
                  </a:lnTo>
                  <a:lnTo>
                    <a:pt x="72" y="158"/>
                  </a:lnTo>
                  <a:lnTo>
                    <a:pt x="55" y="157"/>
                  </a:lnTo>
                  <a:lnTo>
                    <a:pt x="39" y="153"/>
                  </a:lnTo>
                  <a:lnTo>
                    <a:pt x="28" y="147"/>
                  </a:lnTo>
                  <a:lnTo>
                    <a:pt x="18" y="138"/>
                  </a:lnTo>
                  <a:lnTo>
                    <a:pt x="10" y="126"/>
                  </a:lnTo>
                  <a:lnTo>
                    <a:pt x="4" y="114"/>
                  </a:lnTo>
                  <a:lnTo>
                    <a:pt x="2" y="97"/>
                  </a:lnTo>
                  <a:lnTo>
                    <a:pt x="0" y="81"/>
                  </a:lnTo>
                  <a:lnTo>
                    <a:pt x="2" y="63"/>
                  </a:lnTo>
                  <a:lnTo>
                    <a:pt x="5" y="48"/>
                  </a:lnTo>
                  <a:lnTo>
                    <a:pt x="10" y="34"/>
                  </a:lnTo>
                  <a:lnTo>
                    <a:pt x="19" y="23"/>
                  </a:lnTo>
                  <a:lnTo>
                    <a:pt x="29" y="13"/>
                  </a:lnTo>
                  <a:lnTo>
                    <a:pt x="42" y="7"/>
                  </a:lnTo>
                  <a:lnTo>
                    <a:pt x="57" y="1"/>
                  </a:lnTo>
                  <a:lnTo>
                    <a:pt x="75"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2" name="Freeform 43"/>
            <p:cNvSpPr>
              <a:spLocks/>
            </p:cNvSpPr>
            <p:nvPr userDrawn="1"/>
          </p:nvSpPr>
          <p:spPr bwMode="auto">
            <a:xfrm>
              <a:off x="1338" y="4068"/>
              <a:ext cx="33" cy="39"/>
            </a:xfrm>
            <a:custGeom>
              <a:avLst/>
              <a:gdLst>
                <a:gd name="T0" fmla="*/ 0 w 131"/>
                <a:gd name="T1" fmla="*/ 0 h 155"/>
                <a:gd name="T2" fmla="*/ 0 w 131"/>
                <a:gd name="T3" fmla="*/ 0 h 155"/>
                <a:gd name="T4" fmla="*/ 0 w 131"/>
                <a:gd name="T5" fmla="*/ 0 h 155"/>
                <a:gd name="T6" fmla="*/ 0 w 131"/>
                <a:gd name="T7" fmla="*/ 0 h 155"/>
                <a:gd name="T8" fmla="*/ 0 w 131"/>
                <a:gd name="T9" fmla="*/ 0 h 155"/>
                <a:gd name="T10" fmla="*/ 0 w 131"/>
                <a:gd name="T11" fmla="*/ 0 h 155"/>
                <a:gd name="T12" fmla="*/ 0 w 131"/>
                <a:gd name="T13" fmla="*/ 0 h 155"/>
                <a:gd name="T14" fmla="*/ 0 w 131"/>
                <a:gd name="T15" fmla="*/ 0 h 155"/>
                <a:gd name="T16" fmla="*/ 0 w 131"/>
                <a:gd name="T17" fmla="*/ 0 h 155"/>
                <a:gd name="T18" fmla="*/ 0 w 131"/>
                <a:gd name="T19" fmla="*/ 0 h 155"/>
                <a:gd name="T20" fmla="*/ 0 w 131"/>
                <a:gd name="T21" fmla="*/ 0 h 155"/>
                <a:gd name="T22" fmla="*/ 0 w 131"/>
                <a:gd name="T23" fmla="*/ 0 h 155"/>
                <a:gd name="T24" fmla="*/ 0 w 131"/>
                <a:gd name="T25" fmla="*/ 0 h 155"/>
                <a:gd name="T26" fmla="*/ 0 w 131"/>
                <a:gd name="T27" fmla="*/ 0 h 155"/>
                <a:gd name="T28" fmla="*/ 0 w 131"/>
                <a:gd name="T29" fmla="*/ 0 h 155"/>
                <a:gd name="T30" fmla="*/ 0 w 131"/>
                <a:gd name="T31" fmla="*/ 0 h 155"/>
                <a:gd name="T32" fmla="*/ 0 w 131"/>
                <a:gd name="T33" fmla="*/ 0 h 155"/>
                <a:gd name="T34" fmla="*/ 0 w 131"/>
                <a:gd name="T35" fmla="*/ 0 h 155"/>
                <a:gd name="T36" fmla="*/ 0 w 131"/>
                <a:gd name="T37" fmla="*/ 0 h 155"/>
                <a:gd name="T38" fmla="*/ 0 w 131"/>
                <a:gd name="T39" fmla="*/ 0 h 155"/>
                <a:gd name="T40" fmla="*/ 0 w 131"/>
                <a:gd name="T41" fmla="*/ 0 h 155"/>
                <a:gd name="T42" fmla="*/ 0 w 131"/>
                <a:gd name="T43" fmla="*/ 0 h 155"/>
                <a:gd name="T44" fmla="*/ 0 w 131"/>
                <a:gd name="T45" fmla="*/ 0 h 155"/>
                <a:gd name="T46" fmla="*/ 0 w 131"/>
                <a:gd name="T47" fmla="*/ 0 h 155"/>
                <a:gd name="T48" fmla="*/ 0 w 131"/>
                <a:gd name="T49" fmla="*/ 0 h 155"/>
                <a:gd name="T50" fmla="*/ 0 w 131"/>
                <a:gd name="T51" fmla="*/ 0 h 155"/>
                <a:gd name="T52" fmla="*/ 0 w 131"/>
                <a:gd name="T53" fmla="*/ 0 h 155"/>
                <a:gd name="T54" fmla="*/ 0 w 131"/>
                <a:gd name="T55" fmla="*/ 0 h 155"/>
                <a:gd name="T56" fmla="*/ 0 w 131"/>
                <a:gd name="T57" fmla="*/ 0 h 155"/>
                <a:gd name="T58" fmla="*/ 0 w 131"/>
                <a:gd name="T59" fmla="*/ 0 h 155"/>
                <a:gd name="T60" fmla="*/ 0 w 131"/>
                <a:gd name="T61" fmla="*/ 0 h 155"/>
                <a:gd name="T62" fmla="*/ 0 w 131"/>
                <a:gd name="T63" fmla="*/ 0 h 155"/>
                <a:gd name="T64" fmla="*/ 0 w 131"/>
                <a:gd name="T65" fmla="*/ 0 h 155"/>
                <a:gd name="T66" fmla="*/ 0 w 131"/>
                <a:gd name="T67" fmla="*/ 0 h 155"/>
                <a:gd name="T68" fmla="*/ 0 w 131"/>
                <a:gd name="T69" fmla="*/ 0 h 155"/>
                <a:gd name="T70" fmla="*/ 0 w 131"/>
                <a:gd name="T71" fmla="*/ 0 h 155"/>
                <a:gd name="T72" fmla="*/ 0 w 131"/>
                <a:gd name="T73" fmla="*/ 0 h 155"/>
                <a:gd name="T74" fmla="*/ 0 w 131"/>
                <a:gd name="T75" fmla="*/ 0 h 155"/>
                <a:gd name="T76" fmla="*/ 0 w 131"/>
                <a:gd name="T77" fmla="*/ 0 h 155"/>
                <a:gd name="T78" fmla="*/ 0 w 131"/>
                <a:gd name="T79" fmla="*/ 0 h 155"/>
                <a:gd name="T80" fmla="*/ 0 w 131"/>
                <a:gd name="T81" fmla="*/ 0 h 155"/>
                <a:gd name="T82" fmla="*/ 0 w 131"/>
                <a:gd name="T83" fmla="*/ 0 h 155"/>
                <a:gd name="T84" fmla="*/ 0 w 131"/>
                <a:gd name="T85" fmla="*/ 0 h 155"/>
                <a:gd name="T86" fmla="*/ 0 w 131"/>
                <a:gd name="T87" fmla="*/ 0 h 155"/>
                <a:gd name="T88" fmla="*/ 0 w 131"/>
                <a:gd name="T89" fmla="*/ 0 h 155"/>
                <a:gd name="T90" fmla="*/ 0 w 131"/>
                <a:gd name="T91" fmla="*/ 0 h 155"/>
                <a:gd name="T92" fmla="*/ 0 w 131"/>
                <a:gd name="T93" fmla="*/ 0 h 155"/>
                <a:gd name="T94" fmla="*/ 0 w 131"/>
                <a:gd name="T95" fmla="*/ 0 h 155"/>
                <a:gd name="T96" fmla="*/ 0 w 131"/>
                <a:gd name="T97" fmla="*/ 0 h 155"/>
                <a:gd name="T98" fmla="*/ 0 w 131"/>
                <a:gd name="T99" fmla="*/ 0 h 155"/>
                <a:gd name="T100" fmla="*/ 0 w 131"/>
                <a:gd name="T101" fmla="*/ 0 h 155"/>
                <a:gd name="T102" fmla="*/ 0 w 131"/>
                <a:gd name="T103" fmla="*/ 0 h 155"/>
                <a:gd name="T104" fmla="*/ 0 w 131"/>
                <a:gd name="T105" fmla="*/ 0 h 155"/>
                <a:gd name="T106" fmla="*/ 0 w 131"/>
                <a:gd name="T107" fmla="*/ 0 h 155"/>
                <a:gd name="T108" fmla="*/ 0 w 131"/>
                <a:gd name="T109" fmla="*/ 0 h 155"/>
                <a:gd name="T110" fmla="*/ 0 w 131"/>
                <a:gd name="T111" fmla="*/ 0 h 15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31" h="155">
                  <a:moveTo>
                    <a:pt x="81" y="0"/>
                  </a:moveTo>
                  <a:lnTo>
                    <a:pt x="93" y="1"/>
                  </a:lnTo>
                  <a:lnTo>
                    <a:pt x="105" y="5"/>
                  </a:lnTo>
                  <a:lnTo>
                    <a:pt x="110" y="9"/>
                  </a:lnTo>
                  <a:lnTo>
                    <a:pt x="116" y="13"/>
                  </a:lnTo>
                  <a:lnTo>
                    <a:pt x="124" y="23"/>
                  </a:lnTo>
                  <a:lnTo>
                    <a:pt x="126" y="29"/>
                  </a:lnTo>
                  <a:lnTo>
                    <a:pt x="129" y="37"/>
                  </a:lnTo>
                  <a:lnTo>
                    <a:pt x="130" y="48"/>
                  </a:lnTo>
                  <a:lnTo>
                    <a:pt x="131" y="62"/>
                  </a:lnTo>
                  <a:lnTo>
                    <a:pt x="131" y="150"/>
                  </a:lnTo>
                  <a:lnTo>
                    <a:pt x="130" y="152"/>
                  </a:lnTo>
                  <a:lnTo>
                    <a:pt x="129" y="152"/>
                  </a:lnTo>
                  <a:lnTo>
                    <a:pt x="127" y="153"/>
                  </a:lnTo>
                  <a:lnTo>
                    <a:pt x="126" y="153"/>
                  </a:lnTo>
                  <a:lnTo>
                    <a:pt x="125" y="154"/>
                  </a:lnTo>
                  <a:lnTo>
                    <a:pt x="121" y="155"/>
                  </a:lnTo>
                  <a:lnTo>
                    <a:pt x="102" y="155"/>
                  </a:lnTo>
                  <a:lnTo>
                    <a:pt x="98" y="154"/>
                  </a:lnTo>
                  <a:lnTo>
                    <a:pt x="96" y="153"/>
                  </a:lnTo>
                  <a:lnTo>
                    <a:pt x="95" y="153"/>
                  </a:lnTo>
                  <a:lnTo>
                    <a:pt x="92" y="150"/>
                  </a:lnTo>
                  <a:lnTo>
                    <a:pt x="92" y="57"/>
                  </a:lnTo>
                  <a:lnTo>
                    <a:pt x="91" y="53"/>
                  </a:lnTo>
                  <a:lnTo>
                    <a:pt x="89" y="48"/>
                  </a:lnTo>
                  <a:lnTo>
                    <a:pt x="87" y="43"/>
                  </a:lnTo>
                  <a:lnTo>
                    <a:pt x="83" y="39"/>
                  </a:lnTo>
                  <a:lnTo>
                    <a:pt x="79" y="37"/>
                  </a:lnTo>
                  <a:lnTo>
                    <a:pt x="69" y="34"/>
                  </a:lnTo>
                  <a:lnTo>
                    <a:pt x="59" y="37"/>
                  </a:lnTo>
                  <a:lnTo>
                    <a:pt x="49" y="44"/>
                  </a:lnTo>
                  <a:lnTo>
                    <a:pt x="44" y="49"/>
                  </a:lnTo>
                  <a:lnTo>
                    <a:pt x="39" y="56"/>
                  </a:lnTo>
                  <a:lnTo>
                    <a:pt x="39" y="150"/>
                  </a:lnTo>
                  <a:lnTo>
                    <a:pt x="37" y="153"/>
                  </a:lnTo>
                  <a:lnTo>
                    <a:pt x="35" y="153"/>
                  </a:lnTo>
                  <a:lnTo>
                    <a:pt x="33" y="154"/>
                  </a:lnTo>
                  <a:lnTo>
                    <a:pt x="29" y="155"/>
                  </a:lnTo>
                  <a:lnTo>
                    <a:pt x="10" y="155"/>
                  </a:lnTo>
                  <a:lnTo>
                    <a:pt x="6" y="154"/>
                  </a:lnTo>
                  <a:lnTo>
                    <a:pt x="4" y="153"/>
                  </a:lnTo>
                  <a:lnTo>
                    <a:pt x="2" y="153"/>
                  </a:lnTo>
                  <a:lnTo>
                    <a:pt x="0" y="150"/>
                  </a:lnTo>
                  <a:lnTo>
                    <a:pt x="0" y="8"/>
                  </a:lnTo>
                  <a:lnTo>
                    <a:pt x="4" y="4"/>
                  </a:lnTo>
                  <a:lnTo>
                    <a:pt x="6" y="4"/>
                  </a:lnTo>
                  <a:lnTo>
                    <a:pt x="9" y="3"/>
                  </a:lnTo>
                  <a:lnTo>
                    <a:pt x="25" y="3"/>
                  </a:lnTo>
                  <a:lnTo>
                    <a:pt x="28" y="4"/>
                  </a:lnTo>
                  <a:lnTo>
                    <a:pt x="30" y="4"/>
                  </a:lnTo>
                  <a:lnTo>
                    <a:pt x="33" y="7"/>
                  </a:lnTo>
                  <a:lnTo>
                    <a:pt x="33" y="25"/>
                  </a:lnTo>
                  <a:lnTo>
                    <a:pt x="44" y="14"/>
                  </a:lnTo>
                  <a:lnTo>
                    <a:pt x="57" y="7"/>
                  </a:lnTo>
                  <a:lnTo>
                    <a:pt x="68" y="1"/>
                  </a:lnTo>
                  <a:lnTo>
                    <a:pt x="81"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3" name="Freeform 44"/>
            <p:cNvSpPr>
              <a:spLocks/>
            </p:cNvSpPr>
            <p:nvPr userDrawn="1"/>
          </p:nvSpPr>
          <p:spPr bwMode="auto">
            <a:xfrm>
              <a:off x="466" y="3963"/>
              <a:ext cx="39" cy="33"/>
            </a:xfrm>
            <a:custGeom>
              <a:avLst/>
              <a:gdLst>
                <a:gd name="T0" fmla="*/ 0 w 154"/>
                <a:gd name="T1" fmla="*/ 0 h 133"/>
                <a:gd name="T2" fmla="*/ 0 w 154"/>
                <a:gd name="T3" fmla="*/ 0 h 133"/>
                <a:gd name="T4" fmla="*/ 0 w 154"/>
                <a:gd name="T5" fmla="*/ 0 h 133"/>
                <a:gd name="T6" fmla="*/ 0 w 154"/>
                <a:gd name="T7" fmla="*/ 0 h 133"/>
                <a:gd name="T8" fmla="*/ 0 w 154"/>
                <a:gd name="T9" fmla="*/ 0 h 133"/>
                <a:gd name="T10" fmla="*/ 0 w 154"/>
                <a:gd name="T11" fmla="*/ 0 h 133"/>
                <a:gd name="T12" fmla="*/ 0 w 154"/>
                <a:gd name="T13" fmla="*/ 0 h 133"/>
                <a:gd name="T14" fmla="*/ 0 w 154"/>
                <a:gd name="T15" fmla="*/ 0 h 133"/>
                <a:gd name="T16" fmla="*/ 0 w 154"/>
                <a:gd name="T17" fmla="*/ 0 h 133"/>
                <a:gd name="T18" fmla="*/ 0 w 154"/>
                <a:gd name="T19" fmla="*/ 0 h 133"/>
                <a:gd name="T20" fmla="*/ 0 w 154"/>
                <a:gd name="T21" fmla="*/ 0 h 133"/>
                <a:gd name="T22" fmla="*/ 0 w 154"/>
                <a:gd name="T23" fmla="*/ 0 h 133"/>
                <a:gd name="T24" fmla="*/ 0 w 154"/>
                <a:gd name="T25" fmla="*/ 0 h 133"/>
                <a:gd name="T26" fmla="*/ 0 w 154"/>
                <a:gd name="T27" fmla="*/ 0 h 133"/>
                <a:gd name="T28" fmla="*/ 0 w 154"/>
                <a:gd name="T29" fmla="*/ 0 h 133"/>
                <a:gd name="T30" fmla="*/ 0 w 154"/>
                <a:gd name="T31" fmla="*/ 0 h 133"/>
                <a:gd name="T32" fmla="*/ 0 w 154"/>
                <a:gd name="T33" fmla="*/ 0 h 133"/>
                <a:gd name="T34" fmla="*/ 0 w 154"/>
                <a:gd name="T35" fmla="*/ 0 h 133"/>
                <a:gd name="T36" fmla="*/ 0 w 154"/>
                <a:gd name="T37" fmla="*/ 0 h 133"/>
                <a:gd name="T38" fmla="*/ 0 w 154"/>
                <a:gd name="T39" fmla="*/ 0 h 133"/>
                <a:gd name="T40" fmla="*/ 0 w 154"/>
                <a:gd name="T41" fmla="*/ 0 h 1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54" h="133">
                  <a:moveTo>
                    <a:pt x="77" y="0"/>
                  </a:moveTo>
                  <a:lnTo>
                    <a:pt x="97" y="3"/>
                  </a:lnTo>
                  <a:lnTo>
                    <a:pt x="116" y="11"/>
                  </a:lnTo>
                  <a:lnTo>
                    <a:pt x="131" y="23"/>
                  </a:lnTo>
                  <a:lnTo>
                    <a:pt x="144" y="40"/>
                  </a:lnTo>
                  <a:lnTo>
                    <a:pt x="151" y="57"/>
                  </a:lnTo>
                  <a:lnTo>
                    <a:pt x="154" y="77"/>
                  </a:lnTo>
                  <a:lnTo>
                    <a:pt x="151" y="99"/>
                  </a:lnTo>
                  <a:lnTo>
                    <a:pt x="144" y="118"/>
                  </a:lnTo>
                  <a:lnTo>
                    <a:pt x="131" y="133"/>
                  </a:lnTo>
                  <a:lnTo>
                    <a:pt x="130" y="133"/>
                  </a:lnTo>
                  <a:lnTo>
                    <a:pt x="101" y="111"/>
                  </a:lnTo>
                  <a:lnTo>
                    <a:pt x="69" y="94"/>
                  </a:lnTo>
                  <a:lnTo>
                    <a:pt x="35" y="80"/>
                  </a:lnTo>
                  <a:lnTo>
                    <a:pt x="0" y="70"/>
                  </a:lnTo>
                  <a:lnTo>
                    <a:pt x="0" y="69"/>
                  </a:lnTo>
                  <a:lnTo>
                    <a:pt x="5" y="47"/>
                  </a:lnTo>
                  <a:lnTo>
                    <a:pt x="17" y="28"/>
                  </a:lnTo>
                  <a:lnTo>
                    <a:pt x="34" y="13"/>
                  </a:lnTo>
                  <a:lnTo>
                    <a:pt x="54" y="4"/>
                  </a:lnTo>
                  <a:lnTo>
                    <a:pt x="77" y="0"/>
                  </a:lnTo>
                  <a:close/>
                </a:path>
              </a:pathLst>
            </a:custGeom>
            <a:solidFill>
              <a:srgbClr val="9F7D3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4" name="Freeform 45"/>
            <p:cNvSpPr>
              <a:spLocks/>
            </p:cNvSpPr>
            <p:nvPr userDrawn="1"/>
          </p:nvSpPr>
          <p:spPr bwMode="auto">
            <a:xfrm>
              <a:off x="339" y="3936"/>
              <a:ext cx="110" cy="110"/>
            </a:xfrm>
            <a:custGeom>
              <a:avLst/>
              <a:gdLst>
                <a:gd name="T0" fmla="*/ 0 w 440"/>
                <a:gd name="T1" fmla="*/ 0 h 440"/>
                <a:gd name="T2" fmla="*/ 0 w 440"/>
                <a:gd name="T3" fmla="*/ 0 h 440"/>
                <a:gd name="T4" fmla="*/ 0 w 440"/>
                <a:gd name="T5" fmla="*/ 0 h 440"/>
                <a:gd name="T6" fmla="*/ 0 w 440"/>
                <a:gd name="T7" fmla="*/ 0 h 440"/>
                <a:gd name="T8" fmla="*/ 0 w 440"/>
                <a:gd name="T9" fmla="*/ 0 h 440"/>
                <a:gd name="T10" fmla="*/ 0 w 440"/>
                <a:gd name="T11" fmla="*/ 0 h 440"/>
                <a:gd name="T12" fmla="*/ 0 w 440"/>
                <a:gd name="T13" fmla="*/ 0 h 440"/>
                <a:gd name="T14" fmla="*/ 0 w 440"/>
                <a:gd name="T15" fmla="*/ 0 h 440"/>
                <a:gd name="T16" fmla="*/ 0 w 440"/>
                <a:gd name="T17" fmla="*/ 0 h 440"/>
                <a:gd name="T18" fmla="*/ 0 w 440"/>
                <a:gd name="T19" fmla="*/ 0 h 440"/>
                <a:gd name="T20" fmla="*/ 0 w 440"/>
                <a:gd name="T21" fmla="*/ 0 h 440"/>
                <a:gd name="T22" fmla="*/ 0 w 440"/>
                <a:gd name="T23" fmla="*/ 0 h 440"/>
                <a:gd name="T24" fmla="*/ 0 w 440"/>
                <a:gd name="T25" fmla="*/ 0 h 440"/>
                <a:gd name="T26" fmla="*/ 0 w 440"/>
                <a:gd name="T27" fmla="*/ 0 h 440"/>
                <a:gd name="T28" fmla="*/ 0 w 440"/>
                <a:gd name="T29" fmla="*/ 0 h 440"/>
                <a:gd name="T30" fmla="*/ 0 w 440"/>
                <a:gd name="T31" fmla="*/ 0 h 440"/>
                <a:gd name="T32" fmla="*/ 0 w 440"/>
                <a:gd name="T33" fmla="*/ 0 h 440"/>
                <a:gd name="T34" fmla="*/ 0 w 440"/>
                <a:gd name="T35" fmla="*/ 0 h 440"/>
                <a:gd name="T36" fmla="*/ 0 w 440"/>
                <a:gd name="T37" fmla="*/ 0 h 440"/>
                <a:gd name="T38" fmla="*/ 0 w 440"/>
                <a:gd name="T39" fmla="*/ 0 h 440"/>
                <a:gd name="T40" fmla="*/ 0 w 440"/>
                <a:gd name="T41" fmla="*/ 0 h 440"/>
                <a:gd name="T42" fmla="*/ 0 w 440"/>
                <a:gd name="T43" fmla="*/ 0 h 440"/>
                <a:gd name="T44" fmla="*/ 0 w 440"/>
                <a:gd name="T45" fmla="*/ 0 h 440"/>
                <a:gd name="T46" fmla="*/ 0 w 440"/>
                <a:gd name="T47" fmla="*/ 0 h 440"/>
                <a:gd name="T48" fmla="*/ 0 w 440"/>
                <a:gd name="T49" fmla="*/ 0 h 440"/>
                <a:gd name="T50" fmla="*/ 0 w 440"/>
                <a:gd name="T51" fmla="*/ 0 h 440"/>
                <a:gd name="T52" fmla="*/ 0 w 440"/>
                <a:gd name="T53" fmla="*/ 0 h 440"/>
                <a:gd name="T54" fmla="*/ 0 w 440"/>
                <a:gd name="T55" fmla="*/ 0 h 440"/>
                <a:gd name="T56" fmla="*/ 0 w 440"/>
                <a:gd name="T57" fmla="*/ 0 h 440"/>
                <a:gd name="T58" fmla="*/ 0 w 440"/>
                <a:gd name="T59" fmla="*/ 0 h 440"/>
                <a:gd name="T60" fmla="*/ 0 w 440"/>
                <a:gd name="T61" fmla="*/ 0 h 440"/>
                <a:gd name="T62" fmla="*/ 0 w 440"/>
                <a:gd name="T63" fmla="*/ 0 h 440"/>
                <a:gd name="T64" fmla="*/ 0 w 440"/>
                <a:gd name="T65" fmla="*/ 0 h 440"/>
                <a:gd name="T66" fmla="*/ 0 w 440"/>
                <a:gd name="T67" fmla="*/ 0 h 440"/>
                <a:gd name="T68" fmla="*/ 0 w 440"/>
                <a:gd name="T69" fmla="*/ 0 h 440"/>
                <a:gd name="T70" fmla="*/ 0 w 440"/>
                <a:gd name="T71" fmla="*/ 0 h 440"/>
                <a:gd name="T72" fmla="*/ 0 w 440"/>
                <a:gd name="T73" fmla="*/ 0 h 44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40" h="440">
                  <a:moveTo>
                    <a:pt x="221" y="0"/>
                  </a:moveTo>
                  <a:lnTo>
                    <a:pt x="260" y="4"/>
                  </a:lnTo>
                  <a:lnTo>
                    <a:pt x="298" y="14"/>
                  </a:lnTo>
                  <a:lnTo>
                    <a:pt x="332" y="31"/>
                  </a:lnTo>
                  <a:lnTo>
                    <a:pt x="362" y="52"/>
                  </a:lnTo>
                  <a:lnTo>
                    <a:pt x="388" y="78"/>
                  </a:lnTo>
                  <a:lnTo>
                    <a:pt x="410" y="109"/>
                  </a:lnTo>
                  <a:lnTo>
                    <a:pt x="426" y="143"/>
                  </a:lnTo>
                  <a:lnTo>
                    <a:pt x="436" y="181"/>
                  </a:lnTo>
                  <a:lnTo>
                    <a:pt x="440" y="220"/>
                  </a:lnTo>
                  <a:lnTo>
                    <a:pt x="436" y="260"/>
                  </a:lnTo>
                  <a:lnTo>
                    <a:pt x="426" y="297"/>
                  </a:lnTo>
                  <a:lnTo>
                    <a:pt x="410" y="331"/>
                  </a:lnTo>
                  <a:lnTo>
                    <a:pt x="388" y="362"/>
                  </a:lnTo>
                  <a:lnTo>
                    <a:pt x="362" y="389"/>
                  </a:lnTo>
                  <a:lnTo>
                    <a:pt x="332" y="410"/>
                  </a:lnTo>
                  <a:lnTo>
                    <a:pt x="298" y="427"/>
                  </a:lnTo>
                  <a:lnTo>
                    <a:pt x="260" y="437"/>
                  </a:lnTo>
                  <a:lnTo>
                    <a:pt x="221" y="440"/>
                  </a:lnTo>
                  <a:lnTo>
                    <a:pt x="180" y="437"/>
                  </a:lnTo>
                  <a:lnTo>
                    <a:pt x="144" y="427"/>
                  </a:lnTo>
                  <a:lnTo>
                    <a:pt x="110" y="410"/>
                  </a:lnTo>
                  <a:lnTo>
                    <a:pt x="78" y="389"/>
                  </a:lnTo>
                  <a:lnTo>
                    <a:pt x="52" y="362"/>
                  </a:lnTo>
                  <a:lnTo>
                    <a:pt x="30" y="331"/>
                  </a:lnTo>
                  <a:lnTo>
                    <a:pt x="14" y="297"/>
                  </a:lnTo>
                  <a:lnTo>
                    <a:pt x="4" y="260"/>
                  </a:lnTo>
                  <a:lnTo>
                    <a:pt x="0" y="220"/>
                  </a:lnTo>
                  <a:lnTo>
                    <a:pt x="4" y="181"/>
                  </a:lnTo>
                  <a:lnTo>
                    <a:pt x="14" y="143"/>
                  </a:lnTo>
                  <a:lnTo>
                    <a:pt x="30" y="109"/>
                  </a:lnTo>
                  <a:lnTo>
                    <a:pt x="52" y="78"/>
                  </a:lnTo>
                  <a:lnTo>
                    <a:pt x="78" y="52"/>
                  </a:lnTo>
                  <a:lnTo>
                    <a:pt x="110" y="31"/>
                  </a:lnTo>
                  <a:lnTo>
                    <a:pt x="144" y="14"/>
                  </a:lnTo>
                  <a:lnTo>
                    <a:pt x="180" y="4"/>
                  </a:lnTo>
                  <a:lnTo>
                    <a:pt x="221" y="0"/>
                  </a:lnTo>
                  <a:close/>
                </a:path>
              </a:pathLst>
            </a:custGeom>
            <a:solidFill>
              <a:srgbClr val="9F7D3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5" name="Freeform 46"/>
            <p:cNvSpPr>
              <a:spLocks/>
            </p:cNvSpPr>
            <p:nvPr userDrawn="1"/>
          </p:nvSpPr>
          <p:spPr bwMode="auto">
            <a:xfrm>
              <a:off x="340" y="4166"/>
              <a:ext cx="50" cy="50"/>
            </a:xfrm>
            <a:custGeom>
              <a:avLst/>
              <a:gdLst>
                <a:gd name="T0" fmla="*/ 0 w 201"/>
                <a:gd name="T1" fmla="*/ 0 h 201"/>
                <a:gd name="T2" fmla="*/ 0 w 201"/>
                <a:gd name="T3" fmla="*/ 0 h 201"/>
                <a:gd name="T4" fmla="*/ 0 w 201"/>
                <a:gd name="T5" fmla="*/ 0 h 201"/>
                <a:gd name="T6" fmla="*/ 0 w 201"/>
                <a:gd name="T7" fmla="*/ 0 h 201"/>
                <a:gd name="T8" fmla="*/ 0 w 201"/>
                <a:gd name="T9" fmla="*/ 0 h 201"/>
                <a:gd name="T10" fmla="*/ 0 w 201"/>
                <a:gd name="T11" fmla="*/ 0 h 201"/>
                <a:gd name="T12" fmla="*/ 0 w 201"/>
                <a:gd name="T13" fmla="*/ 0 h 201"/>
                <a:gd name="T14" fmla="*/ 0 w 201"/>
                <a:gd name="T15" fmla="*/ 0 h 201"/>
                <a:gd name="T16" fmla="*/ 0 w 201"/>
                <a:gd name="T17" fmla="*/ 0 h 201"/>
                <a:gd name="T18" fmla="*/ 0 w 201"/>
                <a:gd name="T19" fmla="*/ 0 h 201"/>
                <a:gd name="T20" fmla="*/ 0 w 201"/>
                <a:gd name="T21" fmla="*/ 0 h 201"/>
                <a:gd name="T22" fmla="*/ 0 w 201"/>
                <a:gd name="T23" fmla="*/ 0 h 201"/>
                <a:gd name="T24" fmla="*/ 0 w 201"/>
                <a:gd name="T25" fmla="*/ 0 h 201"/>
                <a:gd name="T26" fmla="*/ 0 w 201"/>
                <a:gd name="T27" fmla="*/ 0 h 201"/>
                <a:gd name="T28" fmla="*/ 0 w 201"/>
                <a:gd name="T29" fmla="*/ 0 h 201"/>
                <a:gd name="T30" fmla="*/ 0 w 201"/>
                <a:gd name="T31" fmla="*/ 0 h 201"/>
                <a:gd name="T32" fmla="*/ 0 w 201"/>
                <a:gd name="T33" fmla="*/ 0 h 201"/>
                <a:gd name="T34" fmla="*/ 0 w 201"/>
                <a:gd name="T35" fmla="*/ 0 h 201"/>
                <a:gd name="T36" fmla="*/ 0 w 201"/>
                <a:gd name="T37" fmla="*/ 0 h 201"/>
                <a:gd name="T38" fmla="*/ 0 w 201"/>
                <a:gd name="T39" fmla="*/ 0 h 201"/>
                <a:gd name="T40" fmla="*/ 0 w 201"/>
                <a:gd name="T41" fmla="*/ 0 h 201"/>
                <a:gd name="T42" fmla="*/ 0 w 201"/>
                <a:gd name="T43" fmla="*/ 0 h 201"/>
                <a:gd name="T44" fmla="*/ 0 w 201"/>
                <a:gd name="T45" fmla="*/ 0 h 201"/>
                <a:gd name="T46" fmla="*/ 0 w 201"/>
                <a:gd name="T47" fmla="*/ 0 h 201"/>
                <a:gd name="T48" fmla="*/ 0 w 201"/>
                <a:gd name="T49" fmla="*/ 0 h 2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1" h="201">
                  <a:moveTo>
                    <a:pt x="100" y="0"/>
                  </a:moveTo>
                  <a:lnTo>
                    <a:pt x="126" y="4"/>
                  </a:lnTo>
                  <a:lnTo>
                    <a:pt x="150" y="14"/>
                  </a:lnTo>
                  <a:lnTo>
                    <a:pt x="170" y="29"/>
                  </a:lnTo>
                  <a:lnTo>
                    <a:pt x="187" y="50"/>
                  </a:lnTo>
                  <a:lnTo>
                    <a:pt x="197" y="74"/>
                  </a:lnTo>
                  <a:lnTo>
                    <a:pt x="201" y="100"/>
                  </a:lnTo>
                  <a:lnTo>
                    <a:pt x="197" y="128"/>
                  </a:lnTo>
                  <a:lnTo>
                    <a:pt x="187" y="152"/>
                  </a:lnTo>
                  <a:lnTo>
                    <a:pt x="170" y="172"/>
                  </a:lnTo>
                  <a:lnTo>
                    <a:pt x="150" y="187"/>
                  </a:lnTo>
                  <a:lnTo>
                    <a:pt x="126" y="197"/>
                  </a:lnTo>
                  <a:lnTo>
                    <a:pt x="100" y="201"/>
                  </a:lnTo>
                  <a:lnTo>
                    <a:pt x="73" y="197"/>
                  </a:lnTo>
                  <a:lnTo>
                    <a:pt x="49" y="187"/>
                  </a:lnTo>
                  <a:lnTo>
                    <a:pt x="29" y="172"/>
                  </a:lnTo>
                  <a:lnTo>
                    <a:pt x="14" y="152"/>
                  </a:lnTo>
                  <a:lnTo>
                    <a:pt x="4" y="128"/>
                  </a:lnTo>
                  <a:lnTo>
                    <a:pt x="0" y="100"/>
                  </a:lnTo>
                  <a:lnTo>
                    <a:pt x="4" y="74"/>
                  </a:lnTo>
                  <a:lnTo>
                    <a:pt x="14" y="50"/>
                  </a:lnTo>
                  <a:lnTo>
                    <a:pt x="29" y="29"/>
                  </a:lnTo>
                  <a:lnTo>
                    <a:pt x="49" y="14"/>
                  </a:lnTo>
                  <a:lnTo>
                    <a:pt x="73" y="4"/>
                  </a:lnTo>
                  <a:lnTo>
                    <a:pt x="100"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6" name="Freeform 47"/>
            <p:cNvSpPr>
              <a:spLocks/>
            </p:cNvSpPr>
            <p:nvPr userDrawn="1"/>
          </p:nvSpPr>
          <p:spPr bwMode="auto">
            <a:xfrm>
              <a:off x="379" y="4097"/>
              <a:ext cx="47" cy="69"/>
            </a:xfrm>
            <a:custGeom>
              <a:avLst/>
              <a:gdLst>
                <a:gd name="T0" fmla="*/ 0 w 195"/>
                <a:gd name="T1" fmla="*/ 0 h 277"/>
                <a:gd name="T2" fmla="*/ 0 w 195"/>
                <a:gd name="T3" fmla="*/ 0 h 277"/>
                <a:gd name="T4" fmla="*/ 0 w 195"/>
                <a:gd name="T5" fmla="*/ 0 h 277"/>
                <a:gd name="T6" fmla="*/ 0 w 195"/>
                <a:gd name="T7" fmla="*/ 0 h 277"/>
                <a:gd name="T8" fmla="*/ 0 w 195"/>
                <a:gd name="T9" fmla="*/ 0 h 277"/>
                <a:gd name="T10" fmla="*/ 0 w 195"/>
                <a:gd name="T11" fmla="*/ 0 h 277"/>
                <a:gd name="T12" fmla="*/ 0 w 195"/>
                <a:gd name="T13" fmla="*/ 0 h 277"/>
                <a:gd name="T14" fmla="*/ 0 w 195"/>
                <a:gd name="T15" fmla="*/ 0 h 277"/>
                <a:gd name="T16" fmla="*/ 0 w 195"/>
                <a:gd name="T17" fmla="*/ 0 h 277"/>
                <a:gd name="T18" fmla="*/ 0 w 195"/>
                <a:gd name="T19" fmla="*/ 0 h 277"/>
                <a:gd name="T20" fmla="*/ 0 w 195"/>
                <a:gd name="T21" fmla="*/ 0 h 277"/>
                <a:gd name="T22" fmla="*/ 0 w 195"/>
                <a:gd name="T23" fmla="*/ 0 h 277"/>
                <a:gd name="T24" fmla="*/ 0 w 195"/>
                <a:gd name="T25" fmla="*/ 0 h 277"/>
                <a:gd name="T26" fmla="*/ 0 w 195"/>
                <a:gd name="T27" fmla="*/ 0 h 277"/>
                <a:gd name="T28" fmla="*/ 0 w 195"/>
                <a:gd name="T29" fmla="*/ 0 h 2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5" h="277">
                  <a:moveTo>
                    <a:pt x="187" y="0"/>
                  </a:moveTo>
                  <a:lnTo>
                    <a:pt x="190" y="0"/>
                  </a:lnTo>
                  <a:lnTo>
                    <a:pt x="192" y="1"/>
                  </a:lnTo>
                  <a:lnTo>
                    <a:pt x="193" y="3"/>
                  </a:lnTo>
                  <a:lnTo>
                    <a:pt x="195" y="5"/>
                  </a:lnTo>
                  <a:lnTo>
                    <a:pt x="195" y="10"/>
                  </a:lnTo>
                  <a:lnTo>
                    <a:pt x="193" y="11"/>
                  </a:lnTo>
                  <a:lnTo>
                    <a:pt x="23" y="277"/>
                  </a:lnTo>
                  <a:lnTo>
                    <a:pt x="13" y="269"/>
                  </a:lnTo>
                  <a:lnTo>
                    <a:pt x="0" y="263"/>
                  </a:lnTo>
                  <a:lnTo>
                    <a:pt x="3" y="261"/>
                  </a:lnTo>
                  <a:lnTo>
                    <a:pt x="182" y="5"/>
                  </a:lnTo>
                  <a:lnTo>
                    <a:pt x="183" y="3"/>
                  </a:lnTo>
                  <a:lnTo>
                    <a:pt x="185" y="1"/>
                  </a:lnTo>
                  <a:lnTo>
                    <a:pt x="18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7" name="Freeform 48"/>
            <p:cNvSpPr>
              <a:spLocks/>
            </p:cNvSpPr>
            <p:nvPr userDrawn="1"/>
          </p:nvSpPr>
          <p:spPr bwMode="auto">
            <a:xfrm>
              <a:off x="510" y="3987"/>
              <a:ext cx="34" cy="28"/>
            </a:xfrm>
            <a:custGeom>
              <a:avLst/>
              <a:gdLst>
                <a:gd name="T0" fmla="*/ 0 w 134"/>
                <a:gd name="T1" fmla="*/ 0 h 108"/>
                <a:gd name="T2" fmla="*/ 0 w 134"/>
                <a:gd name="T3" fmla="*/ 0 h 108"/>
                <a:gd name="T4" fmla="*/ 0 w 134"/>
                <a:gd name="T5" fmla="*/ 0 h 108"/>
                <a:gd name="T6" fmla="*/ 0 w 134"/>
                <a:gd name="T7" fmla="*/ 0 h 108"/>
                <a:gd name="T8" fmla="*/ 0 w 134"/>
                <a:gd name="T9" fmla="*/ 0 h 108"/>
                <a:gd name="T10" fmla="*/ 0 w 134"/>
                <a:gd name="T11" fmla="*/ 0 h 108"/>
                <a:gd name="T12" fmla="*/ 0 w 134"/>
                <a:gd name="T13" fmla="*/ 0 h 108"/>
                <a:gd name="T14" fmla="*/ 0 w 134"/>
                <a:gd name="T15" fmla="*/ 0 h 108"/>
                <a:gd name="T16" fmla="*/ 0 w 134"/>
                <a:gd name="T17" fmla="*/ 0 h 1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108">
                  <a:moveTo>
                    <a:pt x="125" y="0"/>
                  </a:moveTo>
                  <a:lnTo>
                    <a:pt x="129" y="0"/>
                  </a:lnTo>
                  <a:lnTo>
                    <a:pt x="131" y="2"/>
                  </a:lnTo>
                  <a:lnTo>
                    <a:pt x="134" y="7"/>
                  </a:lnTo>
                  <a:lnTo>
                    <a:pt x="130" y="11"/>
                  </a:lnTo>
                  <a:lnTo>
                    <a:pt x="15" y="108"/>
                  </a:lnTo>
                  <a:lnTo>
                    <a:pt x="0" y="85"/>
                  </a:lnTo>
                  <a:lnTo>
                    <a:pt x="123" y="1"/>
                  </a:lnTo>
                  <a:lnTo>
                    <a:pt x="125"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8" name="Freeform 49"/>
            <p:cNvSpPr>
              <a:spLocks/>
            </p:cNvSpPr>
            <p:nvPr userDrawn="1"/>
          </p:nvSpPr>
          <p:spPr bwMode="auto">
            <a:xfrm>
              <a:off x="529" y="3941"/>
              <a:ext cx="67" cy="67"/>
            </a:xfrm>
            <a:custGeom>
              <a:avLst/>
              <a:gdLst>
                <a:gd name="T0" fmla="*/ 0 w 267"/>
                <a:gd name="T1" fmla="*/ 0 h 268"/>
                <a:gd name="T2" fmla="*/ 0 w 267"/>
                <a:gd name="T3" fmla="*/ 0 h 268"/>
                <a:gd name="T4" fmla="*/ 0 w 267"/>
                <a:gd name="T5" fmla="*/ 0 h 268"/>
                <a:gd name="T6" fmla="*/ 0 w 267"/>
                <a:gd name="T7" fmla="*/ 0 h 268"/>
                <a:gd name="T8" fmla="*/ 0 w 267"/>
                <a:gd name="T9" fmla="*/ 0 h 268"/>
                <a:gd name="T10" fmla="*/ 0 w 267"/>
                <a:gd name="T11" fmla="*/ 0 h 268"/>
                <a:gd name="T12" fmla="*/ 0 w 267"/>
                <a:gd name="T13" fmla="*/ 0 h 268"/>
                <a:gd name="T14" fmla="*/ 0 w 267"/>
                <a:gd name="T15" fmla="*/ 0 h 268"/>
                <a:gd name="T16" fmla="*/ 0 w 267"/>
                <a:gd name="T17" fmla="*/ 0 h 268"/>
                <a:gd name="T18" fmla="*/ 0 w 267"/>
                <a:gd name="T19" fmla="*/ 0 h 268"/>
                <a:gd name="T20" fmla="*/ 0 w 267"/>
                <a:gd name="T21" fmla="*/ 0 h 268"/>
                <a:gd name="T22" fmla="*/ 0 w 267"/>
                <a:gd name="T23" fmla="*/ 0 h 268"/>
                <a:gd name="T24" fmla="*/ 0 w 267"/>
                <a:gd name="T25" fmla="*/ 0 h 268"/>
                <a:gd name="T26" fmla="*/ 0 w 267"/>
                <a:gd name="T27" fmla="*/ 0 h 268"/>
                <a:gd name="T28" fmla="*/ 0 w 267"/>
                <a:gd name="T29" fmla="*/ 0 h 268"/>
                <a:gd name="T30" fmla="*/ 0 w 267"/>
                <a:gd name="T31" fmla="*/ 0 h 268"/>
                <a:gd name="T32" fmla="*/ 0 w 267"/>
                <a:gd name="T33" fmla="*/ 0 h 268"/>
                <a:gd name="T34" fmla="*/ 0 w 267"/>
                <a:gd name="T35" fmla="*/ 0 h 268"/>
                <a:gd name="T36" fmla="*/ 0 w 267"/>
                <a:gd name="T37" fmla="*/ 0 h 268"/>
                <a:gd name="T38" fmla="*/ 0 w 267"/>
                <a:gd name="T39" fmla="*/ 0 h 268"/>
                <a:gd name="T40" fmla="*/ 0 w 267"/>
                <a:gd name="T41" fmla="*/ 0 h 268"/>
                <a:gd name="T42" fmla="*/ 0 w 267"/>
                <a:gd name="T43" fmla="*/ 0 h 268"/>
                <a:gd name="T44" fmla="*/ 0 w 267"/>
                <a:gd name="T45" fmla="*/ 0 h 268"/>
                <a:gd name="T46" fmla="*/ 0 w 267"/>
                <a:gd name="T47" fmla="*/ 0 h 268"/>
                <a:gd name="T48" fmla="*/ 0 w 267"/>
                <a:gd name="T49" fmla="*/ 0 h 268"/>
                <a:gd name="T50" fmla="*/ 0 w 267"/>
                <a:gd name="T51" fmla="*/ 0 h 268"/>
                <a:gd name="T52" fmla="*/ 0 w 267"/>
                <a:gd name="T53" fmla="*/ 0 h 268"/>
                <a:gd name="T54" fmla="*/ 0 w 267"/>
                <a:gd name="T55" fmla="*/ 0 h 268"/>
                <a:gd name="T56" fmla="*/ 0 w 267"/>
                <a:gd name="T57" fmla="*/ 0 h 268"/>
                <a:gd name="T58" fmla="*/ 0 w 267"/>
                <a:gd name="T59" fmla="*/ 0 h 268"/>
                <a:gd name="T60" fmla="*/ 0 w 267"/>
                <a:gd name="T61" fmla="*/ 0 h 268"/>
                <a:gd name="T62" fmla="*/ 0 w 267"/>
                <a:gd name="T63" fmla="*/ 0 h 268"/>
                <a:gd name="T64" fmla="*/ 0 w 267"/>
                <a:gd name="T65" fmla="*/ 0 h 268"/>
                <a:gd name="T66" fmla="*/ 0 w 267"/>
                <a:gd name="T67" fmla="*/ 0 h 268"/>
                <a:gd name="T68" fmla="*/ 0 w 267"/>
                <a:gd name="T69" fmla="*/ 0 h 268"/>
                <a:gd name="T70" fmla="*/ 0 w 267"/>
                <a:gd name="T71" fmla="*/ 0 h 268"/>
                <a:gd name="T72" fmla="*/ 0 w 267"/>
                <a:gd name="T73" fmla="*/ 0 h 268"/>
                <a:gd name="T74" fmla="*/ 0 w 267"/>
                <a:gd name="T75" fmla="*/ 0 h 268"/>
                <a:gd name="T76" fmla="*/ 0 w 267"/>
                <a:gd name="T77" fmla="*/ 0 h 268"/>
                <a:gd name="T78" fmla="*/ 0 w 267"/>
                <a:gd name="T79" fmla="*/ 0 h 268"/>
                <a:gd name="T80" fmla="*/ 0 w 267"/>
                <a:gd name="T81" fmla="*/ 0 h 2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7" h="268">
                  <a:moveTo>
                    <a:pt x="134" y="0"/>
                  </a:moveTo>
                  <a:lnTo>
                    <a:pt x="164" y="4"/>
                  </a:lnTo>
                  <a:lnTo>
                    <a:pt x="193" y="14"/>
                  </a:lnTo>
                  <a:lnTo>
                    <a:pt x="217" y="29"/>
                  </a:lnTo>
                  <a:lnTo>
                    <a:pt x="238" y="51"/>
                  </a:lnTo>
                  <a:lnTo>
                    <a:pt x="253" y="75"/>
                  </a:lnTo>
                  <a:lnTo>
                    <a:pt x="264" y="104"/>
                  </a:lnTo>
                  <a:lnTo>
                    <a:pt x="267" y="134"/>
                  </a:lnTo>
                  <a:lnTo>
                    <a:pt x="264" y="164"/>
                  </a:lnTo>
                  <a:lnTo>
                    <a:pt x="253" y="193"/>
                  </a:lnTo>
                  <a:lnTo>
                    <a:pt x="238" y="217"/>
                  </a:lnTo>
                  <a:lnTo>
                    <a:pt x="217" y="239"/>
                  </a:lnTo>
                  <a:lnTo>
                    <a:pt x="193" y="254"/>
                  </a:lnTo>
                  <a:lnTo>
                    <a:pt x="164" y="264"/>
                  </a:lnTo>
                  <a:lnTo>
                    <a:pt x="134" y="268"/>
                  </a:lnTo>
                  <a:lnTo>
                    <a:pt x="107" y="265"/>
                  </a:lnTo>
                  <a:lnTo>
                    <a:pt x="83" y="259"/>
                  </a:lnTo>
                  <a:lnTo>
                    <a:pt x="61" y="247"/>
                  </a:lnTo>
                  <a:lnTo>
                    <a:pt x="42" y="232"/>
                  </a:lnTo>
                  <a:lnTo>
                    <a:pt x="38" y="227"/>
                  </a:lnTo>
                  <a:lnTo>
                    <a:pt x="59" y="208"/>
                  </a:lnTo>
                  <a:lnTo>
                    <a:pt x="61" y="207"/>
                  </a:lnTo>
                  <a:lnTo>
                    <a:pt x="66" y="203"/>
                  </a:lnTo>
                  <a:lnTo>
                    <a:pt x="69" y="197"/>
                  </a:lnTo>
                  <a:lnTo>
                    <a:pt x="69" y="189"/>
                  </a:lnTo>
                  <a:lnTo>
                    <a:pt x="66" y="181"/>
                  </a:lnTo>
                  <a:lnTo>
                    <a:pt x="58" y="174"/>
                  </a:lnTo>
                  <a:lnTo>
                    <a:pt x="50" y="173"/>
                  </a:lnTo>
                  <a:lnTo>
                    <a:pt x="44" y="175"/>
                  </a:lnTo>
                  <a:lnTo>
                    <a:pt x="37" y="179"/>
                  </a:lnTo>
                  <a:lnTo>
                    <a:pt x="14" y="194"/>
                  </a:lnTo>
                  <a:lnTo>
                    <a:pt x="11" y="189"/>
                  </a:lnTo>
                  <a:lnTo>
                    <a:pt x="3" y="163"/>
                  </a:lnTo>
                  <a:lnTo>
                    <a:pt x="0" y="134"/>
                  </a:lnTo>
                  <a:lnTo>
                    <a:pt x="4" y="104"/>
                  </a:lnTo>
                  <a:lnTo>
                    <a:pt x="14" y="75"/>
                  </a:lnTo>
                  <a:lnTo>
                    <a:pt x="29" y="51"/>
                  </a:lnTo>
                  <a:lnTo>
                    <a:pt x="50" y="29"/>
                  </a:lnTo>
                  <a:lnTo>
                    <a:pt x="74" y="14"/>
                  </a:lnTo>
                  <a:lnTo>
                    <a:pt x="103" y="4"/>
                  </a:lnTo>
                  <a:lnTo>
                    <a:pt x="13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59" name="Freeform 50"/>
            <p:cNvSpPr>
              <a:spLocks/>
            </p:cNvSpPr>
            <p:nvPr userDrawn="1"/>
          </p:nvSpPr>
          <p:spPr bwMode="auto">
            <a:xfrm>
              <a:off x="501" y="4099"/>
              <a:ext cx="95" cy="96"/>
            </a:xfrm>
            <a:custGeom>
              <a:avLst/>
              <a:gdLst>
                <a:gd name="T0" fmla="*/ 0 w 381"/>
                <a:gd name="T1" fmla="*/ 0 h 382"/>
                <a:gd name="T2" fmla="*/ 0 w 381"/>
                <a:gd name="T3" fmla="*/ 0 h 382"/>
                <a:gd name="T4" fmla="*/ 0 w 381"/>
                <a:gd name="T5" fmla="*/ 0 h 382"/>
                <a:gd name="T6" fmla="*/ 0 w 381"/>
                <a:gd name="T7" fmla="*/ 0 h 382"/>
                <a:gd name="T8" fmla="*/ 0 w 381"/>
                <a:gd name="T9" fmla="*/ 0 h 382"/>
                <a:gd name="T10" fmla="*/ 0 w 381"/>
                <a:gd name="T11" fmla="*/ 0 h 382"/>
                <a:gd name="T12" fmla="*/ 0 w 381"/>
                <a:gd name="T13" fmla="*/ 0 h 382"/>
                <a:gd name="T14" fmla="*/ 0 w 381"/>
                <a:gd name="T15" fmla="*/ 0 h 382"/>
                <a:gd name="T16" fmla="*/ 0 w 381"/>
                <a:gd name="T17" fmla="*/ 0 h 382"/>
                <a:gd name="T18" fmla="*/ 0 w 381"/>
                <a:gd name="T19" fmla="*/ 0 h 382"/>
                <a:gd name="T20" fmla="*/ 0 w 381"/>
                <a:gd name="T21" fmla="*/ 0 h 382"/>
                <a:gd name="T22" fmla="*/ 0 w 381"/>
                <a:gd name="T23" fmla="*/ 0 h 382"/>
                <a:gd name="T24" fmla="*/ 0 w 381"/>
                <a:gd name="T25" fmla="*/ 0 h 382"/>
                <a:gd name="T26" fmla="*/ 0 w 381"/>
                <a:gd name="T27" fmla="*/ 0 h 382"/>
                <a:gd name="T28" fmla="*/ 0 w 381"/>
                <a:gd name="T29" fmla="*/ 0 h 382"/>
                <a:gd name="T30" fmla="*/ 0 w 381"/>
                <a:gd name="T31" fmla="*/ 0 h 382"/>
                <a:gd name="T32" fmla="*/ 0 w 381"/>
                <a:gd name="T33" fmla="*/ 0 h 382"/>
                <a:gd name="T34" fmla="*/ 0 w 381"/>
                <a:gd name="T35" fmla="*/ 0 h 382"/>
                <a:gd name="T36" fmla="*/ 0 w 381"/>
                <a:gd name="T37" fmla="*/ 0 h 382"/>
                <a:gd name="T38" fmla="*/ 0 w 381"/>
                <a:gd name="T39" fmla="*/ 0 h 382"/>
                <a:gd name="T40" fmla="*/ 0 w 381"/>
                <a:gd name="T41" fmla="*/ 0 h 382"/>
                <a:gd name="T42" fmla="*/ 0 w 381"/>
                <a:gd name="T43" fmla="*/ 0 h 382"/>
                <a:gd name="T44" fmla="*/ 0 w 381"/>
                <a:gd name="T45" fmla="*/ 0 h 382"/>
                <a:gd name="T46" fmla="*/ 0 w 381"/>
                <a:gd name="T47" fmla="*/ 0 h 382"/>
                <a:gd name="T48" fmla="*/ 0 w 381"/>
                <a:gd name="T49" fmla="*/ 0 h 382"/>
                <a:gd name="T50" fmla="*/ 0 w 381"/>
                <a:gd name="T51" fmla="*/ 0 h 382"/>
                <a:gd name="T52" fmla="*/ 0 w 381"/>
                <a:gd name="T53" fmla="*/ 0 h 382"/>
                <a:gd name="T54" fmla="*/ 0 w 381"/>
                <a:gd name="T55" fmla="*/ 0 h 382"/>
                <a:gd name="T56" fmla="*/ 0 w 381"/>
                <a:gd name="T57" fmla="*/ 0 h 382"/>
                <a:gd name="T58" fmla="*/ 0 w 381"/>
                <a:gd name="T59" fmla="*/ 0 h 382"/>
                <a:gd name="T60" fmla="*/ 0 w 381"/>
                <a:gd name="T61" fmla="*/ 0 h 382"/>
                <a:gd name="T62" fmla="*/ 0 w 381"/>
                <a:gd name="T63" fmla="*/ 0 h 382"/>
                <a:gd name="T64" fmla="*/ 0 w 381"/>
                <a:gd name="T65" fmla="*/ 0 h 382"/>
                <a:gd name="T66" fmla="*/ 0 w 381"/>
                <a:gd name="T67" fmla="*/ 0 h 382"/>
                <a:gd name="T68" fmla="*/ 0 w 381"/>
                <a:gd name="T69" fmla="*/ 0 h 382"/>
                <a:gd name="T70" fmla="*/ 0 w 381"/>
                <a:gd name="T71" fmla="*/ 0 h 382"/>
                <a:gd name="T72" fmla="*/ 0 w 381"/>
                <a:gd name="T73" fmla="*/ 0 h 382"/>
                <a:gd name="T74" fmla="*/ 0 w 381"/>
                <a:gd name="T75" fmla="*/ 0 h 382"/>
                <a:gd name="T76" fmla="*/ 0 w 381"/>
                <a:gd name="T77" fmla="*/ 0 h 382"/>
                <a:gd name="T78" fmla="*/ 0 w 381"/>
                <a:gd name="T79" fmla="*/ 0 h 382"/>
                <a:gd name="T80" fmla="*/ 0 w 381"/>
                <a:gd name="T81" fmla="*/ 0 h 382"/>
                <a:gd name="T82" fmla="*/ 0 w 381"/>
                <a:gd name="T83" fmla="*/ 0 h 382"/>
                <a:gd name="T84" fmla="*/ 0 w 381"/>
                <a:gd name="T85" fmla="*/ 0 h 382"/>
                <a:gd name="T86" fmla="*/ 0 w 381"/>
                <a:gd name="T87" fmla="*/ 0 h 38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81" h="382">
                  <a:moveTo>
                    <a:pt x="18" y="0"/>
                  </a:moveTo>
                  <a:lnTo>
                    <a:pt x="19" y="0"/>
                  </a:lnTo>
                  <a:lnTo>
                    <a:pt x="99" y="79"/>
                  </a:lnTo>
                  <a:lnTo>
                    <a:pt x="100" y="79"/>
                  </a:lnTo>
                  <a:lnTo>
                    <a:pt x="124" y="62"/>
                  </a:lnTo>
                  <a:lnTo>
                    <a:pt x="149" y="50"/>
                  </a:lnTo>
                  <a:lnTo>
                    <a:pt x="178" y="41"/>
                  </a:lnTo>
                  <a:lnTo>
                    <a:pt x="210" y="38"/>
                  </a:lnTo>
                  <a:lnTo>
                    <a:pt x="244" y="42"/>
                  </a:lnTo>
                  <a:lnTo>
                    <a:pt x="276" y="52"/>
                  </a:lnTo>
                  <a:lnTo>
                    <a:pt x="305" y="67"/>
                  </a:lnTo>
                  <a:lnTo>
                    <a:pt x="331" y="89"/>
                  </a:lnTo>
                  <a:lnTo>
                    <a:pt x="352" y="114"/>
                  </a:lnTo>
                  <a:lnTo>
                    <a:pt x="367" y="144"/>
                  </a:lnTo>
                  <a:lnTo>
                    <a:pt x="377" y="176"/>
                  </a:lnTo>
                  <a:lnTo>
                    <a:pt x="381" y="211"/>
                  </a:lnTo>
                  <a:lnTo>
                    <a:pt x="377" y="245"/>
                  </a:lnTo>
                  <a:lnTo>
                    <a:pt x="367" y="278"/>
                  </a:lnTo>
                  <a:lnTo>
                    <a:pt x="352" y="307"/>
                  </a:lnTo>
                  <a:lnTo>
                    <a:pt x="331" y="332"/>
                  </a:lnTo>
                  <a:lnTo>
                    <a:pt x="305" y="353"/>
                  </a:lnTo>
                  <a:lnTo>
                    <a:pt x="276" y="369"/>
                  </a:lnTo>
                  <a:lnTo>
                    <a:pt x="244" y="379"/>
                  </a:lnTo>
                  <a:lnTo>
                    <a:pt x="210" y="382"/>
                  </a:lnTo>
                  <a:lnTo>
                    <a:pt x="174" y="379"/>
                  </a:lnTo>
                  <a:lnTo>
                    <a:pt x="143" y="369"/>
                  </a:lnTo>
                  <a:lnTo>
                    <a:pt x="112" y="353"/>
                  </a:lnTo>
                  <a:lnTo>
                    <a:pt x="87" y="332"/>
                  </a:lnTo>
                  <a:lnTo>
                    <a:pt x="66" y="307"/>
                  </a:lnTo>
                  <a:lnTo>
                    <a:pt x="51" y="278"/>
                  </a:lnTo>
                  <a:lnTo>
                    <a:pt x="41" y="245"/>
                  </a:lnTo>
                  <a:lnTo>
                    <a:pt x="37" y="211"/>
                  </a:lnTo>
                  <a:lnTo>
                    <a:pt x="39" y="178"/>
                  </a:lnTo>
                  <a:lnTo>
                    <a:pt x="48" y="148"/>
                  </a:lnTo>
                  <a:lnTo>
                    <a:pt x="62" y="120"/>
                  </a:lnTo>
                  <a:lnTo>
                    <a:pt x="81" y="96"/>
                  </a:lnTo>
                  <a:lnTo>
                    <a:pt x="3" y="19"/>
                  </a:lnTo>
                  <a:lnTo>
                    <a:pt x="1" y="19"/>
                  </a:lnTo>
                  <a:lnTo>
                    <a:pt x="0" y="18"/>
                  </a:lnTo>
                  <a:lnTo>
                    <a:pt x="4" y="15"/>
                  </a:lnTo>
                  <a:lnTo>
                    <a:pt x="7" y="12"/>
                  </a:lnTo>
                  <a:lnTo>
                    <a:pt x="10" y="9"/>
                  </a:lnTo>
                  <a:lnTo>
                    <a:pt x="14" y="5"/>
                  </a:lnTo>
                  <a:lnTo>
                    <a:pt x="18" y="0"/>
                  </a:lnTo>
                  <a:close/>
                </a:path>
              </a:pathLst>
            </a:custGeom>
            <a:solidFill>
              <a:srgbClr val="9F7D3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60" name="Freeform 51"/>
            <p:cNvSpPr>
              <a:spLocks/>
            </p:cNvSpPr>
            <p:nvPr userDrawn="1"/>
          </p:nvSpPr>
          <p:spPr bwMode="auto">
            <a:xfrm>
              <a:off x="336" y="3984"/>
              <a:ext cx="220" cy="136"/>
            </a:xfrm>
            <a:custGeom>
              <a:avLst/>
              <a:gdLst>
                <a:gd name="T0" fmla="*/ 0 w 879"/>
                <a:gd name="T1" fmla="*/ 0 h 545"/>
                <a:gd name="T2" fmla="*/ 0 w 879"/>
                <a:gd name="T3" fmla="*/ 0 h 545"/>
                <a:gd name="T4" fmla="*/ 0 w 879"/>
                <a:gd name="T5" fmla="*/ 0 h 545"/>
                <a:gd name="T6" fmla="*/ 0 w 879"/>
                <a:gd name="T7" fmla="*/ 0 h 545"/>
                <a:gd name="T8" fmla="*/ 0 w 879"/>
                <a:gd name="T9" fmla="*/ 0 h 545"/>
                <a:gd name="T10" fmla="*/ 0 w 879"/>
                <a:gd name="T11" fmla="*/ 0 h 545"/>
                <a:gd name="T12" fmla="*/ 0 w 879"/>
                <a:gd name="T13" fmla="*/ 0 h 545"/>
                <a:gd name="T14" fmla="*/ 0 w 879"/>
                <a:gd name="T15" fmla="*/ 0 h 545"/>
                <a:gd name="T16" fmla="*/ 0 w 879"/>
                <a:gd name="T17" fmla="*/ 0 h 545"/>
                <a:gd name="T18" fmla="*/ 0 w 879"/>
                <a:gd name="T19" fmla="*/ 0 h 545"/>
                <a:gd name="T20" fmla="*/ 0 w 879"/>
                <a:gd name="T21" fmla="*/ 0 h 545"/>
                <a:gd name="T22" fmla="*/ 0 w 879"/>
                <a:gd name="T23" fmla="*/ 0 h 545"/>
                <a:gd name="T24" fmla="*/ 0 w 879"/>
                <a:gd name="T25" fmla="*/ 0 h 545"/>
                <a:gd name="T26" fmla="*/ 0 w 879"/>
                <a:gd name="T27" fmla="*/ 0 h 545"/>
                <a:gd name="T28" fmla="*/ 0 w 879"/>
                <a:gd name="T29" fmla="*/ 0 h 545"/>
                <a:gd name="T30" fmla="*/ 0 w 879"/>
                <a:gd name="T31" fmla="*/ 0 h 545"/>
                <a:gd name="T32" fmla="*/ 0 w 879"/>
                <a:gd name="T33" fmla="*/ 0 h 545"/>
                <a:gd name="T34" fmla="*/ 0 w 879"/>
                <a:gd name="T35" fmla="*/ 0 h 545"/>
                <a:gd name="T36" fmla="*/ 0 w 879"/>
                <a:gd name="T37" fmla="*/ 0 h 545"/>
                <a:gd name="T38" fmla="*/ 0 w 879"/>
                <a:gd name="T39" fmla="*/ 0 h 545"/>
                <a:gd name="T40" fmla="*/ 0 w 879"/>
                <a:gd name="T41" fmla="*/ 0 h 545"/>
                <a:gd name="T42" fmla="*/ 0 w 879"/>
                <a:gd name="T43" fmla="*/ 0 h 545"/>
                <a:gd name="T44" fmla="*/ 0 w 879"/>
                <a:gd name="T45" fmla="*/ 0 h 545"/>
                <a:gd name="T46" fmla="*/ 0 w 879"/>
                <a:gd name="T47" fmla="*/ 0 h 545"/>
                <a:gd name="T48" fmla="*/ 0 w 879"/>
                <a:gd name="T49" fmla="*/ 0 h 545"/>
                <a:gd name="T50" fmla="*/ 0 w 879"/>
                <a:gd name="T51" fmla="*/ 0 h 545"/>
                <a:gd name="T52" fmla="*/ 0 w 879"/>
                <a:gd name="T53" fmla="*/ 0 h 545"/>
                <a:gd name="T54" fmla="*/ 0 w 879"/>
                <a:gd name="T55" fmla="*/ 0 h 545"/>
                <a:gd name="T56" fmla="*/ 0 w 879"/>
                <a:gd name="T57" fmla="*/ 0 h 545"/>
                <a:gd name="T58" fmla="*/ 0 w 879"/>
                <a:gd name="T59" fmla="*/ 0 h 545"/>
                <a:gd name="T60" fmla="*/ 0 w 879"/>
                <a:gd name="T61" fmla="*/ 0 h 545"/>
                <a:gd name="T62" fmla="*/ 0 w 879"/>
                <a:gd name="T63" fmla="*/ 0 h 545"/>
                <a:gd name="T64" fmla="*/ 0 w 879"/>
                <a:gd name="T65" fmla="*/ 0 h 545"/>
                <a:gd name="T66" fmla="*/ 0 w 879"/>
                <a:gd name="T67" fmla="*/ 0 h 545"/>
                <a:gd name="T68" fmla="*/ 0 w 879"/>
                <a:gd name="T69" fmla="*/ 0 h 545"/>
                <a:gd name="T70" fmla="*/ 0 w 879"/>
                <a:gd name="T71" fmla="*/ 0 h 545"/>
                <a:gd name="T72" fmla="*/ 0 w 879"/>
                <a:gd name="T73" fmla="*/ 0 h 545"/>
                <a:gd name="T74" fmla="*/ 0 w 879"/>
                <a:gd name="T75" fmla="*/ 0 h 545"/>
                <a:gd name="T76" fmla="*/ 0 w 879"/>
                <a:gd name="T77" fmla="*/ 0 h 545"/>
                <a:gd name="T78" fmla="*/ 0 w 879"/>
                <a:gd name="T79" fmla="*/ 0 h 545"/>
                <a:gd name="T80" fmla="*/ 0 w 879"/>
                <a:gd name="T81" fmla="*/ 0 h 545"/>
                <a:gd name="T82" fmla="*/ 0 w 879"/>
                <a:gd name="T83" fmla="*/ 0 h 545"/>
                <a:gd name="T84" fmla="*/ 0 w 879"/>
                <a:gd name="T85" fmla="*/ 0 h 545"/>
                <a:gd name="T86" fmla="*/ 0 w 879"/>
                <a:gd name="T87" fmla="*/ 0 h 545"/>
                <a:gd name="T88" fmla="*/ 0 w 879"/>
                <a:gd name="T89" fmla="*/ 0 h 545"/>
                <a:gd name="T90" fmla="*/ 0 w 879"/>
                <a:gd name="T91" fmla="*/ 0 h 545"/>
                <a:gd name="T92" fmla="*/ 0 w 879"/>
                <a:gd name="T93" fmla="*/ 0 h 545"/>
                <a:gd name="T94" fmla="*/ 0 w 879"/>
                <a:gd name="T95" fmla="*/ 0 h 545"/>
                <a:gd name="T96" fmla="*/ 0 w 879"/>
                <a:gd name="T97" fmla="*/ 0 h 545"/>
                <a:gd name="T98" fmla="*/ 0 w 879"/>
                <a:gd name="T99" fmla="*/ 0 h 545"/>
                <a:gd name="T100" fmla="*/ 0 w 879"/>
                <a:gd name="T101" fmla="*/ 0 h 545"/>
                <a:gd name="T102" fmla="*/ 0 w 879"/>
                <a:gd name="T103" fmla="*/ 0 h 545"/>
                <a:gd name="T104" fmla="*/ 0 w 879"/>
                <a:gd name="T105" fmla="*/ 0 h 545"/>
                <a:gd name="T106" fmla="*/ 0 w 879"/>
                <a:gd name="T107" fmla="*/ 0 h 545"/>
                <a:gd name="T108" fmla="*/ 0 w 879"/>
                <a:gd name="T109" fmla="*/ 0 h 545"/>
                <a:gd name="T110" fmla="*/ 0 w 879"/>
                <a:gd name="T111" fmla="*/ 0 h 545"/>
                <a:gd name="T112" fmla="*/ 0 w 879"/>
                <a:gd name="T113" fmla="*/ 0 h 545"/>
                <a:gd name="T114" fmla="*/ 0 w 879"/>
                <a:gd name="T115" fmla="*/ 0 h 545"/>
                <a:gd name="T116" fmla="*/ 0 w 879"/>
                <a:gd name="T117" fmla="*/ 0 h 545"/>
                <a:gd name="T118" fmla="*/ 0 w 879"/>
                <a:gd name="T119" fmla="*/ 0 h 545"/>
                <a:gd name="T120" fmla="*/ 0 w 879"/>
                <a:gd name="T121" fmla="*/ 0 h 545"/>
                <a:gd name="T122" fmla="*/ 0 w 879"/>
                <a:gd name="T123" fmla="*/ 0 h 54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79" h="545">
                  <a:moveTo>
                    <a:pt x="470" y="0"/>
                  </a:moveTo>
                  <a:lnTo>
                    <a:pt x="473" y="0"/>
                  </a:lnTo>
                  <a:lnTo>
                    <a:pt x="516" y="5"/>
                  </a:lnTo>
                  <a:lnTo>
                    <a:pt x="556" y="16"/>
                  </a:lnTo>
                  <a:lnTo>
                    <a:pt x="593" y="34"/>
                  </a:lnTo>
                  <a:lnTo>
                    <a:pt x="627" y="57"/>
                  </a:lnTo>
                  <a:lnTo>
                    <a:pt x="657" y="83"/>
                  </a:lnTo>
                  <a:lnTo>
                    <a:pt x="683" y="115"/>
                  </a:lnTo>
                  <a:lnTo>
                    <a:pt x="704" y="150"/>
                  </a:lnTo>
                  <a:lnTo>
                    <a:pt x="720" y="188"/>
                  </a:lnTo>
                  <a:lnTo>
                    <a:pt x="729" y="230"/>
                  </a:lnTo>
                  <a:lnTo>
                    <a:pt x="733" y="272"/>
                  </a:lnTo>
                  <a:lnTo>
                    <a:pt x="731" y="301"/>
                  </a:lnTo>
                  <a:lnTo>
                    <a:pt x="726" y="330"/>
                  </a:lnTo>
                  <a:lnTo>
                    <a:pt x="726" y="332"/>
                  </a:lnTo>
                  <a:lnTo>
                    <a:pt x="773" y="341"/>
                  </a:lnTo>
                  <a:lnTo>
                    <a:pt x="773" y="339"/>
                  </a:lnTo>
                  <a:lnTo>
                    <a:pt x="774" y="338"/>
                  </a:lnTo>
                  <a:lnTo>
                    <a:pt x="774" y="335"/>
                  </a:lnTo>
                  <a:lnTo>
                    <a:pt x="776" y="335"/>
                  </a:lnTo>
                  <a:lnTo>
                    <a:pt x="776" y="334"/>
                  </a:lnTo>
                  <a:lnTo>
                    <a:pt x="784" y="322"/>
                  </a:lnTo>
                  <a:lnTo>
                    <a:pt x="796" y="313"/>
                  </a:lnTo>
                  <a:lnTo>
                    <a:pt x="808" y="306"/>
                  </a:lnTo>
                  <a:lnTo>
                    <a:pt x="823" y="304"/>
                  </a:lnTo>
                  <a:lnTo>
                    <a:pt x="841" y="306"/>
                  </a:lnTo>
                  <a:lnTo>
                    <a:pt x="856" y="315"/>
                  </a:lnTo>
                  <a:lnTo>
                    <a:pt x="868" y="327"/>
                  </a:lnTo>
                  <a:lnTo>
                    <a:pt x="876" y="342"/>
                  </a:lnTo>
                  <a:lnTo>
                    <a:pt x="879" y="358"/>
                  </a:lnTo>
                  <a:lnTo>
                    <a:pt x="876" y="376"/>
                  </a:lnTo>
                  <a:lnTo>
                    <a:pt x="868" y="391"/>
                  </a:lnTo>
                  <a:lnTo>
                    <a:pt x="856" y="402"/>
                  </a:lnTo>
                  <a:lnTo>
                    <a:pt x="841" y="410"/>
                  </a:lnTo>
                  <a:lnTo>
                    <a:pt x="823" y="412"/>
                  </a:lnTo>
                  <a:lnTo>
                    <a:pt x="807" y="410"/>
                  </a:lnTo>
                  <a:lnTo>
                    <a:pt x="792" y="402"/>
                  </a:lnTo>
                  <a:lnTo>
                    <a:pt x="781" y="391"/>
                  </a:lnTo>
                  <a:lnTo>
                    <a:pt x="772" y="376"/>
                  </a:lnTo>
                  <a:lnTo>
                    <a:pt x="769" y="358"/>
                  </a:lnTo>
                  <a:lnTo>
                    <a:pt x="770" y="356"/>
                  </a:lnTo>
                  <a:lnTo>
                    <a:pt x="723" y="348"/>
                  </a:lnTo>
                  <a:lnTo>
                    <a:pt x="723" y="349"/>
                  </a:lnTo>
                  <a:lnTo>
                    <a:pt x="709" y="385"/>
                  </a:lnTo>
                  <a:lnTo>
                    <a:pt x="692" y="417"/>
                  </a:lnTo>
                  <a:lnTo>
                    <a:pt x="671" y="446"/>
                  </a:lnTo>
                  <a:lnTo>
                    <a:pt x="667" y="450"/>
                  </a:lnTo>
                  <a:lnTo>
                    <a:pt x="666" y="453"/>
                  </a:lnTo>
                  <a:lnTo>
                    <a:pt x="656" y="463"/>
                  </a:lnTo>
                  <a:lnTo>
                    <a:pt x="653" y="467"/>
                  </a:lnTo>
                  <a:lnTo>
                    <a:pt x="649" y="469"/>
                  </a:lnTo>
                  <a:lnTo>
                    <a:pt x="648" y="472"/>
                  </a:lnTo>
                  <a:lnTo>
                    <a:pt x="646" y="473"/>
                  </a:lnTo>
                  <a:lnTo>
                    <a:pt x="614" y="498"/>
                  </a:lnTo>
                  <a:lnTo>
                    <a:pt x="580" y="518"/>
                  </a:lnTo>
                  <a:lnTo>
                    <a:pt x="542" y="532"/>
                  </a:lnTo>
                  <a:lnTo>
                    <a:pt x="502" y="542"/>
                  </a:lnTo>
                  <a:lnTo>
                    <a:pt x="460" y="545"/>
                  </a:lnTo>
                  <a:lnTo>
                    <a:pt x="422" y="542"/>
                  </a:lnTo>
                  <a:lnTo>
                    <a:pt x="386" y="535"/>
                  </a:lnTo>
                  <a:lnTo>
                    <a:pt x="352" y="522"/>
                  </a:lnTo>
                  <a:lnTo>
                    <a:pt x="347" y="521"/>
                  </a:lnTo>
                  <a:lnTo>
                    <a:pt x="375" y="475"/>
                  </a:lnTo>
                  <a:lnTo>
                    <a:pt x="376" y="474"/>
                  </a:lnTo>
                  <a:lnTo>
                    <a:pt x="378" y="469"/>
                  </a:lnTo>
                  <a:lnTo>
                    <a:pt x="381" y="462"/>
                  </a:lnTo>
                  <a:lnTo>
                    <a:pt x="381" y="454"/>
                  </a:lnTo>
                  <a:lnTo>
                    <a:pt x="380" y="446"/>
                  </a:lnTo>
                  <a:lnTo>
                    <a:pt x="373" y="440"/>
                  </a:lnTo>
                  <a:lnTo>
                    <a:pt x="362" y="436"/>
                  </a:lnTo>
                  <a:lnTo>
                    <a:pt x="353" y="439"/>
                  </a:lnTo>
                  <a:lnTo>
                    <a:pt x="346" y="445"/>
                  </a:lnTo>
                  <a:lnTo>
                    <a:pt x="340" y="450"/>
                  </a:lnTo>
                  <a:lnTo>
                    <a:pt x="339" y="453"/>
                  </a:lnTo>
                  <a:lnTo>
                    <a:pt x="306" y="498"/>
                  </a:lnTo>
                  <a:lnTo>
                    <a:pt x="301" y="494"/>
                  </a:lnTo>
                  <a:lnTo>
                    <a:pt x="272" y="470"/>
                  </a:lnTo>
                  <a:lnTo>
                    <a:pt x="247" y="441"/>
                  </a:lnTo>
                  <a:lnTo>
                    <a:pt x="226" y="411"/>
                  </a:lnTo>
                  <a:lnTo>
                    <a:pt x="208" y="377"/>
                  </a:lnTo>
                  <a:lnTo>
                    <a:pt x="174" y="387"/>
                  </a:lnTo>
                  <a:lnTo>
                    <a:pt x="174" y="391"/>
                  </a:lnTo>
                  <a:lnTo>
                    <a:pt x="175" y="396"/>
                  </a:lnTo>
                  <a:lnTo>
                    <a:pt x="175" y="401"/>
                  </a:lnTo>
                  <a:lnTo>
                    <a:pt x="173" y="424"/>
                  </a:lnTo>
                  <a:lnTo>
                    <a:pt x="164" y="445"/>
                  </a:lnTo>
                  <a:lnTo>
                    <a:pt x="150" y="463"/>
                  </a:lnTo>
                  <a:lnTo>
                    <a:pt x="131" y="477"/>
                  </a:lnTo>
                  <a:lnTo>
                    <a:pt x="111" y="486"/>
                  </a:lnTo>
                  <a:lnTo>
                    <a:pt x="87" y="488"/>
                  </a:lnTo>
                  <a:lnTo>
                    <a:pt x="64" y="486"/>
                  </a:lnTo>
                  <a:lnTo>
                    <a:pt x="43" y="477"/>
                  </a:lnTo>
                  <a:lnTo>
                    <a:pt x="25" y="463"/>
                  </a:lnTo>
                  <a:lnTo>
                    <a:pt x="11" y="445"/>
                  </a:lnTo>
                  <a:lnTo>
                    <a:pt x="3" y="424"/>
                  </a:lnTo>
                  <a:lnTo>
                    <a:pt x="0" y="401"/>
                  </a:lnTo>
                  <a:lnTo>
                    <a:pt x="3" y="378"/>
                  </a:lnTo>
                  <a:lnTo>
                    <a:pt x="11" y="357"/>
                  </a:lnTo>
                  <a:lnTo>
                    <a:pt x="25" y="339"/>
                  </a:lnTo>
                  <a:lnTo>
                    <a:pt x="43" y="325"/>
                  </a:lnTo>
                  <a:lnTo>
                    <a:pt x="64" y="317"/>
                  </a:lnTo>
                  <a:lnTo>
                    <a:pt x="87" y="314"/>
                  </a:lnTo>
                  <a:lnTo>
                    <a:pt x="108" y="317"/>
                  </a:lnTo>
                  <a:lnTo>
                    <a:pt x="127" y="324"/>
                  </a:lnTo>
                  <a:lnTo>
                    <a:pt x="145" y="334"/>
                  </a:lnTo>
                  <a:lnTo>
                    <a:pt x="158" y="349"/>
                  </a:lnTo>
                  <a:lnTo>
                    <a:pt x="168" y="367"/>
                  </a:lnTo>
                  <a:lnTo>
                    <a:pt x="202" y="358"/>
                  </a:lnTo>
                  <a:lnTo>
                    <a:pt x="194" y="330"/>
                  </a:lnTo>
                  <a:lnTo>
                    <a:pt x="189" y="301"/>
                  </a:lnTo>
                  <a:lnTo>
                    <a:pt x="188" y="272"/>
                  </a:lnTo>
                  <a:lnTo>
                    <a:pt x="188" y="266"/>
                  </a:lnTo>
                  <a:lnTo>
                    <a:pt x="209" y="269"/>
                  </a:lnTo>
                  <a:lnTo>
                    <a:pt x="231" y="270"/>
                  </a:lnTo>
                  <a:lnTo>
                    <a:pt x="274" y="266"/>
                  </a:lnTo>
                  <a:lnTo>
                    <a:pt x="315" y="255"/>
                  </a:lnTo>
                  <a:lnTo>
                    <a:pt x="353" y="237"/>
                  </a:lnTo>
                  <a:lnTo>
                    <a:pt x="386" y="213"/>
                  </a:lnTo>
                  <a:lnTo>
                    <a:pt x="415" y="184"/>
                  </a:lnTo>
                  <a:lnTo>
                    <a:pt x="439" y="150"/>
                  </a:lnTo>
                  <a:lnTo>
                    <a:pt x="456" y="112"/>
                  </a:lnTo>
                  <a:lnTo>
                    <a:pt x="468" y="72"/>
                  </a:lnTo>
                  <a:lnTo>
                    <a:pt x="472" y="28"/>
                  </a:lnTo>
                  <a:lnTo>
                    <a:pt x="472" y="14"/>
                  </a:lnTo>
                  <a:lnTo>
                    <a:pt x="470"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grpSp>
      <p:sp>
        <p:nvSpPr>
          <p:cNvPr id="4098" name="Rectangle 2"/>
          <p:cNvSpPr>
            <a:spLocks noGrp="1" noChangeArrowheads="1"/>
          </p:cNvSpPr>
          <p:nvPr>
            <p:ph type="ctrTitle"/>
          </p:nvPr>
        </p:nvSpPr>
        <p:spPr>
          <a:xfrm>
            <a:off x="685800" y="1143000"/>
            <a:ext cx="7772400" cy="1470025"/>
          </a:xfrm>
        </p:spPr>
        <p:txBody>
          <a:bodyPr/>
          <a:lstStyle>
            <a:lvl1pPr>
              <a:defRPr/>
            </a:lvl1pPr>
          </a:lstStyle>
          <a:p>
            <a:r>
              <a:rPr lang="en-US"/>
              <a:t>Click to edit Master title style</a:t>
            </a:r>
          </a:p>
        </p:txBody>
      </p:sp>
      <p:sp>
        <p:nvSpPr>
          <p:cNvPr id="4099" name="Rectangle 3"/>
          <p:cNvSpPr>
            <a:spLocks noGrp="1" noChangeArrowheads="1"/>
          </p:cNvSpPr>
          <p:nvPr>
            <p:ph type="subTitle" idx="1"/>
          </p:nvPr>
        </p:nvSpPr>
        <p:spPr>
          <a:xfrm>
            <a:off x="685800" y="2819400"/>
            <a:ext cx="7772400" cy="1752600"/>
          </a:xfrm>
        </p:spPr>
        <p:txBody>
          <a:bodyPr/>
          <a:lstStyle>
            <a:lvl1pPr marL="0" indent="0">
              <a:defRPr/>
            </a:lvl1pPr>
          </a:lstStyle>
          <a:p>
            <a:r>
              <a:rPr lang="en-US"/>
              <a:t>Click to edit Master subtitle style</a:t>
            </a:r>
          </a:p>
        </p:txBody>
      </p:sp>
    </p:spTree>
    <p:extLst>
      <p:ext uri="{BB962C8B-B14F-4D97-AF65-F5344CB8AC3E}">
        <p14:creationId xmlns:p14="http://schemas.microsoft.com/office/powerpoint/2010/main" val="299821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7C6CB182-94E5-4682-87D8-BB2CAF7CE87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41247709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DF075B3D-1F4D-4748-8502-B244F96234B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678551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FCE534AE-AF11-4C9F-801C-E2B0498FA3C8}"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11733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DB2F1A17-BA6E-4048-9DE3-90E68B1586EA}"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42859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Layout">
    <p:spTree>
      <p:nvGrpSpPr>
        <p:cNvPr id="1" name=""/>
        <p:cNvGrpSpPr/>
        <p:nvPr/>
      </p:nvGrpSpPr>
      <p:grpSpPr>
        <a:xfrm>
          <a:off x="0" y="0"/>
          <a:ext cx="0" cy="0"/>
          <a:chOff x="0" y="0"/>
          <a:chExt cx="0" cy="0"/>
        </a:xfrm>
      </p:grpSpPr>
      <p:sp>
        <p:nvSpPr>
          <p:cNvPr id="4" name="Rectangle 3"/>
          <p:cNvSpPr/>
          <p:nvPr userDrawn="1"/>
        </p:nvSpPr>
        <p:spPr>
          <a:xfrm>
            <a:off x="0" y="-19660"/>
            <a:ext cx="9158344" cy="3500438"/>
          </a:xfrm>
          <a:prstGeom prst="rect">
            <a:avLst/>
          </a:prstGeom>
          <a:solidFill>
            <a:srgbClr val="005A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8B5F8A"/>
              </a:solidFill>
            </a:endParaRPr>
          </a:p>
        </p:txBody>
      </p:sp>
      <p:sp>
        <p:nvSpPr>
          <p:cNvPr id="5" name="Rectangle 4"/>
          <p:cNvSpPr/>
          <p:nvPr userDrawn="1"/>
        </p:nvSpPr>
        <p:spPr>
          <a:xfrm>
            <a:off x="0" y="-19660"/>
            <a:ext cx="234950" cy="1216635"/>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7" name="Rectangle 6"/>
          <p:cNvSpPr/>
          <p:nvPr userDrawn="1"/>
        </p:nvSpPr>
        <p:spPr>
          <a:xfrm>
            <a:off x="0" y="6308725"/>
            <a:ext cx="8964613" cy="549275"/>
          </a:xfrm>
          <a:prstGeom prst="rect">
            <a:avLst/>
          </a:prstGeom>
          <a:solidFill>
            <a:srgbClr val="6DBCD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8" name="Rectangle 7"/>
          <p:cNvSpPr/>
          <p:nvPr userDrawn="1"/>
        </p:nvSpPr>
        <p:spPr>
          <a:xfrm>
            <a:off x="8909050" y="5445125"/>
            <a:ext cx="234950" cy="1412875"/>
          </a:xfrm>
          <a:prstGeom prst="rect">
            <a:avLst/>
          </a:prstGeom>
          <a:solidFill>
            <a:srgbClr val="77449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n>
                <a:solidFill>
                  <a:srgbClr val="C2AD8D">
                    <a:lumMod val="50000"/>
                  </a:srgbClr>
                </a:solidFill>
              </a:ln>
              <a:solidFill>
                <a:srgbClr val="FF0000"/>
              </a:solidFill>
            </a:endParaRPr>
          </a:p>
        </p:txBody>
      </p:sp>
      <p:sp>
        <p:nvSpPr>
          <p:cNvPr id="3" name="Subtitle 2"/>
          <p:cNvSpPr>
            <a:spLocks noGrp="1"/>
          </p:cNvSpPr>
          <p:nvPr>
            <p:ph type="subTitle" idx="1" hasCustomPrompt="1"/>
          </p:nvPr>
        </p:nvSpPr>
        <p:spPr>
          <a:xfrm>
            <a:off x="1187624" y="1124745"/>
            <a:ext cx="7488832" cy="1512168"/>
          </a:xfrm>
          <a:prstGeom prst="rect">
            <a:avLst/>
          </a:prstGeom>
        </p:spPr>
        <p:txBody>
          <a:bodyPr tIns="9144">
            <a:noAutofit/>
          </a:bodyPr>
          <a:lstStyle>
            <a:lvl1pPr marL="0" indent="0" algn="l">
              <a:lnSpc>
                <a:spcPct val="90000"/>
              </a:lnSpc>
              <a:buNone/>
              <a:defRPr kumimoji="0" lang="en-US" sz="3600" b="0" i="0" u="none" strike="noStrike" kern="1200" cap="all" spc="300" normalizeH="0" baseline="0" noProof="0" dirty="0" smtClean="0">
                <a:ln>
                  <a:noFill/>
                </a:ln>
                <a:solidFill>
                  <a:schemeClr val="bg1"/>
                </a:solidFill>
                <a:effectLst/>
                <a:uLnTx/>
                <a:uFillTx/>
                <a:latin typeface="Cambria"/>
                <a:ea typeface="+mj-ea"/>
                <a:cs typeface="Cambr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Presentation title</a:t>
            </a:r>
            <a:endParaRPr lang="en-GB" noProof="0" dirty="0"/>
          </a:p>
        </p:txBody>
      </p:sp>
      <p:sp>
        <p:nvSpPr>
          <p:cNvPr id="17" name="Espace réservé du texte 16"/>
          <p:cNvSpPr>
            <a:spLocks noGrp="1"/>
          </p:cNvSpPr>
          <p:nvPr>
            <p:ph type="body" sz="quarter" idx="10" hasCustomPrompt="1"/>
          </p:nvPr>
        </p:nvSpPr>
        <p:spPr>
          <a:xfrm>
            <a:off x="1187624" y="2779788"/>
            <a:ext cx="7488832" cy="720650"/>
          </a:xfrm>
        </p:spPr>
        <p:txBody>
          <a:bodyPr anchor="ctr">
            <a:normAutofit/>
          </a:bodyPr>
          <a:lstStyle>
            <a:lvl1pPr marL="0" marR="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sz="1800" b="1" i="0" spc="300" baseline="0">
                <a:solidFill>
                  <a:schemeClr val="bg1"/>
                </a:solidFill>
                <a:latin typeface="Helvetica"/>
                <a:cs typeface="Helvetica"/>
              </a:defRPr>
            </a:lvl1pPr>
          </a:lstStyle>
          <a:p>
            <a:pPr lvl="0"/>
            <a:r>
              <a:rPr lang="en-GB" noProof="0" dirty="0" smtClean="0"/>
              <a:t>Meeting name and date</a:t>
            </a:r>
          </a:p>
        </p:txBody>
      </p:sp>
      <p:sp>
        <p:nvSpPr>
          <p:cNvPr id="9" name="Espace réservé du texte 16"/>
          <p:cNvSpPr>
            <a:spLocks noGrp="1"/>
          </p:cNvSpPr>
          <p:nvPr>
            <p:ph type="body" sz="quarter" idx="11" hasCustomPrompt="1"/>
          </p:nvPr>
        </p:nvSpPr>
        <p:spPr>
          <a:xfrm>
            <a:off x="1187624" y="3717032"/>
            <a:ext cx="7488832" cy="792088"/>
          </a:xfrm>
        </p:spPr>
        <p:txBody>
          <a:bodyPr anchor="ctr">
            <a:normAutofit/>
          </a:bodyPr>
          <a:lstStyle>
            <a:lvl1pPr marL="0" marR="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sz="1800" b="1" i="0" spc="300" baseline="0">
                <a:solidFill>
                  <a:schemeClr val="accent3">
                    <a:lumMod val="50000"/>
                  </a:schemeClr>
                </a:solidFill>
                <a:latin typeface="Helvetica"/>
                <a:cs typeface="Helvetica"/>
              </a:defRPr>
            </a:lvl1pPr>
          </a:lstStyle>
          <a:p>
            <a:pPr lvl="0"/>
            <a:r>
              <a:rPr lang="en-GB" noProof="0" dirty="0" smtClean="0"/>
              <a:t>Presenter name and title</a:t>
            </a:r>
          </a:p>
        </p:txBody>
      </p:sp>
      <p:pic>
        <p:nvPicPr>
          <p:cNvPr id="11" name="Picture 2" descr="M:\CMM\LogosTemplates\Logos and templates_TDR\1. TDR+WHO\EN_strapline\EN_strap_jpg\EN_C_WHO+TDR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093" y="5445224"/>
            <a:ext cx="5492019" cy="823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57191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D8BDAD20-6FE8-4D07-8AED-E9D8FEC907D1}"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42752386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65A184EE-F35E-43AC-AF20-77A1AB6CE589}"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742169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4339A26A-44D9-451D-BD2A-C128C87E944C}"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6956403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ABC74F88-0995-4C35-A83C-83503592BD73}"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8195786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1E64D4F6-B00D-4F4C-BB41-F77DFAF994B3}"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9581729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745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745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6"/>
          <p:cNvSpPr>
            <a:spLocks noGrp="1" noChangeArrowheads="1"/>
          </p:cNvSpPr>
          <p:nvPr>
            <p:ph type="sldNum" sz="quarter" idx="10"/>
          </p:nvPr>
        </p:nvSpPr>
        <p:spPr>
          <a:ln/>
        </p:spPr>
        <p:txBody>
          <a:bodyPr/>
          <a:lstStyle>
            <a:lvl1pPr>
              <a:defRPr/>
            </a:lvl1pPr>
          </a:lstStyle>
          <a:p>
            <a:pPr>
              <a:defRPr/>
            </a:pPr>
            <a:r>
              <a:rPr lang="en-US" altLang="en-US">
                <a:solidFill>
                  <a:srgbClr val="FFFFFF"/>
                </a:solidFill>
              </a:rPr>
              <a:t>Page </a:t>
            </a:r>
            <a:fld id="{4C0A1F71-17A1-4F3C-A773-B747832BDC65}"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40657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7691706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Standard text box">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827584" y="1484784"/>
            <a:ext cx="7704856" cy="4392488"/>
          </a:xfrm>
          <a:prstGeom prst="rect">
            <a:avLst/>
          </a:prstGeom>
        </p:spPr>
        <p:txBody>
          <a:bodyPr lIns="0" tIns="93600"/>
          <a:lstStyle>
            <a:lvl1pPr indent="-342000">
              <a:lnSpc>
                <a:spcPct val="150000"/>
              </a:lnSpc>
              <a:spcBef>
                <a:spcPts val="0"/>
              </a:spcBef>
              <a:defRPr lang="fr-CH" sz="2400" b="0" i="0" kern="1200" baseline="0" dirty="0" smtClean="0">
                <a:solidFill>
                  <a:schemeClr val="tx1"/>
                </a:solidFill>
                <a:latin typeface="Calibri" charset="0"/>
                <a:ea typeface="ＭＳ Ｐゴシック" charset="0"/>
                <a:cs typeface="ＭＳ Ｐゴシック" charset="0"/>
              </a:defRPr>
            </a:lvl1pPr>
            <a:lvl3pPr>
              <a:spcBef>
                <a:spcPts val="900"/>
              </a:spcBef>
              <a:defRPr/>
            </a:lvl3pPr>
          </a:lstStyle>
          <a:p>
            <a:pPr lvl="0"/>
            <a:r>
              <a:rPr lang="en-US" dirty="0" smtClean="0"/>
              <a:t>Click to add text</a:t>
            </a:r>
          </a:p>
        </p:txBody>
      </p:sp>
      <p:sp>
        <p:nvSpPr>
          <p:cNvPr id="7" name="Title 1"/>
          <p:cNvSpPr>
            <a:spLocks noGrp="1"/>
          </p:cNvSpPr>
          <p:nvPr>
            <p:ph type="title" hasCustomPrompt="1"/>
          </p:nvPr>
        </p:nvSpPr>
        <p:spPr>
          <a:xfrm>
            <a:off x="0" y="-27384"/>
            <a:ext cx="9144000" cy="936104"/>
          </a:xfrm>
          <a:prstGeom prst="rect">
            <a:avLst/>
          </a:prstGeom>
        </p:spPr>
        <p:txBody>
          <a:bodyPr anchor="ctr" anchorCtr="0"/>
          <a:lstStyle>
            <a:lvl1pPr algn="ctr">
              <a:defRPr sz="2800" b="1" spc="0" baseline="0">
                <a:solidFill>
                  <a:schemeClr val="bg1"/>
                </a:solidFill>
                <a:latin typeface="Cambria"/>
                <a:cs typeface="Cambria"/>
              </a:defRPr>
            </a:lvl1pPr>
          </a:lstStyle>
          <a:p>
            <a:r>
              <a:rPr lang="fr-CH" dirty="0" err="1" smtClean="0"/>
              <a:t>Slide</a:t>
            </a:r>
            <a:r>
              <a:rPr lang="fr-CH" dirty="0" smtClean="0"/>
              <a:t> </a:t>
            </a:r>
            <a:r>
              <a:rPr lang="fr-CH" dirty="0" err="1" smtClean="0"/>
              <a:t>title</a:t>
            </a:r>
            <a:endParaRPr lang="en-US" dirty="0"/>
          </a:p>
        </p:txBody>
      </p:sp>
    </p:spTree>
    <p:extLst>
      <p:ext uri="{BB962C8B-B14F-4D97-AF65-F5344CB8AC3E}">
        <p14:creationId xmlns:p14="http://schemas.microsoft.com/office/powerpoint/2010/main" val="1799787047"/>
      </p:ext>
    </p:extLst>
  </p:cSld>
  <p:clrMapOvr>
    <a:masterClrMapping/>
  </p:clrMapOvr>
  <p:timing>
    <p:tnLst>
      <p:par>
        <p:cTn id="1" dur="indefinite" restart="never" nodeType="tmRoot"/>
      </p:par>
    </p:tnLst>
  </p:timing>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964B22D-3EFC-4341-9836-E4F649F76CD1}" type="datetimeFigureOut">
              <a:rPr lang="en-GB" smtClean="0"/>
              <a:t>02/03/2016</a:t>
            </a:fld>
            <a:endParaRPr lang="en-GB"/>
          </a:p>
        </p:txBody>
      </p:sp>
      <p:sp>
        <p:nvSpPr>
          <p:cNvPr id="5" name="Footer Placeholder 4"/>
          <p:cNvSpPr>
            <a:spLocks noGrp="1"/>
          </p:cNvSpPr>
          <p:nvPr>
            <p:ph type="ftr" sz="quarter" idx="11"/>
          </p:nvPr>
        </p:nvSpPr>
        <p:spPr>
          <a:xfrm>
            <a:off x="2915816" y="6319398"/>
            <a:ext cx="4256112"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5C24B8C-07E0-47F7-BCCA-CFD94BCA3B77}" type="slidenum">
              <a:rPr lang="en-GB" smtClean="0"/>
              <a:t>‹#›</a:t>
            </a:fld>
            <a:endParaRPr lang="en-GB"/>
          </a:p>
        </p:txBody>
      </p:sp>
    </p:spTree>
    <p:extLst>
      <p:ext uri="{BB962C8B-B14F-4D97-AF65-F5344CB8AC3E}">
        <p14:creationId xmlns:p14="http://schemas.microsoft.com/office/powerpoint/2010/main" val="42624013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915816" y="6319398"/>
            <a:ext cx="4256112" cy="365125"/>
          </a:xfrm>
          <a:prstGeom prst="rect">
            <a:avLst/>
          </a:prstGeom>
        </p:spPr>
        <p:txBody>
          <a:bodyPr/>
          <a:lstStyle/>
          <a:p>
            <a:r>
              <a:rPr lang="en-GB" dirty="0" smtClean="0">
                <a:solidFill>
                  <a:prstClr val="black">
                    <a:tint val="75000"/>
                  </a:prstClr>
                </a:solidFill>
              </a:rPr>
              <a:t>World Health Summit 2013</a:t>
            </a:r>
            <a:endParaRPr lang="en-GB" dirty="0">
              <a:solidFill>
                <a:prstClr val="black">
                  <a:tint val="75000"/>
                </a:prstClr>
              </a:solidFill>
            </a:endParaRPr>
          </a:p>
        </p:txBody>
      </p:sp>
    </p:spTree>
    <p:extLst>
      <p:ext uri="{BB962C8B-B14F-4D97-AF65-F5344CB8AC3E}">
        <p14:creationId xmlns:p14="http://schemas.microsoft.com/office/powerpoint/2010/main" val="31532840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1008112"/>
          </a:xfrm>
          <a:prstGeom prst="rect">
            <a:avLst/>
          </a:prstGeom>
        </p:spPr>
        <p:txBody>
          <a:bodyPr anchor="ctr" anchorCtr="0"/>
          <a:lstStyle>
            <a:lvl1pPr algn="ctr">
              <a:defRPr sz="3000" b="1" spc="0" baseline="0">
                <a:solidFill>
                  <a:schemeClr val="bg1"/>
                </a:solidFill>
                <a:latin typeface="Cambria"/>
                <a:cs typeface="Cambria"/>
              </a:defRPr>
            </a:lvl1pPr>
          </a:lstStyle>
          <a:p>
            <a:r>
              <a:rPr lang="fr-CH" smtClean="0"/>
              <a:t>Cliquez et modifiez le titre</a:t>
            </a:r>
            <a:endParaRPr lang="en-US" dirty="0"/>
          </a:p>
        </p:txBody>
      </p:sp>
      <p:sp>
        <p:nvSpPr>
          <p:cNvPr id="6" name="Content Placeholder 2"/>
          <p:cNvSpPr>
            <a:spLocks noGrp="1"/>
          </p:cNvSpPr>
          <p:nvPr>
            <p:ph idx="1"/>
          </p:nvPr>
        </p:nvSpPr>
        <p:spPr>
          <a:xfrm>
            <a:off x="827584" y="1556792"/>
            <a:ext cx="7704856" cy="4320480"/>
          </a:xfrm>
          <a:prstGeom prst="rect">
            <a:avLst/>
          </a:prstGeom>
        </p:spPr>
        <p:txBody>
          <a:bodyPr lIns="0" tIns="93600"/>
          <a:lstStyle>
            <a:lvl1pPr indent="-342000">
              <a:lnSpc>
                <a:spcPct val="100000"/>
              </a:lnSpc>
              <a:spcBef>
                <a:spcPts val="0"/>
              </a:spcBef>
              <a:defRPr sz="2000" b="0" i="0" baseline="0"/>
            </a:lvl1pPr>
            <a:lvl3pPr>
              <a:spcBef>
                <a:spcPts val="900"/>
              </a:spcBef>
              <a:defRPr/>
            </a:lvl3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en-US" dirty="0"/>
          </a:p>
        </p:txBody>
      </p:sp>
    </p:spTree>
    <p:extLst>
      <p:ext uri="{BB962C8B-B14F-4D97-AF65-F5344CB8AC3E}">
        <p14:creationId xmlns:p14="http://schemas.microsoft.com/office/powerpoint/2010/main" val="4219841146"/>
      </p:ext>
    </p:extLst>
  </p:cSld>
  <p:clrMapOvr>
    <a:masterClrMapping/>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1008112"/>
          </a:xfrm>
          <a:prstGeom prst="rect">
            <a:avLst/>
          </a:prstGeom>
        </p:spPr>
        <p:txBody>
          <a:bodyPr anchor="ctr" anchorCtr="0"/>
          <a:lstStyle>
            <a:lvl1pPr algn="ctr">
              <a:defRPr sz="3000" b="1" spc="0" baseline="0">
                <a:solidFill>
                  <a:schemeClr val="bg1"/>
                </a:solidFill>
                <a:latin typeface="Cambria"/>
                <a:cs typeface="Cambria"/>
              </a:defRPr>
            </a:lvl1pPr>
          </a:lstStyle>
          <a:p>
            <a:r>
              <a:rPr lang="fr-CH" smtClean="0"/>
              <a:t>Cliquez et modifiez le titre</a:t>
            </a:r>
            <a:endParaRPr lang="en-US" dirty="0"/>
          </a:p>
        </p:txBody>
      </p:sp>
      <p:sp>
        <p:nvSpPr>
          <p:cNvPr id="6" name="Content Placeholder 2"/>
          <p:cNvSpPr>
            <a:spLocks noGrp="1"/>
          </p:cNvSpPr>
          <p:nvPr>
            <p:ph idx="1"/>
          </p:nvPr>
        </p:nvSpPr>
        <p:spPr>
          <a:xfrm>
            <a:off x="827584" y="1556792"/>
            <a:ext cx="7704856" cy="4320480"/>
          </a:xfrm>
          <a:prstGeom prst="rect">
            <a:avLst/>
          </a:prstGeom>
        </p:spPr>
        <p:txBody>
          <a:bodyPr lIns="0" tIns="93600"/>
          <a:lstStyle>
            <a:lvl1pPr indent="-342000">
              <a:lnSpc>
                <a:spcPct val="100000"/>
              </a:lnSpc>
              <a:spcBef>
                <a:spcPts val="0"/>
              </a:spcBef>
              <a:defRPr sz="2000" b="0" i="0" baseline="0"/>
            </a:lvl1pPr>
            <a:lvl3pPr>
              <a:spcBef>
                <a:spcPts val="900"/>
              </a:spcBef>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82381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26" Type="http://schemas.openxmlformats.org/officeDocument/2006/relationships/tags" Target="../tags/tag15.xml"/><Relationship Id="rId3" Type="http://schemas.openxmlformats.org/officeDocument/2006/relationships/slideLayout" Target="../slideLayouts/slideLayout3.xml"/><Relationship Id="rId21" Type="http://schemas.openxmlformats.org/officeDocument/2006/relationships/tags" Target="../tags/tag10.xml"/><Relationship Id="rId7" Type="http://schemas.openxmlformats.org/officeDocument/2006/relationships/slideLayout" Target="../slideLayouts/slideLayout7.xml"/><Relationship Id="rId12" Type="http://schemas.openxmlformats.org/officeDocument/2006/relationships/tags" Target="../tags/tag1.xml"/><Relationship Id="rId17" Type="http://schemas.openxmlformats.org/officeDocument/2006/relationships/tags" Target="../tags/tag6.xml"/><Relationship Id="rId25" Type="http://schemas.openxmlformats.org/officeDocument/2006/relationships/tags" Target="../tags/tag14.xml"/><Relationship Id="rId2" Type="http://schemas.openxmlformats.org/officeDocument/2006/relationships/slideLayout" Target="../slideLayouts/slideLayout2.xml"/><Relationship Id="rId16" Type="http://schemas.openxmlformats.org/officeDocument/2006/relationships/tags" Target="../tags/tag5.xml"/><Relationship Id="rId20" Type="http://schemas.openxmlformats.org/officeDocument/2006/relationships/tags" Target="../tags/tag9.xml"/><Relationship Id="rId29" Type="http://schemas.openxmlformats.org/officeDocument/2006/relationships/tags" Target="../tags/tag18.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24" Type="http://schemas.openxmlformats.org/officeDocument/2006/relationships/tags" Target="../tags/tag13.xml"/><Relationship Id="rId32"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tags" Target="../tags/tag4.xml"/><Relationship Id="rId23" Type="http://schemas.openxmlformats.org/officeDocument/2006/relationships/tags" Target="../tags/tag12.xml"/><Relationship Id="rId28" Type="http://schemas.openxmlformats.org/officeDocument/2006/relationships/tags" Target="../tags/tag17.xml"/><Relationship Id="rId10" Type="http://schemas.openxmlformats.org/officeDocument/2006/relationships/theme" Target="../theme/theme1.xml"/><Relationship Id="rId19" Type="http://schemas.openxmlformats.org/officeDocument/2006/relationships/tags" Target="../tags/tag8.xml"/><Relationship Id="rId31"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 Id="rId22" Type="http://schemas.openxmlformats.org/officeDocument/2006/relationships/tags" Target="../tags/tag11.xml"/><Relationship Id="rId27" Type="http://schemas.openxmlformats.org/officeDocument/2006/relationships/tags" Target="../tags/tag16.xml"/><Relationship Id="rId30" Type="http://schemas.openxmlformats.org/officeDocument/2006/relationships/tags" Target="../tags/tag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6" Type="http://schemas.openxmlformats.org/officeDocument/2006/relationships/theme" Target="../theme/theme2.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2"/>
            </p:custDataLst>
            <p:extLst>
              <p:ext uri="{D42A27DB-BD31-4B8C-83A1-F6EECF244321}">
                <p14:modId xmlns:p14="http://schemas.microsoft.com/office/powerpoint/2010/main" val="425274953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066" name="think-cell Slide" r:id="rId31" imgW="270" imgH="270" progId="TCLayout.ActiveDocument.1">
                  <p:embed/>
                </p:oleObj>
              </mc:Choice>
              <mc:Fallback>
                <p:oleObj name="think-cell Slide" r:id="rId31" imgW="270" imgH="270" progId="TCLayout.ActiveDocument.1">
                  <p:embed/>
                  <p:pic>
                    <p:nvPicPr>
                      <p:cNvPr id="0" name=""/>
                      <p:cNvPicPr/>
                      <p:nvPr/>
                    </p:nvPicPr>
                    <p:blipFill>
                      <a:blip r:embed="rId32"/>
                      <a:stretch>
                        <a:fillRect/>
                      </a:stretch>
                    </p:blipFill>
                    <p:spPr>
                      <a:xfrm>
                        <a:off x="0" y="0"/>
                        <a:ext cx="161984" cy="161974"/>
                      </a:xfrm>
                      <a:prstGeom prst="rect">
                        <a:avLst/>
                      </a:prstGeom>
                    </p:spPr>
                  </p:pic>
                </p:oleObj>
              </mc:Fallback>
            </mc:AlternateContent>
          </a:graphicData>
        </a:graphic>
      </p:graphicFrame>
      <p:sp>
        <p:nvSpPr>
          <p:cNvPr id="55" name="Rectangle 54"/>
          <p:cNvSpPr/>
          <p:nvPr/>
        </p:nvSpPr>
        <p:spPr bwMode="ltGray">
          <a:xfrm>
            <a:off x="234950" y="0"/>
            <a:ext cx="8909050" cy="908720"/>
          </a:xfrm>
          <a:prstGeom prst="rect">
            <a:avLst/>
          </a:prstGeom>
          <a:solidFill>
            <a:srgbClr val="005A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a:defRPr/>
            </a:pPr>
            <a:endParaRPr lang="en-US" dirty="0">
              <a:ln>
                <a:solidFill>
                  <a:srgbClr val="C2AD8D">
                    <a:lumMod val="50000"/>
                  </a:srgbClr>
                </a:solidFill>
              </a:ln>
              <a:solidFill>
                <a:srgbClr val="8B5F8A"/>
              </a:solidFill>
            </a:endParaRPr>
          </a:p>
        </p:txBody>
      </p:sp>
      <p:sp>
        <p:nvSpPr>
          <p:cNvPr id="56" name="Rectangle 55"/>
          <p:cNvSpPr/>
          <p:nvPr/>
        </p:nvSpPr>
        <p:spPr bwMode="ltGray">
          <a:xfrm>
            <a:off x="0" y="1"/>
            <a:ext cx="234950" cy="908720"/>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a:defRPr/>
            </a:pPr>
            <a:endParaRPr lang="en-US" dirty="0">
              <a:ln>
                <a:solidFill>
                  <a:srgbClr val="C2AD8D">
                    <a:lumMod val="50000"/>
                  </a:srgbClr>
                </a:solidFill>
              </a:ln>
              <a:solidFill>
                <a:srgbClr val="FF0000"/>
              </a:solidFill>
            </a:endParaRPr>
          </a:p>
        </p:txBody>
      </p:sp>
      <p:sp>
        <p:nvSpPr>
          <p:cNvPr id="1036" name="Rectangle 286"/>
          <p:cNvSpPr>
            <a:spLocks noGrp="1" noChangeArrowheads="1"/>
          </p:cNvSpPr>
          <p:nvPr>
            <p:ph type="body" idx="1"/>
          </p:nvPr>
        </p:nvSpPr>
        <p:spPr bwMode="auto">
          <a:xfrm>
            <a:off x="1804444" y="2558034"/>
            <a:ext cx="4389768"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dirty="0" smtClean="0"/>
              <a:t>Text</a:t>
            </a:r>
          </a:p>
        </p:txBody>
      </p:sp>
      <p:sp>
        <p:nvSpPr>
          <p:cNvPr id="19" name="Title Placeholder 2"/>
          <p:cNvSpPr>
            <a:spLocks noGrp="1" noChangeArrowheads="1"/>
          </p:cNvSpPr>
          <p:nvPr>
            <p:ph type="title"/>
          </p:nvPr>
        </p:nvSpPr>
        <p:spPr bwMode="auto">
          <a:xfrm>
            <a:off x="384828" y="269694"/>
            <a:ext cx="86092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r>
              <a:rPr lang="en-US" noProof="0" smtClean="0"/>
              <a:t>Click to edit Master title style</a:t>
            </a:r>
            <a:endParaRPr lang="en-US" noProof="0" dirty="0" smtClean="0"/>
          </a:p>
        </p:txBody>
      </p:sp>
      <p:sp>
        <p:nvSpPr>
          <p:cNvPr id="10" name="McK 1. On-page tracker" hidden="1"/>
          <p:cNvSpPr>
            <a:spLocks noChangeArrowheads="1"/>
          </p:cNvSpPr>
          <p:nvPr/>
        </p:nvSpPr>
        <p:spPr bwMode="auto">
          <a:xfrm>
            <a:off x="384828" y="27536"/>
            <a:ext cx="47288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000" baseline="0" noProof="0" dirty="0">
                <a:solidFill>
                  <a:schemeClr val="bg1"/>
                </a:solidFill>
                <a:latin typeface="+mn-lt"/>
                <a:ea typeface="+mn-ea"/>
              </a:rPr>
              <a:t>TRACKER</a:t>
            </a:r>
          </a:p>
        </p:txBody>
      </p:sp>
      <p:sp>
        <p:nvSpPr>
          <p:cNvPr id="11" name="McK 3. Unit of measure" hidden="1"/>
          <p:cNvSpPr txBox="1">
            <a:spLocks noChangeArrowheads="1"/>
          </p:cNvSpPr>
          <p:nvPr/>
        </p:nvSpPr>
        <p:spPr bwMode="auto">
          <a:xfrm>
            <a:off x="234951" y="954404"/>
            <a:ext cx="8759172"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noProof="0" dirty="0" smtClean="0">
                <a:solidFill>
                  <a:srgbClr val="808080"/>
                </a:solidFill>
                <a:latin typeface="+mn-lt"/>
              </a:rPr>
              <a:t>Unit of measure</a:t>
            </a:r>
          </a:p>
        </p:txBody>
      </p:sp>
      <p:grpSp>
        <p:nvGrpSpPr>
          <p:cNvPr id="12" name="McK Slide Elements" hidden="1"/>
          <p:cNvGrpSpPr>
            <a:grpSpLocks/>
          </p:cNvGrpSpPr>
          <p:nvPr/>
        </p:nvGrpSpPr>
        <p:grpSpPr bwMode="auto">
          <a:xfrm>
            <a:off x="234950" y="6334628"/>
            <a:ext cx="8369715" cy="409795"/>
            <a:chOff x="75" y="3897"/>
            <a:chExt cx="5167" cy="253"/>
          </a:xfrm>
        </p:grpSpPr>
        <p:sp>
          <p:nvSpPr>
            <p:cNvPr id="13" name="McK 4. Footnote"/>
            <p:cNvSpPr txBox="1">
              <a:spLocks noChangeArrowheads="1"/>
            </p:cNvSpPr>
            <p:nvPr/>
          </p:nvSpPr>
          <p:spPr bwMode="auto">
            <a:xfrm>
              <a:off x="75" y="3897"/>
              <a:ext cx="5167" cy="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93663" indent="-93663">
                <a:defRPr/>
              </a:pPr>
              <a:r>
                <a:rPr lang="en-US" sz="1000" baseline="0" noProof="0" dirty="0" smtClean="0">
                  <a:latin typeface="+mn-lt"/>
                </a:rPr>
                <a:t>1 Footnote</a:t>
              </a:r>
            </a:p>
          </p:txBody>
        </p:sp>
        <p:sp>
          <p:nvSpPr>
            <p:cNvPr id="14" name="McK 5. Source"/>
            <p:cNvSpPr>
              <a:spLocks noChangeArrowheads="1"/>
            </p:cNvSpPr>
            <p:nvPr/>
          </p:nvSpPr>
          <p:spPr bwMode="auto">
            <a:xfrm>
              <a:off x="75" y="4055"/>
              <a:ext cx="5167" cy="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81013" indent="-481013" defTabSz="913429">
                <a:tabLst>
                  <a:tab pos="625148" algn="l"/>
                </a:tabLst>
              </a:pPr>
              <a:r>
                <a:rPr lang="en-US" sz="1000" baseline="0" noProof="0" dirty="0">
                  <a:solidFill>
                    <a:schemeClr val="tx1"/>
                  </a:solidFill>
                  <a:latin typeface="+mn-lt"/>
                </a:rPr>
                <a:t>SOURCE: </a:t>
              </a:r>
              <a:r>
                <a:rPr lang="en-US" sz="1000" baseline="0" noProof="0" dirty="0" smtClean="0">
                  <a:solidFill>
                    <a:schemeClr val="tx1"/>
                  </a:solidFill>
                  <a:latin typeface="+mn-lt"/>
                </a:rPr>
                <a:t>Source</a:t>
              </a:r>
            </a:p>
          </p:txBody>
        </p:sp>
      </p:grpSp>
      <p:grpSp>
        <p:nvGrpSpPr>
          <p:cNvPr id="15" name="ACET" hidden="1"/>
          <p:cNvGrpSpPr>
            <a:grpSpLocks/>
          </p:cNvGrpSpPr>
          <p:nvPr/>
        </p:nvGrpSpPr>
        <p:grpSpPr bwMode="auto">
          <a:xfrm>
            <a:off x="1804444" y="1916015"/>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b="1" baseline="0" noProof="0" dirty="0">
                  <a:latin typeface="+mn-lt"/>
                  <a:ea typeface="+mn-ea"/>
                </a:rPr>
                <a:t>Title</a:t>
              </a:r>
            </a:p>
            <a:p>
              <a:r>
                <a:rPr lang="en-US" baseline="0" noProof="0" dirty="0">
                  <a:solidFill>
                    <a:srgbClr val="808080"/>
                  </a:solidFill>
                  <a:latin typeface="+mn-lt"/>
                  <a:ea typeface="+mn-ea"/>
                </a:rPr>
                <a:t>Unit of measure</a:t>
              </a:r>
            </a:p>
          </p:txBody>
        </p:sp>
      </p:grpSp>
      <p:grpSp>
        <p:nvGrpSpPr>
          <p:cNvPr id="63" name="LegendBoxes" hidden="1"/>
          <p:cNvGrpSpPr>
            <a:grpSpLocks/>
          </p:cNvGrpSpPr>
          <p:nvPr/>
        </p:nvGrpSpPr>
        <p:grpSpPr bwMode="auto">
          <a:xfrm>
            <a:off x="8286252" y="1014886"/>
            <a:ext cx="707871" cy="1013962"/>
            <a:chOff x="4936" y="176"/>
            <a:chExt cx="437" cy="626"/>
          </a:xfrm>
        </p:grpSpPr>
        <p:sp>
          <p:nvSpPr>
            <p:cNvPr id="64" name="Legend1"/>
            <p:cNvSpPr>
              <a:spLocks noChangeArrowheads="1"/>
            </p:cNvSpPr>
            <p:nvPr/>
          </p:nvSpPr>
          <p:spPr bwMode="auto">
            <a:xfrm>
              <a:off x="5096" y="176"/>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66" name="Legend2"/>
            <p:cNvSpPr>
              <a:spLocks noChangeArrowheads="1"/>
            </p:cNvSpPr>
            <p:nvPr/>
          </p:nvSpPr>
          <p:spPr bwMode="auto">
            <a:xfrm>
              <a:off x="5096" y="346"/>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68" name="Legend3"/>
            <p:cNvSpPr>
              <a:spLocks noChangeArrowheads="1"/>
            </p:cNvSpPr>
            <p:nvPr/>
          </p:nvSpPr>
          <p:spPr bwMode="auto">
            <a:xfrm>
              <a:off x="5096" y="517"/>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70" name="Legend4"/>
            <p:cNvSpPr>
              <a:spLocks noChangeArrowheads="1"/>
            </p:cNvSpPr>
            <p:nvPr/>
          </p:nvSpPr>
          <p:spPr bwMode="auto">
            <a:xfrm>
              <a:off x="5096" y="688"/>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grpSp>
      <p:grpSp>
        <p:nvGrpSpPr>
          <p:cNvPr id="72" name="LegendLines" hidden="1"/>
          <p:cNvGrpSpPr>
            <a:grpSpLocks/>
          </p:cNvGrpSpPr>
          <p:nvPr/>
        </p:nvGrpSpPr>
        <p:grpSpPr bwMode="auto">
          <a:xfrm>
            <a:off x="7972003" y="1014886"/>
            <a:ext cx="1022120" cy="741845"/>
            <a:chOff x="4750" y="176"/>
            <a:chExt cx="631"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a:endParaRPr lang="en-US" sz="1200" dirty="0">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a:endParaRPr lang="en-US" sz="1200" dirty="0">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a:endParaRPr lang="en-US" sz="1200" dirty="0">
                <a:latin typeface="+mn-lt"/>
              </a:endParaRPr>
            </a:p>
          </p:txBody>
        </p:sp>
        <p:sp>
          <p:nvSpPr>
            <p:cNvPr id="76" name="Legend1"/>
            <p:cNvSpPr>
              <a:spLocks noChangeArrowheads="1"/>
            </p:cNvSpPr>
            <p:nvPr/>
          </p:nvSpPr>
          <p:spPr bwMode="auto">
            <a:xfrm>
              <a:off x="5104" y="176"/>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sp>
          <p:nvSpPr>
            <p:cNvPr id="77" name="Legend2"/>
            <p:cNvSpPr>
              <a:spLocks noChangeArrowheads="1"/>
            </p:cNvSpPr>
            <p:nvPr/>
          </p:nvSpPr>
          <p:spPr bwMode="auto">
            <a:xfrm>
              <a:off x="5104" y="344"/>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sp>
          <p:nvSpPr>
            <p:cNvPr id="78" name="Legend3"/>
            <p:cNvSpPr>
              <a:spLocks noChangeArrowheads="1"/>
            </p:cNvSpPr>
            <p:nvPr/>
          </p:nvSpPr>
          <p:spPr bwMode="auto">
            <a:xfrm>
              <a:off x="5104" y="520"/>
              <a:ext cx="27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en-US" sz="1200" dirty="0">
                  <a:latin typeface="+mn-lt"/>
                </a:rPr>
                <a:t>Legend</a:t>
              </a:r>
            </a:p>
          </p:txBody>
        </p:sp>
      </p:grpSp>
      <p:grpSp>
        <p:nvGrpSpPr>
          <p:cNvPr id="79" name="McKSticker" hidden="1"/>
          <p:cNvGrpSpPr/>
          <p:nvPr/>
        </p:nvGrpSpPr>
        <p:grpSpPr bwMode="auto">
          <a:xfrm>
            <a:off x="8109458" y="1014885"/>
            <a:ext cx="884665" cy="212366"/>
            <a:chOff x="7873773" y="285750"/>
            <a:chExt cx="867002" cy="208138"/>
          </a:xfrm>
        </p:grpSpPr>
        <p:sp>
          <p:nvSpPr>
            <p:cNvPr id="80" name="StickerRectangle"/>
            <p:cNvSpPr>
              <a:spLocks noChangeArrowheads="1"/>
            </p:cNvSpPr>
            <p:nvPr/>
          </p:nvSpPr>
          <p:spPr bwMode="auto">
            <a:xfrm>
              <a:off x="7873773" y="285750"/>
              <a:ext cx="867002"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a:buClr>
                  <a:schemeClr val="tx2"/>
                </a:buClr>
              </a:pPr>
              <a:r>
                <a:rPr lang="en-US" sz="1200" dirty="0">
                  <a:solidFill>
                    <a:srgbClr val="808080"/>
                  </a:solidFill>
                  <a:latin typeface="+mn-lt"/>
                </a:rPr>
                <a:t>PRELIMINARY</a:t>
              </a:r>
            </a:p>
          </p:txBody>
        </p:sp>
        <p:cxnSp>
          <p:nvCxnSpPr>
            <p:cNvPr id="81" name="AutoShape 31"/>
            <p:cNvCxnSpPr>
              <a:cxnSpLocks noChangeShapeType="1"/>
              <a:stCxn id="80" idx="2"/>
              <a:endCxn id="80" idx="4"/>
            </p:cNvCxnSpPr>
            <p:nvPr/>
          </p:nvCxnSpPr>
          <p:spPr bwMode="auto">
            <a:xfrm>
              <a:off x="7873773"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873773" y="493888"/>
              <a:ext cx="867002"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sp>
        <p:nvSpPr>
          <p:cNvPr id="104" name="Slide Number"/>
          <p:cNvSpPr txBox="1">
            <a:spLocks/>
          </p:cNvSpPr>
          <p:nvPr/>
        </p:nvSpPr>
        <p:spPr bwMode="auto">
          <a:xfrm>
            <a:off x="8840234" y="6590535"/>
            <a:ext cx="153888"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lvl="0" algn="r"/>
            <a:fld id="{42C328C1-A84F-4A39-A664-DBA00541A8C6}" type="slidenum">
              <a:rPr lang="en-US" sz="1000" b="1" baseline="0" smtClean="0">
                <a:solidFill>
                  <a:srgbClr val="00828C"/>
                </a:solidFill>
              </a:rPr>
              <a:pPr lvl="0" algn="r"/>
              <a:t>‹#›</a:t>
            </a:fld>
            <a:endParaRPr lang="en-US" sz="1000" b="1" baseline="0" dirty="0">
              <a:solidFill>
                <a:srgbClr val="00828C"/>
              </a:solidFill>
            </a:endParaRPr>
          </a:p>
        </p:txBody>
      </p:sp>
      <p:grpSp>
        <p:nvGrpSpPr>
          <p:cNvPr id="58" name="LegendMoons" hidden="1"/>
          <p:cNvGrpSpPr/>
          <p:nvPr/>
        </p:nvGrpSpPr>
        <p:grpSpPr bwMode="auto">
          <a:xfrm>
            <a:off x="8163693" y="1014886"/>
            <a:ext cx="769837" cy="1306516"/>
            <a:chOff x="6655594" y="273840"/>
            <a:chExt cx="769837" cy="1306516"/>
          </a:xfrm>
        </p:grpSpPr>
        <p:grpSp>
          <p:nvGrpSpPr>
            <p:cNvPr id="59" name="MoonLegend1"/>
            <p:cNvGrpSpPr>
              <a:grpSpLocks noChangeAspect="1"/>
            </p:cNvGrpSpPr>
            <p:nvPr>
              <p:custDataLst>
                <p:tags r:id="rId16"/>
              </p:custDataLst>
            </p:nvPr>
          </p:nvGrpSpPr>
          <p:grpSpPr bwMode="auto">
            <a:xfrm>
              <a:off x="6655594" y="273840"/>
              <a:ext cx="209550" cy="209551"/>
              <a:chOff x="4533" y="183"/>
              <a:chExt cx="144" cy="144"/>
            </a:xfrm>
          </p:grpSpPr>
          <p:sp>
            <p:nvSpPr>
              <p:cNvPr id="119" name="Oval 38"/>
              <p:cNvSpPr>
                <a:spLocks noChangeAspect="1" noChangeArrowheads="1"/>
              </p:cNvSpPr>
              <p:nvPr>
                <p:custDataLst>
                  <p:tags r:id="rId29"/>
                </p:custDataLst>
              </p:nvPr>
            </p:nvSpPr>
            <p:spPr bwMode="auto">
              <a:xfrm>
                <a:off x="4533" y="183"/>
                <a:ext cx="144" cy="144"/>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120" name="Arc 39"/>
              <p:cNvSpPr>
                <a:spLocks noChangeAspect="1"/>
              </p:cNvSpPr>
              <p:nvPr>
                <p:custDataLst>
                  <p:tags r:id="rId30"/>
                </p:custDataLst>
              </p:nvPr>
            </p:nvSpPr>
            <p:spPr bwMode="auto">
              <a:xfrm>
                <a:off x="4533" y="183"/>
                <a:ext cx="144" cy="144"/>
              </a:xfrm>
              <a:prstGeom prst="arc">
                <a:avLst>
                  <a:gd name="adj1" fmla="val 16200000"/>
                  <a:gd name="adj2" fmla="val 5400000"/>
                </a:avLst>
              </a:prstGeom>
              <a:solidFill>
                <a:schemeClr val="accent3"/>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grpSp>
        <p:grpSp>
          <p:nvGrpSpPr>
            <p:cNvPr id="60" name="MoonLegend2"/>
            <p:cNvGrpSpPr>
              <a:grpSpLocks noChangeAspect="1"/>
            </p:cNvGrpSpPr>
            <p:nvPr>
              <p:custDataLst>
                <p:tags r:id="rId17"/>
              </p:custDataLst>
            </p:nvPr>
          </p:nvGrpSpPr>
          <p:grpSpPr bwMode="auto">
            <a:xfrm>
              <a:off x="6655594" y="548081"/>
              <a:ext cx="209550" cy="209551"/>
              <a:chOff x="1694" y="2044"/>
              <a:chExt cx="160" cy="160"/>
            </a:xfrm>
          </p:grpSpPr>
          <p:sp>
            <p:nvSpPr>
              <p:cNvPr id="117" name="Oval 41"/>
              <p:cNvSpPr>
                <a:spLocks noChangeAspect="1" noChangeArrowheads="1"/>
              </p:cNvSpPr>
              <p:nvPr>
                <p:custDataLst>
                  <p:tags r:id="rId27"/>
                </p:custDataLst>
              </p:nvPr>
            </p:nvSpPr>
            <p:spPr bwMode="auto">
              <a:xfrm>
                <a:off x="1694" y="2044"/>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118" name="Arc 42"/>
              <p:cNvSpPr>
                <a:spLocks noChangeAspect="1"/>
              </p:cNvSpPr>
              <p:nvPr>
                <p:custDataLst>
                  <p:tags r:id="rId28"/>
                </p:custDataLst>
              </p:nvPr>
            </p:nvSpPr>
            <p:spPr bwMode="auto">
              <a:xfrm>
                <a:off x="1694" y="2044"/>
                <a:ext cx="160" cy="160"/>
              </a:xfrm>
              <a:prstGeom prst="arc">
                <a:avLst/>
              </a:prstGeom>
              <a:solidFill>
                <a:schemeClr val="accent3"/>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grpSp>
        <p:grpSp>
          <p:nvGrpSpPr>
            <p:cNvPr id="61" name="MoonLegend4"/>
            <p:cNvGrpSpPr>
              <a:grpSpLocks noChangeAspect="1"/>
            </p:cNvGrpSpPr>
            <p:nvPr>
              <p:custDataLst>
                <p:tags r:id="rId18"/>
              </p:custDataLst>
            </p:nvPr>
          </p:nvGrpSpPr>
          <p:grpSpPr bwMode="auto">
            <a:xfrm>
              <a:off x="6655594" y="1096563"/>
              <a:ext cx="209550" cy="209551"/>
              <a:chOff x="4495" y="1198"/>
              <a:chExt cx="160" cy="160"/>
            </a:xfrm>
          </p:grpSpPr>
          <p:sp>
            <p:nvSpPr>
              <p:cNvPr id="115" name="Oval 47"/>
              <p:cNvSpPr>
                <a:spLocks noChangeAspect="1" noChangeArrowheads="1"/>
              </p:cNvSpPr>
              <p:nvPr>
                <p:custDataLst>
                  <p:tags r:id="rId25"/>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116" name="Arc 48"/>
              <p:cNvSpPr>
                <a:spLocks noChangeAspect="1"/>
              </p:cNvSpPr>
              <p:nvPr>
                <p:custDataLst>
                  <p:tags r:id="rId26"/>
                </p:custDataLst>
              </p:nvPr>
            </p:nvSpPr>
            <p:spPr bwMode="auto">
              <a:xfrm>
                <a:off x="4495" y="1198"/>
                <a:ext cx="160" cy="160"/>
              </a:xfrm>
              <a:prstGeom prst="arc">
                <a:avLst>
                  <a:gd name="adj1" fmla="val 16200000"/>
                  <a:gd name="adj2" fmla="val 10800000"/>
                </a:avLst>
              </a:prstGeom>
              <a:solidFill>
                <a:schemeClr val="accent3"/>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grpSp>
        <p:grpSp>
          <p:nvGrpSpPr>
            <p:cNvPr id="62" name="MoonLegend5"/>
            <p:cNvGrpSpPr>
              <a:grpSpLocks noChangeAspect="1"/>
            </p:cNvGrpSpPr>
            <p:nvPr>
              <p:custDataLst>
                <p:tags r:id="rId19"/>
              </p:custDataLst>
            </p:nvPr>
          </p:nvGrpSpPr>
          <p:grpSpPr bwMode="auto">
            <a:xfrm>
              <a:off x="6655594" y="1370805"/>
              <a:ext cx="209550" cy="209551"/>
              <a:chOff x="4495" y="1440"/>
              <a:chExt cx="160" cy="160"/>
            </a:xfrm>
          </p:grpSpPr>
          <p:sp>
            <p:nvSpPr>
              <p:cNvPr id="113" name="Oval 50"/>
              <p:cNvSpPr>
                <a:spLocks noChangeAspect="1" noChangeArrowheads="1"/>
              </p:cNvSpPr>
              <p:nvPr>
                <p:custDataLst>
                  <p:tags r:id="rId23"/>
                </p:custDataLst>
              </p:nvPr>
            </p:nvSpPr>
            <p:spPr bwMode="auto">
              <a:xfrm>
                <a:off x="4495" y="144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114" name="Oval 51"/>
              <p:cNvSpPr>
                <a:spLocks noChangeAspect="1" noChangeArrowheads="1"/>
              </p:cNvSpPr>
              <p:nvPr>
                <p:custDataLst>
                  <p:tags r:id="rId24"/>
                </p:custDataLst>
              </p:nvPr>
            </p:nvSpPr>
            <p:spPr bwMode="auto">
              <a:xfrm>
                <a:off x="4495" y="1440"/>
                <a:ext cx="160" cy="160"/>
              </a:xfrm>
              <a:prstGeom prst="arc">
                <a:avLst>
                  <a:gd name="adj1" fmla="val 16200000"/>
                  <a:gd name="adj2" fmla="val 16200000"/>
                </a:avLst>
              </a:prstGeom>
              <a:solidFill>
                <a:schemeClr val="accent3"/>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grpSp>
        <p:sp>
          <p:nvSpPr>
            <p:cNvPr id="105" name="Legend1"/>
            <p:cNvSpPr>
              <a:spLocks noChangeArrowheads="1"/>
            </p:cNvSpPr>
            <p:nvPr/>
          </p:nvSpPr>
          <p:spPr bwMode="auto">
            <a:xfrm>
              <a:off x="6976269" y="286540"/>
              <a:ext cx="4491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106" name="Legend2"/>
            <p:cNvSpPr>
              <a:spLocks noChangeArrowheads="1"/>
            </p:cNvSpPr>
            <p:nvPr/>
          </p:nvSpPr>
          <p:spPr bwMode="auto">
            <a:xfrm>
              <a:off x="6976269" y="561178"/>
              <a:ext cx="4491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107" name="Legend3"/>
            <p:cNvSpPr>
              <a:spLocks noChangeArrowheads="1"/>
            </p:cNvSpPr>
            <p:nvPr/>
          </p:nvSpPr>
          <p:spPr bwMode="auto">
            <a:xfrm>
              <a:off x="6976269" y="835817"/>
              <a:ext cx="4491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108" name="Legend4"/>
            <p:cNvSpPr>
              <a:spLocks noChangeArrowheads="1"/>
            </p:cNvSpPr>
            <p:nvPr/>
          </p:nvSpPr>
          <p:spPr bwMode="auto">
            <a:xfrm>
              <a:off x="6976269" y="1107280"/>
              <a:ext cx="4491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109" name="Legend5"/>
            <p:cNvSpPr>
              <a:spLocks noChangeArrowheads="1"/>
            </p:cNvSpPr>
            <p:nvPr/>
          </p:nvSpPr>
          <p:spPr bwMode="auto">
            <a:xfrm>
              <a:off x="6976269" y="1383505"/>
              <a:ext cx="4491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110" name="MoonLegend3"/>
            <p:cNvGrpSpPr>
              <a:grpSpLocks noChangeAspect="1"/>
            </p:cNvGrpSpPr>
            <p:nvPr>
              <p:custDataLst>
                <p:tags r:id="rId20"/>
              </p:custDataLst>
            </p:nvPr>
          </p:nvGrpSpPr>
          <p:grpSpPr bwMode="auto">
            <a:xfrm>
              <a:off x="6655594" y="822322"/>
              <a:ext cx="209550" cy="209551"/>
              <a:chOff x="4495" y="1198"/>
              <a:chExt cx="160" cy="160"/>
            </a:xfrm>
          </p:grpSpPr>
          <p:sp>
            <p:nvSpPr>
              <p:cNvPr id="111" name="Oval 47"/>
              <p:cNvSpPr>
                <a:spLocks noChangeAspect="1" noChangeArrowheads="1"/>
              </p:cNvSpPr>
              <p:nvPr>
                <p:custDataLst>
                  <p:tags r:id="rId21"/>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sp>
            <p:nvSpPr>
              <p:cNvPr id="112" name="Arc 48"/>
              <p:cNvSpPr>
                <a:spLocks noChangeAspect="1"/>
              </p:cNvSpPr>
              <p:nvPr>
                <p:custDataLst>
                  <p:tags r:id="rId22"/>
                </p:custDataLst>
              </p:nvPr>
            </p:nvSpPr>
            <p:spPr bwMode="auto">
              <a:xfrm>
                <a:off x="4495" y="1198"/>
                <a:ext cx="160" cy="160"/>
              </a:xfrm>
              <a:prstGeom prst="arc">
                <a:avLst>
                  <a:gd name="adj1" fmla="val 16200000"/>
                  <a:gd name="adj2" fmla="val 5400000"/>
                </a:avLst>
              </a:prstGeom>
              <a:solidFill>
                <a:schemeClr val="accent3"/>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sz="1200" dirty="0">
                  <a:latin typeface="+mn-lt"/>
                </a:endParaRPr>
              </a:p>
            </p:txBody>
          </p:sp>
        </p:grpSp>
      </p:grpSp>
      <p:grpSp>
        <p:nvGrpSpPr>
          <p:cNvPr id="121" name="McK Moon" hidden="1"/>
          <p:cNvGrpSpPr>
            <a:grpSpLocks noChangeAspect="1"/>
          </p:cNvGrpSpPr>
          <p:nvPr>
            <p:custDataLst>
              <p:tags r:id="rId13"/>
            </p:custDataLst>
          </p:nvPr>
        </p:nvGrpSpPr>
        <p:grpSpPr bwMode="auto">
          <a:xfrm>
            <a:off x="7408281" y="1756731"/>
            <a:ext cx="254000" cy="254000"/>
            <a:chOff x="1600" y="1600"/>
            <a:chExt cx="160" cy="160"/>
          </a:xfrm>
        </p:grpSpPr>
        <p:sp>
          <p:nvSpPr>
            <p:cNvPr id="122" name="Oval 90"/>
            <p:cNvSpPr>
              <a:spLocks noChangeAspect="1" noChangeArrowheads="1"/>
            </p:cNvSpPr>
            <p:nvPr>
              <p:custDataLst>
                <p:tags r:id="rId14"/>
              </p:custDataLst>
            </p:nvPr>
          </p:nvSpPr>
          <p:spPr bwMode="auto">
            <a:xfrm>
              <a:off x="1600" y="160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dirty="0"/>
            </a:p>
          </p:txBody>
        </p:sp>
        <p:sp>
          <p:nvSpPr>
            <p:cNvPr id="123" name="Arc 91"/>
            <p:cNvSpPr>
              <a:spLocks noChangeAspect="1"/>
            </p:cNvSpPr>
            <p:nvPr>
              <p:custDataLst>
                <p:tags r:id="rId15"/>
              </p:custDataLst>
            </p:nvPr>
          </p:nvSpPr>
          <p:spPr bwMode="auto">
            <a:xfrm>
              <a:off x="1600" y="1600"/>
              <a:ext cx="160" cy="160"/>
            </a:xfrm>
            <a:prstGeom prst="arc">
              <a:avLst/>
            </a:prstGeom>
            <a:solidFill>
              <a:schemeClr val="accent3"/>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en-US" dirty="0"/>
            </a:p>
          </p:txBody>
        </p:sp>
      </p:grpSp>
    </p:spTree>
    <p:extLst>
      <p:ext uri="{BB962C8B-B14F-4D97-AF65-F5344CB8AC3E}">
        <p14:creationId xmlns:p14="http://schemas.microsoft.com/office/powerpoint/2010/main" val="134631210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4" r:id="rId4"/>
    <p:sldLayoutId id="2147483699" r:id="rId5"/>
    <p:sldLayoutId id="2147483717" r:id="rId6"/>
    <p:sldLayoutId id="2147483718" r:id="rId7"/>
    <p:sldLayoutId id="2147483745" r:id="rId8"/>
    <p:sldLayoutId id="2147483746" r:id="rId9"/>
  </p:sldLayoutIdLst>
  <p:timing>
    <p:tnLst>
      <p:par>
        <p:cTn id="1" dur="indefinite" restart="never" nodeType="tmRoot"/>
      </p:par>
    </p:tnLst>
  </p:timing>
  <p:hf hdr="0" ftr="0" dt="0"/>
  <p:txStyles>
    <p:titleStyle>
      <a:lvl1pPr algn="l" defTabSz="913429" rtl="0" eaLnBrk="1" fontAlgn="base" hangingPunct="1">
        <a:spcBef>
          <a:spcPct val="0"/>
        </a:spcBef>
        <a:spcAft>
          <a:spcPct val="0"/>
        </a:spcAft>
        <a:tabLst>
          <a:tab pos="275324" algn="l"/>
        </a:tabLst>
        <a:defRPr sz="2400" b="1" cap="none" baseline="0">
          <a:solidFill>
            <a:schemeClr val="bg1"/>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pitchFamily="34"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00000"/>
        <a:buFont typeface="Arial" pitchFamily="34"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p:nvSpPr>
        <p:spPr>
          <a:xfrm>
            <a:off x="0" y="0"/>
            <a:ext cx="9144000" cy="908720"/>
          </a:xfrm>
          <a:prstGeom prst="rect">
            <a:avLst/>
          </a:prstGeom>
          <a:solidFill>
            <a:srgbClr val="005A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ln>
                <a:solidFill>
                  <a:srgbClr val="C2AD8D">
                    <a:lumMod val="50000"/>
                  </a:srgbClr>
                </a:solidFill>
              </a:ln>
              <a:solidFill>
                <a:srgbClr val="8B5F8A"/>
              </a:solidFill>
            </a:endParaRPr>
          </a:p>
        </p:txBody>
      </p:sp>
      <p:sp>
        <p:nvSpPr>
          <p:cNvPr id="1029"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CH" dirty="0"/>
              <a:t>Subtitle or presenter</a:t>
            </a:r>
            <a:endParaRPr lang="fr-FR" dirty="0"/>
          </a:p>
        </p:txBody>
      </p:sp>
      <p:sp>
        <p:nvSpPr>
          <p:cNvPr id="1032" name="Text Box 6"/>
          <p:cNvSpPr txBox="1">
            <a:spLocks noChangeArrowheads="1"/>
          </p:cNvSpPr>
          <p:nvPr/>
        </p:nvSpPr>
        <p:spPr bwMode="auto">
          <a:xfrm>
            <a:off x="8532813" y="6397625"/>
            <a:ext cx="611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Franklin Gothic Book" charset="0"/>
                <a:ea typeface="ＭＳ Ｐゴシック" charset="0"/>
                <a:cs typeface="ＭＳ Ｐゴシック" charset="0"/>
              </a:defRPr>
            </a:lvl1pPr>
            <a:lvl2pPr marL="742950" indent="-285750">
              <a:defRPr>
                <a:solidFill>
                  <a:schemeClr val="tx1"/>
                </a:solidFill>
                <a:latin typeface="Franklin Gothic Book" charset="0"/>
                <a:ea typeface="ＭＳ Ｐゴシック" charset="0"/>
              </a:defRPr>
            </a:lvl2pPr>
            <a:lvl3pPr marL="1143000" indent="-228600">
              <a:defRPr>
                <a:solidFill>
                  <a:schemeClr val="tx1"/>
                </a:solidFill>
                <a:latin typeface="Franklin Gothic Book" charset="0"/>
                <a:ea typeface="ＭＳ Ｐゴシック" charset="0"/>
              </a:defRPr>
            </a:lvl3pPr>
            <a:lvl4pPr marL="1600200" indent="-228600">
              <a:defRPr>
                <a:solidFill>
                  <a:schemeClr val="tx1"/>
                </a:solidFill>
                <a:latin typeface="Franklin Gothic Book" charset="0"/>
                <a:ea typeface="ＭＳ Ｐゴシック" charset="0"/>
              </a:defRPr>
            </a:lvl4pPr>
            <a:lvl5pPr marL="2057400" indent="-228600">
              <a:defRPr>
                <a:solidFill>
                  <a:schemeClr val="tx1"/>
                </a:solidFill>
                <a:latin typeface="Franklin Gothic Book" charset="0"/>
                <a:ea typeface="ＭＳ Ｐゴシック" charset="0"/>
              </a:defRPr>
            </a:lvl5pPr>
            <a:lvl6pPr marL="2514600" indent="-228600" fontAlgn="base">
              <a:spcBef>
                <a:spcPct val="0"/>
              </a:spcBef>
              <a:spcAft>
                <a:spcPct val="0"/>
              </a:spcAft>
              <a:defRPr>
                <a:solidFill>
                  <a:schemeClr val="tx1"/>
                </a:solidFill>
                <a:latin typeface="Franklin Gothic Book" charset="0"/>
                <a:ea typeface="ＭＳ Ｐゴシック" charset="0"/>
              </a:defRPr>
            </a:lvl6pPr>
            <a:lvl7pPr marL="2971800" indent="-228600" fontAlgn="base">
              <a:spcBef>
                <a:spcPct val="0"/>
              </a:spcBef>
              <a:spcAft>
                <a:spcPct val="0"/>
              </a:spcAft>
              <a:defRPr>
                <a:solidFill>
                  <a:schemeClr val="tx1"/>
                </a:solidFill>
                <a:latin typeface="Franklin Gothic Book" charset="0"/>
                <a:ea typeface="ＭＳ Ｐゴシック" charset="0"/>
              </a:defRPr>
            </a:lvl7pPr>
            <a:lvl8pPr marL="3429000" indent="-228600" fontAlgn="base">
              <a:spcBef>
                <a:spcPct val="0"/>
              </a:spcBef>
              <a:spcAft>
                <a:spcPct val="0"/>
              </a:spcAft>
              <a:defRPr>
                <a:solidFill>
                  <a:schemeClr val="tx1"/>
                </a:solidFill>
                <a:latin typeface="Franklin Gothic Book" charset="0"/>
                <a:ea typeface="ＭＳ Ｐゴシック" charset="0"/>
              </a:defRPr>
            </a:lvl8pPr>
            <a:lvl9pPr marL="3886200" indent="-228600" fontAlgn="base">
              <a:spcBef>
                <a:spcPct val="0"/>
              </a:spcBef>
              <a:spcAft>
                <a:spcPct val="0"/>
              </a:spcAft>
              <a:defRPr>
                <a:solidFill>
                  <a:schemeClr val="tx1"/>
                </a:solidFill>
                <a:latin typeface="Franklin Gothic Book" charset="0"/>
                <a:ea typeface="ＭＳ Ｐゴシック" charset="0"/>
              </a:defRPr>
            </a:lvl9pPr>
          </a:lstStyle>
          <a:p>
            <a:pPr algn="ctr" eaLnBrk="0" fontAlgn="base" hangingPunct="0">
              <a:spcBef>
                <a:spcPct val="0"/>
              </a:spcBef>
              <a:spcAft>
                <a:spcPct val="0"/>
              </a:spcAft>
              <a:defRPr/>
            </a:pPr>
            <a:fld id="{A4F1E042-80DA-D448-8EF9-71683F170F66}" type="slidenum">
              <a:rPr lang="en-GB" sz="1600" b="1" smtClean="0">
                <a:solidFill>
                  <a:srgbClr val="00828C"/>
                </a:solidFill>
                <a:latin typeface="Helvetica" charset="0"/>
                <a:cs typeface="Helvetica" charset="0"/>
              </a:rPr>
              <a:pPr algn="ctr" eaLnBrk="0" fontAlgn="base" hangingPunct="0">
                <a:spcBef>
                  <a:spcPct val="0"/>
                </a:spcBef>
                <a:spcAft>
                  <a:spcPct val="0"/>
                </a:spcAft>
                <a:defRPr/>
              </a:pPr>
              <a:t>‹#›</a:t>
            </a:fld>
            <a:endParaRPr lang="fr-FR" sz="1600" b="1" dirty="0" smtClean="0">
              <a:solidFill>
                <a:srgbClr val="00828C"/>
              </a:solidFill>
              <a:latin typeface="Helvetica" charset="0"/>
              <a:cs typeface="Helvetica" charset="0"/>
            </a:endParaRPr>
          </a:p>
        </p:txBody>
      </p:sp>
      <p:sp>
        <p:nvSpPr>
          <p:cNvPr id="14" name="Rectangle 13"/>
          <p:cNvSpPr/>
          <p:nvPr/>
        </p:nvSpPr>
        <p:spPr>
          <a:xfrm>
            <a:off x="0" y="1"/>
            <a:ext cx="234950" cy="908720"/>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ln>
                <a:solidFill>
                  <a:srgbClr val="C2AD8D">
                    <a:lumMod val="50000"/>
                  </a:srgbClr>
                </a:solidFill>
              </a:ln>
              <a:solidFill>
                <a:srgbClr val="FF0000"/>
              </a:solidFill>
            </a:endParaRPr>
          </a:p>
        </p:txBody>
      </p:sp>
      <p:sp>
        <p:nvSpPr>
          <p:cNvPr id="20" name="Text Box 6"/>
          <p:cNvSpPr txBox="1">
            <a:spLocks noChangeArrowheads="1"/>
          </p:cNvSpPr>
          <p:nvPr/>
        </p:nvSpPr>
        <p:spPr bwMode="auto">
          <a:xfrm>
            <a:off x="8532813" y="6397625"/>
            <a:ext cx="611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Franklin Gothic Book" charset="0"/>
                <a:ea typeface="ＭＳ Ｐゴシック" charset="0"/>
                <a:cs typeface="ＭＳ Ｐゴシック" charset="0"/>
              </a:defRPr>
            </a:lvl1pPr>
            <a:lvl2pPr marL="742950" indent="-285750">
              <a:defRPr>
                <a:solidFill>
                  <a:schemeClr val="tx1"/>
                </a:solidFill>
                <a:latin typeface="Franklin Gothic Book" charset="0"/>
                <a:ea typeface="ＭＳ Ｐゴシック" charset="0"/>
              </a:defRPr>
            </a:lvl2pPr>
            <a:lvl3pPr marL="1143000" indent="-228600">
              <a:defRPr>
                <a:solidFill>
                  <a:schemeClr val="tx1"/>
                </a:solidFill>
                <a:latin typeface="Franklin Gothic Book" charset="0"/>
                <a:ea typeface="ＭＳ Ｐゴシック" charset="0"/>
              </a:defRPr>
            </a:lvl3pPr>
            <a:lvl4pPr marL="1600200" indent="-228600">
              <a:defRPr>
                <a:solidFill>
                  <a:schemeClr val="tx1"/>
                </a:solidFill>
                <a:latin typeface="Franklin Gothic Book" charset="0"/>
                <a:ea typeface="ＭＳ Ｐゴシック" charset="0"/>
              </a:defRPr>
            </a:lvl4pPr>
            <a:lvl5pPr marL="2057400" indent="-228600">
              <a:defRPr>
                <a:solidFill>
                  <a:schemeClr val="tx1"/>
                </a:solidFill>
                <a:latin typeface="Franklin Gothic Book" charset="0"/>
                <a:ea typeface="ＭＳ Ｐゴシック" charset="0"/>
              </a:defRPr>
            </a:lvl5pPr>
            <a:lvl6pPr marL="2514600" indent="-228600" fontAlgn="base">
              <a:spcBef>
                <a:spcPct val="0"/>
              </a:spcBef>
              <a:spcAft>
                <a:spcPct val="0"/>
              </a:spcAft>
              <a:defRPr>
                <a:solidFill>
                  <a:schemeClr val="tx1"/>
                </a:solidFill>
                <a:latin typeface="Franklin Gothic Book" charset="0"/>
                <a:ea typeface="ＭＳ Ｐゴシック" charset="0"/>
              </a:defRPr>
            </a:lvl6pPr>
            <a:lvl7pPr marL="2971800" indent="-228600" fontAlgn="base">
              <a:spcBef>
                <a:spcPct val="0"/>
              </a:spcBef>
              <a:spcAft>
                <a:spcPct val="0"/>
              </a:spcAft>
              <a:defRPr>
                <a:solidFill>
                  <a:schemeClr val="tx1"/>
                </a:solidFill>
                <a:latin typeface="Franklin Gothic Book" charset="0"/>
                <a:ea typeface="ＭＳ Ｐゴシック" charset="0"/>
              </a:defRPr>
            </a:lvl7pPr>
            <a:lvl8pPr marL="3429000" indent="-228600" fontAlgn="base">
              <a:spcBef>
                <a:spcPct val="0"/>
              </a:spcBef>
              <a:spcAft>
                <a:spcPct val="0"/>
              </a:spcAft>
              <a:defRPr>
                <a:solidFill>
                  <a:schemeClr val="tx1"/>
                </a:solidFill>
                <a:latin typeface="Franklin Gothic Book" charset="0"/>
                <a:ea typeface="ＭＳ Ｐゴシック" charset="0"/>
              </a:defRPr>
            </a:lvl8pPr>
            <a:lvl9pPr marL="3886200" indent="-228600" fontAlgn="base">
              <a:spcBef>
                <a:spcPct val="0"/>
              </a:spcBef>
              <a:spcAft>
                <a:spcPct val="0"/>
              </a:spcAft>
              <a:defRPr>
                <a:solidFill>
                  <a:schemeClr val="tx1"/>
                </a:solidFill>
                <a:latin typeface="Franklin Gothic Book" charset="0"/>
                <a:ea typeface="ＭＳ Ｐゴシック" charset="0"/>
              </a:defRPr>
            </a:lvl9pPr>
          </a:lstStyle>
          <a:p>
            <a:pPr algn="ctr" eaLnBrk="0" fontAlgn="base" hangingPunct="0">
              <a:spcBef>
                <a:spcPct val="0"/>
              </a:spcBef>
              <a:spcAft>
                <a:spcPct val="0"/>
              </a:spcAft>
              <a:defRPr/>
            </a:pPr>
            <a:fld id="{A4F1E042-80DA-D448-8EF9-71683F170F66}" type="slidenum">
              <a:rPr lang="en-GB" sz="1600" b="1" smtClean="0">
                <a:solidFill>
                  <a:srgbClr val="00828C"/>
                </a:solidFill>
                <a:latin typeface="Helvetica" charset="0"/>
                <a:cs typeface="Helvetica" charset="0"/>
              </a:rPr>
              <a:pPr algn="ctr" eaLnBrk="0" fontAlgn="base" hangingPunct="0">
                <a:spcBef>
                  <a:spcPct val="0"/>
                </a:spcBef>
                <a:spcAft>
                  <a:spcPct val="0"/>
                </a:spcAft>
                <a:defRPr/>
              </a:pPr>
              <a:t>‹#›</a:t>
            </a:fld>
            <a:endParaRPr lang="fr-FR" sz="1600" b="1" dirty="0" smtClean="0">
              <a:solidFill>
                <a:srgbClr val="00828C"/>
              </a:solidFill>
              <a:latin typeface="Helvetica" charset="0"/>
              <a:cs typeface="Helvetica" charset="0"/>
            </a:endParaRPr>
          </a:p>
        </p:txBody>
      </p:sp>
      <p:sp>
        <p:nvSpPr>
          <p:cNvPr id="23" name="Rectangle 22"/>
          <p:cNvSpPr/>
          <p:nvPr/>
        </p:nvSpPr>
        <p:spPr>
          <a:xfrm>
            <a:off x="0" y="1"/>
            <a:ext cx="234950" cy="908720"/>
          </a:xfrm>
          <a:prstGeom prst="rect">
            <a:avLst/>
          </a:prstGeom>
          <a:solidFill>
            <a:srgbClr val="D8473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ln>
                <a:solidFill>
                  <a:srgbClr val="C2AD8D">
                    <a:lumMod val="50000"/>
                  </a:srgbClr>
                </a:solidFill>
              </a:ln>
              <a:solidFill>
                <a:srgbClr val="FF0000"/>
              </a:solidFill>
            </a:endParaRPr>
          </a:p>
        </p:txBody>
      </p:sp>
    </p:spTree>
    <p:extLst>
      <p:ext uri="{BB962C8B-B14F-4D97-AF65-F5344CB8AC3E}">
        <p14:creationId xmlns:p14="http://schemas.microsoft.com/office/powerpoint/2010/main" val="362763159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Lst>
  <p:timing>
    <p:tnLst>
      <p:par>
        <p:cTn id="1" dur="indefinite" restart="never" nodeType="tmRoot"/>
      </p:par>
    </p:tnLst>
  </p:timing>
  <p:hf hdr="0"/>
  <p:txStyles>
    <p:titleStyle>
      <a:lvl1pPr algn="l" rtl="0" eaLnBrk="1" fontAlgn="base" hangingPunct="1">
        <a:spcBef>
          <a:spcPct val="0"/>
        </a:spcBef>
        <a:spcAft>
          <a:spcPct val="0"/>
        </a:spcAft>
        <a:defRPr sz="3200" kern="1200" cap="all">
          <a:solidFill>
            <a:schemeClr val="bg1"/>
          </a:solidFill>
          <a:latin typeface="Cambria"/>
          <a:ea typeface="ＭＳ Ｐゴシック" charset="0"/>
          <a:cs typeface="Cambria"/>
        </a:defRPr>
      </a:lvl1pPr>
      <a:lvl2pPr algn="l" rtl="0" eaLnBrk="1" fontAlgn="base" hangingPunct="1">
        <a:spcBef>
          <a:spcPct val="0"/>
        </a:spcBef>
        <a:spcAft>
          <a:spcPct val="0"/>
        </a:spcAft>
        <a:defRPr sz="3200">
          <a:solidFill>
            <a:schemeClr val="bg1"/>
          </a:solidFill>
          <a:latin typeface="Cambria" charset="0"/>
          <a:ea typeface="ＭＳ Ｐゴシック" charset="0"/>
        </a:defRPr>
      </a:lvl2pPr>
      <a:lvl3pPr algn="l" rtl="0" eaLnBrk="1" fontAlgn="base" hangingPunct="1">
        <a:spcBef>
          <a:spcPct val="0"/>
        </a:spcBef>
        <a:spcAft>
          <a:spcPct val="0"/>
        </a:spcAft>
        <a:defRPr sz="3200">
          <a:solidFill>
            <a:schemeClr val="bg1"/>
          </a:solidFill>
          <a:latin typeface="Cambria" charset="0"/>
          <a:ea typeface="ＭＳ Ｐゴシック" charset="0"/>
        </a:defRPr>
      </a:lvl3pPr>
      <a:lvl4pPr algn="l" rtl="0" eaLnBrk="1" fontAlgn="base" hangingPunct="1">
        <a:spcBef>
          <a:spcPct val="0"/>
        </a:spcBef>
        <a:spcAft>
          <a:spcPct val="0"/>
        </a:spcAft>
        <a:defRPr sz="3200">
          <a:solidFill>
            <a:schemeClr val="bg1"/>
          </a:solidFill>
          <a:latin typeface="Cambria" charset="0"/>
          <a:ea typeface="ＭＳ Ｐゴシック" charset="0"/>
        </a:defRPr>
      </a:lvl4pPr>
      <a:lvl5pPr algn="l" rtl="0" eaLnBrk="1" fontAlgn="base" hangingPunct="1">
        <a:spcBef>
          <a:spcPct val="0"/>
        </a:spcBef>
        <a:spcAft>
          <a:spcPct val="0"/>
        </a:spcAft>
        <a:defRPr sz="3200">
          <a:solidFill>
            <a:schemeClr val="bg1"/>
          </a:solidFill>
          <a:latin typeface="Cambria" charset="0"/>
          <a:ea typeface="ＭＳ Ｐゴシック" charset="0"/>
        </a:defRPr>
      </a:lvl5pPr>
      <a:lvl6pPr marL="457200" algn="l" rtl="0" eaLnBrk="1" fontAlgn="base" hangingPunct="1">
        <a:spcBef>
          <a:spcPct val="0"/>
        </a:spcBef>
        <a:spcAft>
          <a:spcPct val="0"/>
        </a:spcAft>
        <a:defRPr sz="3200">
          <a:solidFill>
            <a:schemeClr val="bg1"/>
          </a:solidFill>
          <a:latin typeface="Cambria" charset="0"/>
          <a:ea typeface="ＭＳ Ｐゴシック" charset="0"/>
        </a:defRPr>
      </a:lvl6pPr>
      <a:lvl7pPr marL="914400" algn="l" rtl="0" eaLnBrk="1" fontAlgn="base" hangingPunct="1">
        <a:spcBef>
          <a:spcPct val="0"/>
        </a:spcBef>
        <a:spcAft>
          <a:spcPct val="0"/>
        </a:spcAft>
        <a:defRPr sz="3200">
          <a:solidFill>
            <a:schemeClr val="bg1"/>
          </a:solidFill>
          <a:latin typeface="Cambria" charset="0"/>
          <a:ea typeface="ＭＳ Ｐゴシック" charset="0"/>
        </a:defRPr>
      </a:lvl7pPr>
      <a:lvl8pPr marL="1371600" algn="l" rtl="0" eaLnBrk="1" fontAlgn="base" hangingPunct="1">
        <a:spcBef>
          <a:spcPct val="0"/>
        </a:spcBef>
        <a:spcAft>
          <a:spcPct val="0"/>
        </a:spcAft>
        <a:defRPr sz="3200">
          <a:solidFill>
            <a:schemeClr val="bg1"/>
          </a:solidFill>
          <a:latin typeface="Cambria" charset="0"/>
          <a:ea typeface="ＭＳ Ｐゴシック" charset="0"/>
        </a:defRPr>
      </a:lvl8pPr>
      <a:lvl9pPr marL="1828800" algn="l" rtl="0" eaLnBrk="1" fontAlgn="base" hangingPunct="1">
        <a:spcBef>
          <a:spcPct val="0"/>
        </a:spcBef>
        <a:spcAft>
          <a:spcPct val="0"/>
        </a:spcAft>
        <a:defRPr sz="3200">
          <a:solidFill>
            <a:schemeClr val="bg1"/>
          </a:solidFill>
          <a:latin typeface="Cambria" charset="0"/>
          <a:ea typeface="ＭＳ Ｐゴシック" charset="0"/>
        </a:defRPr>
      </a:lvl9pPr>
    </p:titleStyle>
    <p:bodyStyle>
      <a:lvl1pPr marL="342900" indent="-342900" algn="l" rtl="0" eaLnBrk="1" fontAlgn="base" hangingPunct="1">
        <a:spcBef>
          <a:spcPts val="800"/>
        </a:spcBef>
        <a:spcAft>
          <a:spcPct val="0"/>
        </a:spcAft>
        <a:buFont typeface="Arial" charset="0"/>
        <a:defRPr sz="1600" b="1" kern="1200">
          <a:solidFill>
            <a:schemeClr val="tx2"/>
          </a:solidFill>
          <a:latin typeface="Calibri" pitchFamily="34" charset="0"/>
          <a:ea typeface="ＭＳ Ｐゴシック" charset="0"/>
          <a:cs typeface="ＭＳ Ｐゴシック" charset="0"/>
        </a:defRPr>
      </a:lvl1pPr>
      <a:lvl2pPr marL="285750" indent="-285750" algn="l" rtl="0" eaLnBrk="1" fontAlgn="base" hangingPunct="1">
        <a:spcBef>
          <a:spcPts val="300"/>
        </a:spcBef>
        <a:spcAft>
          <a:spcPct val="0"/>
        </a:spcAft>
        <a:buClr>
          <a:srgbClr val="08A1D9"/>
        </a:buClr>
        <a:buFont typeface="Arial" charset="0"/>
        <a:buChar char="•"/>
        <a:defRPr sz="1600" kern="1200">
          <a:solidFill>
            <a:schemeClr val="tx1"/>
          </a:solidFill>
          <a:latin typeface="Calibri" pitchFamily="34" charset="0"/>
          <a:ea typeface="ＭＳ Ｐゴシック" charset="0"/>
          <a:cs typeface="+mn-cs"/>
        </a:defRPr>
      </a:lvl2pPr>
      <a:lvl3pPr marL="522288" indent="-285750" algn="l" rtl="0" eaLnBrk="1" fontAlgn="base" hangingPunct="1">
        <a:spcBef>
          <a:spcPts val="300"/>
        </a:spcBef>
        <a:spcAft>
          <a:spcPct val="0"/>
        </a:spcAft>
        <a:buClr>
          <a:schemeClr val="tx2"/>
        </a:buClr>
        <a:buFont typeface="Arial" charset="0"/>
        <a:buChar char="•"/>
        <a:defRPr sz="1600" kern="1200">
          <a:solidFill>
            <a:schemeClr val="tx1"/>
          </a:solidFill>
          <a:latin typeface="Calibri" pitchFamily="34" charset="0"/>
          <a:ea typeface="ＭＳ Ｐゴシック" charset="0"/>
          <a:cs typeface="+mn-cs"/>
        </a:defRPr>
      </a:lvl3pPr>
      <a:lvl4pPr marL="750888" indent="-285750" algn="l" rtl="0" eaLnBrk="1" fontAlgn="base" hangingPunct="1">
        <a:spcBef>
          <a:spcPts val="300"/>
        </a:spcBef>
        <a:spcAft>
          <a:spcPct val="0"/>
        </a:spcAft>
        <a:buClr>
          <a:schemeClr val="accent2"/>
        </a:buClr>
        <a:buFont typeface="Arial" charset="0"/>
        <a:buChar char="•"/>
        <a:defRPr sz="1600" kern="1200">
          <a:solidFill>
            <a:schemeClr val="tx1"/>
          </a:solidFill>
          <a:latin typeface="Calibri" pitchFamily="34" charset="0"/>
          <a:ea typeface="ＭＳ Ｐゴシック" charset="0"/>
          <a:cs typeface="+mn-cs"/>
        </a:defRPr>
      </a:lvl4pPr>
      <a:lvl5pPr marL="971550" indent="-285750" algn="l" rtl="0" eaLnBrk="1" fontAlgn="base" hangingPunct="1">
        <a:spcBef>
          <a:spcPts val="300"/>
        </a:spcBef>
        <a:spcAft>
          <a:spcPct val="0"/>
        </a:spcAft>
        <a:buClr>
          <a:srgbClr val="7030A0"/>
        </a:buClr>
        <a:buFont typeface="Arial" charset="0"/>
        <a:buChar char="•"/>
        <a:defRPr sz="1600" kern="1200">
          <a:solidFill>
            <a:schemeClr val="tx1"/>
          </a:solidFill>
          <a:latin typeface="Calibri" pitchFamily="34" charset="0"/>
          <a:ea typeface="ＭＳ Ｐゴシック" charset="0"/>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59"/>
          <p:cNvGrpSpPr>
            <a:grpSpLocks noChangeAspect="1"/>
          </p:cNvGrpSpPr>
          <p:nvPr userDrawn="1"/>
        </p:nvGrpSpPr>
        <p:grpSpPr bwMode="auto">
          <a:xfrm>
            <a:off x="2463800" y="6248400"/>
            <a:ext cx="6223000" cy="292100"/>
            <a:chOff x="1584" y="3936"/>
            <a:chExt cx="3840" cy="184"/>
          </a:xfrm>
        </p:grpSpPr>
        <p:sp>
          <p:nvSpPr>
            <p:cNvPr id="1075" name="AutoShape 58"/>
            <p:cNvSpPr>
              <a:spLocks noChangeAspect="1" noChangeArrowheads="1" noTextEdit="1"/>
            </p:cNvSpPr>
            <p:nvPr userDrawn="1"/>
          </p:nvSpPr>
          <p:spPr bwMode="auto">
            <a:xfrm>
              <a:off x="1584" y="3936"/>
              <a:ext cx="384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76" name="Rectangle 60"/>
            <p:cNvSpPr>
              <a:spLocks noChangeArrowheads="1"/>
            </p:cNvSpPr>
            <p:nvPr userDrawn="1"/>
          </p:nvSpPr>
          <p:spPr bwMode="auto">
            <a:xfrm>
              <a:off x="1584" y="3936"/>
              <a:ext cx="384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lnSpc>
                  <a:spcPct val="80000"/>
                </a:lnSpc>
                <a:defRPr sz="900">
                  <a:solidFill>
                    <a:schemeClr val="bg1"/>
                  </a:solidFill>
                  <a:latin typeface="Calibri" panose="020F0502020204030204" pitchFamily="34" charset="0"/>
                </a:defRPr>
              </a:lvl1pPr>
              <a:lvl2pPr marL="742950" indent="-285750">
                <a:lnSpc>
                  <a:spcPct val="80000"/>
                </a:lnSpc>
                <a:defRPr sz="900">
                  <a:solidFill>
                    <a:schemeClr val="bg1"/>
                  </a:solidFill>
                  <a:latin typeface="Calibri" panose="020F0502020204030204" pitchFamily="34" charset="0"/>
                </a:defRPr>
              </a:lvl2pPr>
              <a:lvl3pPr marL="1143000" indent="-228600">
                <a:lnSpc>
                  <a:spcPct val="80000"/>
                </a:lnSpc>
                <a:defRPr sz="900">
                  <a:solidFill>
                    <a:schemeClr val="bg1"/>
                  </a:solidFill>
                  <a:latin typeface="Calibri" panose="020F0502020204030204" pitchFamily="34" charset="0"/>
                </a:defRPr>
              </a:lvl3pPr>
              <a:lvl4pPr marL="1600200" indent="-228600">
                <a:lnSpc>
                  <a:spcPct val="80000"/>
                </a:lnSpc>
                <a:defRPr sz="900">
                  <a:solidFill>
                    <a:schemeClr val="bg1"/>
                  </a:solidFill>
                  <a:latin typeface="Calibri" panose="020F0502020204030204" pitchFamily="34" charset="0"/>
                </a:defRPr>
              </a:lvl4pPr>
              <a:lvl5pPr marL="2057400" indent="-228600">
                <a:lnSpc>
                  <a:spcPct val="80000"/>
                </a:lnSpc>
                <a:defRPr sz="900">
                  <a:solidFill>
                    <a:schemeClr val="bg1"/>
                  </a:solidFill>
                  <a:latin typeface="Calibri" panose="020F0502020204030204" pitchFamily="34" charset="0"/>
                </a:defRPr>
              </a:lvl5pPr>
              <a:lvl6pPr marL="25146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6pPr>
              <a:lvl7pPr marL="29718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7pPr>
              <a:lvl8pPr marL="34290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8pPr>
              <a:lvl9pPr marL="38862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9pPr>
            </a:lstStyle>
            <a:p>
              <a:pPr fontAlgn="base">
                <a:spcBef>
                  <a:spcPct val="0"/>
                </a:spcBef>
                <a:spcAft>
                  <a:spcPct val="0"/>
                </a:spcAft>
                <a:defRPr/>
              </a:pPr>
              <a:endParaRPr lang="en-US" altLang="en-US" dirty="0" smtClean="0">
                <a:solidFill>
                  <a:srgbClr val="FFFFFF"/>
                </a:solidFill>
              </a:endParaRPr>
            </a:p>
          </p:txBody>
        </p:sp>
        <p:sp>
          <p:nvSpPr>
            <p:cNvPr id="1077" name="Freeform 61"/>
            <p:cNvSpPr>
              <a:spLocks/>
            </p:cNvSpPr>
            <p:nvPr userDrawn="1"/>
          </p:nvSpPr>
          <p:spPr bwMode="auto">
            <a:xfrm>
              <a:off x="1584" y="3941"/>
              <a:ext cx="3835" cy="179"/>
            </a:xfrm>
            <a:custGeom>
              <a:avLst/>
              <a:gdLst>
                <a:gd name="T0" fmla="*/ 21 w 3835"/>
                <a:gd name="T1" fmla="*/ 0 h 179"/>
                <a:gd name="T2" fmla="*/ 3835 w 3835"/>
                <a:gd name="T3" fmla="*/ 0 h 179"/>
                <a:gd name="T4" fmla="*/ 3835 w 3835"/>
                <a:gd name="T5" fmla="*/ 179 h 179"/>
                <a:gd name="T6" fmla="*/ 22 w 3835"/>
                <a:gd name="T7" fmla="*/ 179 h 179"/>
                <a:gd name="T8" fmla="*/ 13 w 3835"/>
                <a:gd name="T9" fmla="*/ 177 h 179"/>
                <a:gd name="T10" fmla="*/ 7 w 3835"/>
                <a:gd name="T11" fmla="*/ 171 h 179"/>
                <a:gd name="T12" fmla="*/ 2 w 3835"/>
                <a:gd name="T13" fmla="*/ 165 h 179"/>
                <a:gd name="T14" fmla="*/ 1 w 3835"/>
                <a:gd name="T15" fmla="*/ 158 h 179"/>
                <a:gd name="T16" fmla="*/ 0 w 3835"/>
                <a:gd name="T17" fmla="*/ 152 h 179"/>
                <a:gd name="T18" fmla="*/ 0 w 3835"/>
                <a:gd name="T19" fmla="*/ 28 h 179"/>
                <a:gd name="T20" fmla="*/ 1 w 3835"/>
                <a:gd name="T21" fmla="*/ 16 h 179"/>
                <a:gd name="T22" fmla="*/ 6 w 3835"/>
                <a:gd name="T23" fmla="*/ 9 h 179"/>
                <a:gd name="T24" fmla="*/ 10 w 3835"/>
                <a:gd name="T25" fmla="*/ 3 h 179"/>
                <a:gd name="T26" fmla="*/ 16 w 3835"/>
                <a:gd name="T27" fmla="*/ 1 h 179"/>
                <a:gd name="T28" fmla="*/ 21 w 3835"/>
                <a:gd name="T29" fmla="*/ 0 h 17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835" h="179">
                  <a:moveTo>
                    <a:pt x="21" y="0"/>
                  </a:moveTo>
                  <a:lnTo>
                    <a:pt x="3835" y="0"/>
                  </a:lnTo>
                  <a:lnTo>
                    <a:pt x="3835" y="179"/>
                  </a:lnTo>
                  <a:lnTo>
                    <a:pt x="22" y="179"/>
                  </a:lnTo>
                  <a:lnTo>
                    <a:pt x="13" y="177"/>
                  </a:lnTo>
                  <a:lnTo>
                    <a:pt x="7" y="171"/>
                  </a:lnTo>
                  <a:lnTo>
                    <a:pt x="2" y="165"/>
                  </a:lnTo>
                  <a:lnTo>
                    <a:pt x="1" y="158"/>
                  </a:lnTo>
                  <a:lnTo>
                    <a:pt x="0" y="152"/>
                  </a:lnTo>
                  <a:lnTo>
                    <a:pt x="0" y="28"/>
                  </a:lnTo>
                  <a:lnTo>
                    <a:pt x="1" y="16"/>
                  </a:lnTo>
                  <a:lnTo>
                    <a:pt x="6" y="9"/>
                  </a:lnTo>
                  <a:lnTo>
                    <a:pt x="10" y="3"/>
                  </a:lnTo>
                  <a:lnTo>
                    <a:pt x="16" y="1"/>
                  </a:lnTo>
                  <a:lnTo>
                    <a:pt x="21" y="0"/>
                  </a:lnTo>
                  <a:close/>
                </a:path>
              </a:pathLst>
            </a:custGeom>
            <a:solidFill>
              <a:srgbClr val="4B799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grpSp>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11"/>
          <p:cNvGrpSpPr>
            <a:grpSpLocks noChangeAspect="1"/>
          </p:cNvGrpSpPr>
          <p:nvPr userDrawn="1"/>
        </p:nvGrpSpPr>
        <p:grpSpPr bwMode="auto">
          <a:xfrm>
            <a:off x="419100" y="6208713"/>
            <a:ext cx="1651000" cy="444500"/>
            <a:chOff x="336" y="3936"/>
            <a:chExt cx="1040" cy="280"/>
          </a:xfrm>
        </p:grpSpPr>
        <p:sp>
          <p:nvSpPr>
            <p:cNvPr id="1032" name="AutoShape 12"/>
            <p:cNvSpPr>
              <a:spLocks noChangeAspect="1" noChangeArrowheads="1" noTextEdit="1"/>
            </p:cNvSpPr>
            <p:nvPr userDrawn="1"/>
          </p:nvSpPr>
          <p:spPr bwMode="auto">
            <a:xfrm>
              <a:off x="336" y="3936"/>
              <a:ext cx="1040"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33" name="Rectangle 13"/>
            <p:cNvSpPr>
              <a:spLocks noChangeArrowheads="1"/>
            </p:cNvSpPr>
            <p:nvPr userDrawn="1"/>
          </p:nvSpPr>
          <p:spPr bwMode="auto">
            <a:xfrm>
              <a:off x="336" y="3936"/>
              <a:ext cx="1040"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lnSpc>
                  <a:spcPct val="80000"/>
                </a:lnSpc>
                <a:defRPr sz="900">
                  <a:solidFill>
                    <a:schemeClr val="bg1"/>
                  </a:solidFill>
                  <a:latin typeface="Calibri" panose="020F0502020204030204" pitchFamily="34" charset="0"/>
                </a:defRPr>
              </a:lvl1pPr>
              <a:lvl2pPr marL="742950" indent="-285750">
                <a:lnSpc>
                  <a:spcPct val="80000"/>
                </a:lnSpc>
                <a:defRPr sz="900">
                  <a:solidFill>
                    <a:schemeClr val="bg1"/>
                  </a:solidFill>
                  <a:latin typeface="Calibri" panose="020F0502020204030204" pitchFamily="34" charset="0"/>
                </a:defRPr>
              </a:lvl2pPr>
              <a:lvl3pPr marL="1143000" indent="-228600">
                <a:lnSpc>
                  <a:spcPct val="80000"/>
                </a:lnSpc>
                <a:defRPr sz="900">
                  <a:solidFill>
                    <a:schemeClr val="bg1"/>
                  </a:solidFill>
                  <a:latin typeface="Calibri" panose="020F0502020204030204" pitchFamily="34" charset="0"/>
                </a:defRPr>
              </a:lvl3pPr>
              <a:lvl4pPr marL="1600200" indent="-228600">
                <a:lnSpc>
                  <a:spcPct val="80000"/>
                </a:lnSpc>
                <a:defRPr sz="900">
                  <a:solidFill>
                    <a:schemeClr val="bg1"/>
                  </a:solidFill>
                  <a:latin typeface="Calibri" panose="020F0502020204030204" pitchFamily="34" charset="0"/>
                </a:defRPr>
              </a:lvl4pPr>
              <a:lvl5pPr marL="2057400" indent="-228600">
                <a:lnSpc>
                  <a:spcPct val="80000"/>
                </a:lnSpc>
                <a:defRPr sz="900">
                  <a:solidFill>
                    <a:schemeClr val="bg1"/>
                  </a:solidFill>
                  <a:latin typeface="Calibri" panose="020F0502020204030204" pitchFamily="34" charset="0"/>
                </a:defRPr>
              </a:lvl5pPr>
              <a:lvl6pPr marL="25146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6pPr>
              <a:lvl7pPr marL="29718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7pPr>
              <a:lvl8pPr marL="34290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8pPr>
              <a:lvl9pPr marL="3886200" indent="-228600" eaLnBrk="0" fontAlgn="base" hangingPunct="0">
                <a:lnSpc>
                  <a:spcPct val="80000"/>
                </a:lnSpc>
                <a:spcBef>
                  <a:spcPct val="0"/>
                </a:spcBef>
                <a:spcAft>
                  <a:spcPct val="0"/>
                </a:spcAft>
                <a:defRPr sz="900">
                  <a:solidFill>
                    <a:schemeClr val="bg1"/>
                  </a:solidFill>
                  <a:latin typeface="Calibri" panose="020F0502020204030204" pitchFamily="34" charset="0"/>
                </a:defRPr>
              </a:lvl9pPr>
            </a:lstStyle>
            <a:p>
              <a:pPr fontAlgn="base">
                <a:spcBef>
                  <a:spcPct val="0"/>
                </a:spcBef>
                <a:spcAft>
                  <a:spcPct val="0"/>
                </a:spcAft>
                <a:defRPr/>
              </a:pPr>
              <a:endParaRPr lang="en-US" altLang="en-US" dirty="0" smtClean="0">
                <a:solidFill>
                  <a:srgbClr val="FFFFFF"/>
                </a:solidFill>
              </a:endParaRPr>
            </a:p>
          </p:txBody>
        </p:sp>
        <p:sp>
          <p:nvSpPr>
            <p:cNvPr id="1034" name="Freeform 14"/>
            <p:cNvSpPr>
              <a:spLocks/>
            </p:cNvSpPr>
            <p:nvPr userDrawn="1"/>
          </p:nvSpPr>
          <p:spPr bwMode="auto">
            <a:xfrm>
              <a:off x="650" y="3982"/>
              <a:ext cx="42" cy="52"/>
            </a:xfrm>
            <a:custGeom>
              <a:avLst/>
              <a:gdLst>
                <a:gd name="T0" fmla="*/ 0 w 169"/>
                <a:gd name="T1" fmla="*/ 0 h 209"/>
                <a:gd name="T2" fmla="*/ 0 w 169"/>
                <a:gd name="T3" fmla="*/ 0 h 209"/>
                <a:gd name="T4" fmla="*/ 0 w 169"/>
                <a:gd name="T5" fmla="*/ 0 h 209"/>
                <a:gd name="T6" fmla="*/ 0 w 169"/>
                <a:gd name="T7" fmla="*/ 0 h 209"/>
                <a:gd name="T8" fmla="*/ 0 w 169"/>
                <a:gd name="T9" fmla="*/ 0 h 209"/>
                <a:gd name="T10" fmla="*/ 0 w 169"/>
                <a:gd name="T11" fmla="*/ 0 h 209"/>
                <a:gd name="T12" fmla="*/ 0 w 169"/>
                <a:gd name="T13" fmla="*/ 0 h 209"/>
                <a:gd name="T14" fmla="*/ 0 w 169"/>
                <a:gd name="T15" fmla="*/ 0 h 209"/>
                <a:gd name="T16" fmla="*/ 0 w 169"/>
                <a:gd name="T17" fmla="*/ 0 h 209"/>
                <a:gd name="T18" fmla="*/ 0 w 169"/>
                <a:gd name="T19" fmla="*/ 0 h 209"/>
                <a:gd name="T20" fmla="*/ 0 w 169"/>
                <a:gd name="T21" fmla="*/ 0 h 209"/>
                <a:gd name="T22" fmla="*/ 0 w 169"/>
                <a:gd name="T23" fmla="*/ 0 h 209"/>
                <a:gd name="T24" fmla="*/ 0 w 169"/>
                <a:gd name="T25" fmla="*/ 0 h 209"/>
                <a:gd name="T26" fmla="*/ 0 w 169"/>
                <a:gd name="T27" fmla="*/ 0 h 209"/>
                <a:gd name="T28" fmla="*/ 0 w 169"/>
                <a:gd name="T29" fmla="*/ 0 h 209"/>
                <a:gd name="T30" fmla="*/ 0 w 169"/>
                <a:gd name="T31" fmla="*/ 0 h 209"/>
                <a:gd name="T32" fmla="*/ 0 w 169"/>
                <a:gd name="T33" fmla="*/ 0 h 209"/>
                <a:gd name="T34" fmla="*/ 0 w 169"/>
                <a:gd name="T35" fmla="*/ 0 h 209"/>
                <a:gd name="T36" fmla="*/ 0 w 169"/>
                <a:gd name="T37" fmla="*/ 0 h 209"/>
                <a:gd name="T38" fmla="*/ 0 w 169"/>
                <a:gd name="T39" fmla="*/ 0 h 209"/>
                <a:gd name="T40" fmla="*/ 0 w 169"/>
                <a:gd name="T41" fmla="*/ 0 h 209"/>
                <a:gd name="T42" fmla="*/ 0 w 169"/>
                <a:gd name="T43" fmla="*/ 0 h 209"/>
                <a:gd name="T44" fmla="*/ 0 w 169"/>
                <a:gd name="T45" fmla="*/ 0 h 209"/>
                <a:gd name="T46" fmla="*/ 0 w 169"/>
                <a:gd name="T47" fmla="*/ 0 h 209"/>
                <a:gd name="T48" fmla="*/ 0 w 169"/>
                <a:gd name="T49" fmla="*/ 0 h 209"/>
                <a:gd name="T50" fmla="*/ 0 w 169"/>
                <a:gd name="T51" fmla="*/ 0 h 209"/>
                <a:gd name="T52" fmla="*/ 0 w 169"/>
                <a:gd name="T53" fmla="*/ 0 h 209"/>
                <a:gd name="T54" fmla="*/ 0 w 169"/>
                <a:gd name="T55" fmla="*/ 0 h 209"/>
                <a:gd name="T56" fmla="*/ 0 w 169"/>
                <a:gd name="T57" fmla="*/ 0 h 209"/>
                <a:gd name="T58" fmla="*/ 0 w 169"/>
                <a:gd name="T59" fmla="*/ 0 h 209"/>
                <a:gd name="T60" fmla="*/ 0 w 169"/>
                <a:gd name="T61" fmla="*/ 0 h 209"/>
                <a:gd name="T62" fmla="*/ 0 w 169"/>
                <a:gd name="T63" fmla="*/ 0 h 209"/>
                <a:gd name="T64" fmla="*/ 0 w 169"/>
                <a:gd name="T65" fmla="*/ 0 h 209"/>
                <a:gd name="T66" fmla="*/ 0 w 169"/>
                <a:gd name="T67" fmla="*/ 0 h 209"/>
                <a:gd name="T68" fmla="*/ 0 w 169"/>
                <a:gd name="T69" fmla="*/ 0 h 209"/>
                <a:gd name="T70" fmla="*/ 0 w 169"/>
                <a:gd name="T71" fmla="*/ 0 h 209"/>
                <a:gd name="T72" fmla="*/ 0 w 169"/>
                <a:gd name="T73" fmla="*/ 0 h 209"/>
                <a:gd name="T74" fmla="*/ 0 w 169"/>
                <a:gd name="T75" fmla="*/ 0 h 209"/>
                <a:gd name="T76" fmla="*/ 0 w 169"/>
                <a:gd name="T77" fmla="*/ 0 h 209"/>
                <a:gd name="T78" fmla="*/ 0 w 169"/>
                <a:gd name="T79" fmla="*/ 0 h 209"/>
                <a:gd name="T80" fmla="*/ 0 w 169"/>
                <a:gd name="T81" fmla="*/ 0 h 20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9" h="209">
                  <a:moveTo>
                    <a:pt x="103" y="0"/>
                  </a:moveTo>
                  <a:lnTo>
                    <a:pt x="126" y="1"/>
                  </a:lnTo>
                  <a:lnTo>
                    <a:pt x="136" y="4"/>
                  </a:lnTo>
                  <a:lnTo>
                    <a:pt x="145" y="6"/>
                  </a:lnTo>
                  <a:lnTo>
                    <a:pt x="153" y="9"/>
                  </a:lnTo>
                  <a:lnTo>
                    <a:pt x="158" y="11"/>
                  </a:lnTo>
                  <a:lnTo>
                    <a:pt x="161" y="14"/>
                  </a:lnTo>
                  <a:lnTo>
                    <a:pt x="164" y="15"/>
                  </a:lnTo>
                  <a:lnTo>
                    <a:pt x="168" y="19"/>
                  </a:lnTo>
                  <a:lnTo>
                    <a:pt x="169" y="23"/>
                  </a:lnTo>
                  <a:lnTo>
                    <a:pt x="169" y="45"/>
                  </a:lnTo>
                  <a:lnTo>
                    <a:pt x="168" y="48"/>
                  </a:lnTo>
                  <a:lnTo>
                    <a:pt x="168" y="49"/>
                  </a:lnTo>
                  <a:lnTo>
                    <a:pt x="166" y="50"/>
                  </a:lnTo>
                  <a:lnTo>
                    <a:pt x="164" y="52"/>
                  </a:lnTo>
                  <a:lnTo>
                    <a:pt x="163" y="50"/>
                  </a:lnTo>
                  <a:lnTo>
                    <a:pt x="160" y="50"/>
                  </a:lnTo>
                  <a:lnTo>
                    <a:pt x="158" y="48"/>
                  </a:lnTo>
                  <a:lnTo>
                    <a:pt x="154" y="47"/>
                  </a:lnTo>
                  <a:lnTo>
                    <a:pt x="150" y="44"/>
                  </a:lnTo>
                  <a:lnTo>
                    <a:pt x="145" y="43"/>
                  </a:lnTo>
                  <a:lnTo>
                    <a:pt x="135" y="38"/>
                  </a:lnTo>
                  <a:lnTo>
                    <a:pt x="127" y="36"/>
                  </a:lnTo>
                  <a:lnTo>
                    <a:pt x="117" y="34"/>
                  </a:lnTo>
                  <a:lnTo>
                    <a:pt x="105" y="33"/>
                  </a:lnTo>
                  <a:lnTo>
                    <a:pt x="91" y="34"/>
                  </a:lnTo>
                  <a:lnTo>
                    <a:pt x="78" y="38"/>
                  </a:lnTo>
                  <a:lnTo>
                    <a:pt x="68" y="44"/>
                  </a:lnTo>
                  <a:lnTo>
                    <a:pt x="58" y="53"/>
                  </a:lnTo>
                  <a:lnTo>
                    <a:pt x="52" y="63"/>
                  </a:lnTo>
                  <a:lnTo>
                    <a:pt x="45" y="76"/>
                  </a:lnTo>
                  <a:lnTo>
                    <a:pt x="43" y="89"/>
                  </a:lnTo>
                  <a:lnTo>
                    <a:pt x="42" y="105"/>
                  </a:lnTo>
                  <a:lnTo>
                    <a:pt x="43" y="120"/>
                  </a:lnTo>
                  <a:lnTo>
                    <a:pt x="45" y="135"/>
                  </a:lnTo>
                  <a:lnTo>
                    <a:pt x="52" y="146"/>
                  </a:lnTo>
                  <a:lnTo>
                    <a:pt x="58" y="156"/>
                  </a:lnTo>
                  <a:lnTo>
                    <a:pt x="64" y="163"/>
                  </a:lnTo>
                  <a:lnTo>
                    <a:pt x="71" y="166"/>
                  </a:lnTo>
                  <a:lnTo>
                    <a:pt x="78" y="170"/>
                  </a:lnTo>
                  <a:lnTo>
                    <a:pt x="89" y="174"/>
                  </a:lnTo>
                  <a:lnTo>
                    <a:pt x="103" y="175"/>
                  </a:lnTo>
                  <a:lnTo>
                    <a:pt x="116" y="173"/>
                  </a:lnTo>
                  <a:lnTo>
                    <a:pt x="124" y="171"/>
                  </a:lnTo>
                  <a:lnTo>
                    <a:pt x="129" y="169"/>
                  </a:lnTo>
                  <a:lnTo>
                    <a:pt x="129" y="121"/>
                  </a:lnTo>
                  <a:lnTo>
                    <a:pt x="89" y="121"/>
                  </a:lnTo>
                  <a:lnTo>
                    <a:pt x="88" y="120"/>
                  </a:lnTo>
                  <a:lnTo>
                    <a:pt x="86" y="115"/>
                  </a:lnTo>
                  <a:lnTo>
                    <a:pt x="86" y="98"/>
                  </a:lnTo>
                  <a:lnTo>
                    <a:pt x="87" y="93"/>
                  </a:lnTo>
                  <a:lnTo>
                    <a:pt x="89" y="91"/>
                  </a:lnTo>
                  <a:lnTo>
                    <a:pt x="163" y="91"/>
                  </a:lnTo>
                  <a:lnTo>
                    <a:pt x="164" y="92"/>
                  </a:lnTo>
                  <a:lnTo>
                    <a:pt x="166" y="93"/>
                  </a:lnTo>
                  <a:lnTo>
                    <a:pt x="169" y="98"/>
                  </a:lnTo>
                  <a:lnTo>
                    <a:pt x="169" y="189"/>
                  </a:lnTo>
                  <a:lnTo>
                    <a:pt x="168" y="193"/>
                  </a:lnTo>
                  <a:lnTo>
                    <a:pt x="165" y="195"/>
                  </a:lnTo>
                  <a:lnTo>
                    <a:pt x="161" y="198"/>
                  </a:lnTo>
                  <a:lnTo>
                    <a:pt x="155" y="200"/>
                  </a:lnTo>
                  <a:lnTo>
                    <a:pt x="149" y="202"/>
                  </a:lnTo>
                  <a:lnTo>
                    <a:pt x="141" y="204"/>
                  </a:lnTo>
                  <a:lnTo>
                    <a:pt x="134" y="205"/>
                  </a:lnTo>
                  <a:lnTo>
                    <a:pt x="125" y="207"/>
                  </a:lnTo>
                  <a:lnTo>
                    <a:pt x="110" y="209"/>
                  </a:lnTo>
                  <a:lnTo>
                    <a:pt x="101" y="209"/>
                  </a:lnTo>
                  <a:lnTo>
                    <a:pt x="78" y="207"/>
                  </a:lnTo>
                  <a:lnTo>
                    <a:pt x="58" y="202"/>
                  </a:lnTo>
                  <a:lnTo>
                    <a:pt x="42" y="194"/>
                  </a:lnTo>
                  <a:lnTo>
                    <a:pt x="26" y="182"/>
                  </a:lnTo>
                  <a:lnTo>
                    <a:pt x="15" y="168"/>
                  </a:lnTo>
                  <a:lnTo>
                    <a:pt x="6" y="150"/>
                  </a:lnTo>
                  <a:lnTo>
                    <a:pt x="1" y="130"/>
                  </a:lnTo>
                  <a:lnTo>
                    <a:pt x="0" y="107"/>
                  </a:lnTo>
                  <a:lnTo>
                    <a:pt x="1" y="83"/>
                  </a:lnTo>
                  <a:lnTo>
                    <a:pt x="8" y="62"/>
                  </a:lnTo>
                  <a:lnTo>
                    <a:pt x="16" y="44"/>
                  </a:lnTo>
                  <a:lnTo>
                    <a:pt x="28" y="28"/>
                  </a:lnTo>
                  <a:lnTo>
                    <a:pt x="43" y="16"/>
                  </a:lnTo>
                  <a:lnTo>
                    <a:pt x="60" y="7"/>
                  </a:lnTo>
                  <a:lnTo>
                    <a:pt x="81" y="1"/>
                  </a:lnTo>
                  <a:lnTo>
                    <a:pt x="10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35" name="Freeform 15"/>
            <p:cNvSpPr>
              <a:spLocks/>
            </p:cNvSpPr>
            <p:nvPr userDrawn="1"/>
          </p:nvSpPr>
          <p:spPr bwMode="auto">
            <a:xfrm>
              <a:off x="702" y="3979"/>
              <a:ext cx="9" cy="54"/>
            </a:xfrm>
            <a:custGeom>
              <a:avLst/>
              <a:gdLst>
                <a:gd name="T0" fmla="*/ 0 w 38"/>
                <a:gd name="T1" fmla="*/ 0 h 220"/>
                <a:gd name="T2" fmla="*/ 0 w 38"/>
                <a:gd name="T3" fmla="*/ 0 h 220"/>
                <a:gd name="T4" fmla="*/ 0 w 38"/>
                <a:gd name="T5" fmla="*/ 0 h 220"/>
                <a:gd name="T6" fmla="*/ 0 w 38"/>
                <a:gd name="T7" fmla="*/ 0 h 220"/>
                <a:gd name="T8" fmla="*/ 0 w 38"/>
                <a:gd name="T9" fmla="*/ 0 h 220"/>
                <a:gd name="T10" fmla="*/ 0 w 38"/>
                <a:gd name="T11" fmla="*/ 0 h 220"/>
                <a:gd name="T12" fmla="*/ 0 w 38"/>
                <a:gd name="T13" fmla="*/ 0 h 220"/>
                <a:gd name="T14" fmla="*/ 0 w 38"/>
                <a:gd name="T15" fmla="*/ 0 h 220"/>
                <a:gd name="T16" fmla="*/ 0 w 38"/>
                <a:gd name="T17" fmla="*/ 0 h 220"/>
                <a:gd name="T18" fmla="*/ 0 w 38"/>
                <a:gd name="T19" fmla="*/ 0 h 220"/>
                <a:gd name="T20" fmla="*/ 0 w 38"/>
                <a:gd name="T21" fmla="*/ 0 h 220"/>
                <a:gd name="T22" fmla="*/ 0 w 38"/>
                <a:gd name="T23" fmla="*/ 0 h 220"/>
                <a:gd name="T24" fmla="*/ 0 w 38"/>
                <a:gd name="T25" fmla="*/ 0 h 220"/>
                <a:gd name="T26" fmla="*/ 0 w 38"/>
                <a:gd name="T27" fmla="*/ 0 h 220"/>
                <a:gd name="T28" fmla="*/ 0 w 38"/>
                <a:gd name="T29" fmla="*/ 0 h 220"/>
                <a:gd name="T30" fmla="*/ 0 w 38"/>
                <a:gd name="T31" fmla="*/ 0 h 220"/>
                <a:gd name="T32" fmla="*/ 0 w 38"/>
                <a:gd name="T33" fmla="*/ 0 h 220"/>
                <a:gd name="T34" fmla="*/ 0 w 38"/>
                <a:gd name="T35" fmla="*/ 0 h 220"/>
                <a:gd name="T36" fmla="*/ 0 w 38"/>
                <a:gd name="T37" fmla="*/ 0 h 220"/>
                <a:gd name="T38" fmla="*/ 0 w 38"/>
                <a:gd name="T39" fmla="*/ 0 h 220"/>
                <a:gd name="T40" fmla="*/ 0 w 38"/>
                <a:gd name="T41" fmla="*/ 0 h 220"/>
                <a:gd name="T42" fmla="*/ 0 w 38"/>
                <a:gd name="T43" fmla="*/ 0 h 2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8" h="220">
                  <a:moveTo>
                    <a:pt x="14" y="0"/>
                  </a:moveTo>
                  <a:lnTo>
                    <a:pt x="24" y="0"/>
                  </a:lnTo>
                  <a:lnTo>
                    <a:pt x="29" y="2"/>
                  </a:lnTo>
                  <a:lnTo>
                    <a:pt x="32" y="2"/>
                  </a:lnTo>
                  <a:lnTo>
                    <a:pt x="37" y="4"/>
                  </a:lnTo>
                  <a:lnTo>
                    <a:pt x="38" y="4"/>
                  </a:lnTo>
                  <a:lnTo>
                    <a:pt x="38" y="216"/>
                  </a:lnTo>
                  <a:lnTo>
                    <a:pt x="37" y="217"/>
                  </a:lnTo>
                  <a:lnTo>
                    <a:pt x="34" y="217"/>
                  </a:lnTo>
                  <a:lnTo>
                    <a:pt x="29" y="220"/>
                  </a:lnTo>
                  <a:lnTo>
                    <a:pt x="10" y="220"/>
                  </a:lnTo>
                  <a:lnTo>
                    <a:pt x="6" y="218"/>
                  </a:lnTo>
                  <a:lnTo>
                    <a:pt x="4" y="217"/>
                  </a:lnTo>
                  <a:lnTo>
                    <a:pt x="3" y="217"/>
                  </a:lnTo>
                  <a:lnTo>
                    <a:pt x="0" y="215"/>
                  </a:lnTo>
                  <a:lnTo>
                    <a:pt x="0" y="7"/>
                  </a:lnTo>
                  <a:lnTo>
                    <a:pt x="1" y="4"/>
                  </a:lnTo>
                  <a:lnTo>
                    <a:pt x="3" y="4"/>
                  </a:lnTo>
                  <a:lnTo>
                    <a:pt x="4" y="3"/>
                  </a:lnTo>
                  <a:lnTo>
                    <a:pt x="6" y="2"/>
                  </a:lnTo>
                  <a:lnTo>
                    <a:pt x="10" y="2"/>
                  </a:lnTo>
                  <a:lnTo>
                    <a:pt x="1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36" name="Freeform 16"/>
            <p:cNvSpPr>
              <a:spLocks noEditPoints="1"/>
            </p:cNvSpPr>
            <p:nvPr userDrawn="1"/>
          </p:nvSpPr>
          <p:spPr bwMode="auto">
            <a:xfrm>
              <a:off x="719" y="3995"/>
              <a:ext cx="37" cy="39"/>
            </a:xfrm>
            <a:custGeom>
              <a:avLst/>
              <a:gdLst>
                <a:gd name="T0" fmla="*/ 0 w 148"/>
                <a:gd name="T1" fmla="*/ 0 h 157"/>
                <a:gd name="T2" fmla="*/ 0 w 148"/>
                <a:gd name="T3" fmla="*/ 0 h 157"/>
                <a:gd name="T4" fmla="*/ 0 w 148"/>
                <a:gd name="T5" fmla="*/ 0 h 157"/>
                <a:gd name="T6" fmla="*/ 0 w 148"/>
                <a:gd name="T7" fmla="*/ 0 h 157"/>
                <a:gd name="T8" fmla="*/ 0 w 148"/>
                <a:gd name="T9" fmla="*/ 0 h 157"/>
                <a:gd name="T10" fmla="*/ 0 w 148"/>
                <a:gd name="T11" fmla="*/ 0 h 157"/>
                <a:gd name="T12" fmla="*/ 0 w 148"/>
                <a:gd name="T13" fmla="*/ 0 h 157"/>
                <a:gd name="T14" fmla="*/ 0 w 148"/>
                <a:gd name="T15" fmla="*/ 0 h 157"/>
                <a:gd name="T16" fmla="*/ 0 w 148"/>
                <a:gd name="T17" fmla="*/ 0 h 157"/>
                <a:gd name="T18" fmla="*/ 0 w 148"/>
                <a:gd name="T19" fmla="*/ 0 h 157"/>
                <a:gd name="T20" fmla="*/ 0 w 148"/>
                <a:gd name="T21" fmla="*/ 0 h 157"/>
                <a:gd name="T22" fmla="*/ 0 w 148"/>
                <a:gd name="T23" fmla="*/ 0 h 157"/>
                <a:gd name="T24" fmla="*/ 0 w 148"/>
                <a:gd name="T25" fmla="*/ 0 h 157"/>
                <a:gd name="T26" fmla="*/ 0 w 148"/>
                <a:gd name="T27" fmla="*/ 0 h 157"/>
                <a:gd name="T28" fmla="*/ 0 w 148"/>
                <a:gd name="T29" fmla="*/ 0 h 157"/>
                <a:gd name="T30" fmla="*/ 0 w 148"/>
                <a:gd name="T31" fmla="*/ 0 h 157"/>
                <a:gd name="T32" fmla="*/ 0 w 148"/>
                <a:gd name="T33" fmla="*/ 0 h 157"/>
                <a:gd name="T34" fmla="*/ 0 w 148"/>
                <a:gd name="T35" fmla="*/ 0 h 157"/>
                <a:gd name="T36" fmla="*/ 0 w 148"/>
                <a:gd name="T37" fmla="*/ 0 h 157"/>
                <a:gd name="T38" fmla="*/ 0 w 148"/>
                <a:gd name="T39" fmla="*/ 0 h 157"/>
                <a:gd name="T40" fmla="*/ 0 w 148"/>
                <a:gd name="T41" fmla="*/ 0 h 157"/>
                <a:gd name="T42" fmla="*/ 0 w 148"/>
                <a:gd name="T43" fmla="*/ 0 h 157"/>
                <a:gd name="T44" fmla="*/ 0 w 148"/>
                <a:gd name="T45" fmla="*/ 0 h 157"/>
                <a:gd name="T46" fmla="*/ 0 w 148"/>
                <a:gd name="T47" fmla="*/ 0 h 157"/>
                <a:gd name="T48" fmla="*/ 0 w 148"/>
                <a:gd name="T49" fmla="*/ 0 h 157"/>
                <a:gd name="T50" fmla="*/ 0 w 148"/>
                <a:gd name="T51" fmla="*/ 0 h 157"/>
                <a:gd name="T52" fmla="*/ 0 w 148"/>
                <a:gd name="T53" fmla="*/ 0 h 157"/>
                <a:gd name="T54" fmla="*/ 0 w 148"/>
                <a:gd name="T55" fmla="*/ 0 h 157"/>
                <a:gd name="T56" fmla="*/ 0 w 148"/>
                <a:gd name="T57" fmla="*/ 0 h 157"/>
                <a:gd name="T58" fmla="*/ 0 w 148"/>
                <a:gd name="T59" fmla="*/ 0 h 157"/>
                <a:gd name="T60" fmla="*/ 0 w 148"/>
                <a:gd name="T61" fmla="*/ 0 h 157"/>
                <a:gd name="T62" fmla="*/ 0 w 148"/>
                <a:gd name="T63" fmla="*/ 0 h 157"/>
                <a:gd name="T64" fmla="*/ 0 w 148"/>
                <a:gd name="T65" fmla="*/ 0 h 1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8" h="157">
                  <a:moveTo>
                    <a:pt x="68" y="31"/>
                  </a:moveTo>
                  <a:lnTo>
                    <a:pt x="63" y="32"/>
                  </a:lnTo>
                  <a:lnTo>
                    <a:pt x="59" y="34"/>
                  </a:lnTo>
                  <a:lnTo>
                    <a:pt x="56" y="36"/>
                  </a:lnTo>
                  <a:lnTo>
                    <a:pt x="48" y="44"/>
                  </a:lnTo>
                  <a:lnTo>
                    <a:pt x="44" y="50"/>
                  </a:lnTo>
                  <a:lnTo>
                    <a:pt x="42" y="59"/>
                  </a:lnTo>
                  <a:lnTo>
                    <a:pt x="40" y="64"/>
                  </a:lnTo>
                  <a:lnTo>
                    <a:pt x="40" y="88"/>
                  </a:lnTo>
                  <a:lnTo>
                    <a:pt x="42" y="97"/>
                  </a:lnTo>
                  <a:lnTo>
                    <a:pt x="44" y="106"/>
                  </a:lnTo>
                  <a:lnTo>
                    <a:pt x="47" y="112"/>
                  </a:lnTo>
                  <a:lnTo>
                    <a:pt x="52" y="118"/>
                  </a:lnTo>
                  <a:lnTo>
                    <a:pt x="57" y="122"/>
                  </a:lnTo>
                  <a:lnTo>
                    <a:pt x="62" y="124"/>
                  </a:lnTo>
                  <a:lnTo>
                    <a:pt x="67" y="126"/>
                  </a:lnTo>
                  <a:lnTo>
                    <a:pt x="80" y="126"/>
                  </a:lnTo>
                  <a:lnTo>
                    <a:pt x="85" y="124"/>
                  </a:lnTo>
                  <a:lnTo>
                    <a:pt x="88" y="122"/>
                  </a:lnTo>
                  <a:lnTo>
                    <a:pt x="95" y="118"/>
                  </a:lnTo>
                  <a:lnTo>
                    <a:pt x="100" y="113"/>
                  </a:lnTo>
                  <a:lnTo>
                    <a:pt x="104" y="107"/>
                  </a:lnTo>
                  <a:lnTo>
                    <a:pt x="106" y="98"/>
                  </a:lnTo>
                  <a:lnTo>
                    <a:pt x="107" y="89"/>
                  </a:lnTo>
                  <a:lnTo>
                    <a:pt x="107" y="69"/>
                  </a:lnTo>
                  <a:lnTo>
                    <a:pt x="106" y="60"/>
                  </a:lnTo>
                  <a:lnTo>
                    <a:pt x="105" y="54"/>
                  </a:lnTo>
                  <a:lnTo>
                    <a:pt x="100" y="44"/>
                  </a:lnTo>
                  <a:lnTo>
                    <a:pt x="97" y="40"/>
                  </a:lnTo>
                  <a:lnTo>
                    <a:pt x="95" y="37"/>
                  </a:lnTo>
                  <a:lnTo>
                    <a:pt x="91" y="35"/>
                  </a:lnTo>
                  <a:lnTo>
                    <a:pt x="86" y="32"/>
                  </a:lnTo>
                  <a:lnTo>
                    <a:pt x="81" y="31"/>
                  </a:lnTo>
                  <a:lnTo>
                    <a:pt x="68" y="31"/>
                  </a:lnTo>
                  <a:close/>
                  <a:moveTo>
                    <a:pt x="76" y="0"/>
                  </a:moveTo>
                  <a:lnTo>
                    <a:pt x="92" y="1"/>
                  </a:lnTo>
                  <a:lnTo>
                    <a:pt x="107" y="5"/>
                  </a:lnTo>
                  <a:lnTo>
                    <a:pt x="120" y="11"/>
                  </a:lnTo>
                  <a:lnTo>
                    <a:pt x="130" y="20"/>
                  </a:lnTo>
                  <a:lnTo>
                    <a:pt x="138" y="31"/>
                  </a:lnTo>
                  <a:lnTo>
                    <a:pt x="143" y="44"/>
                  </a:lnTo>
                  <a:lnTo>
                    <a:pt x="146" y="59"/>
                  </a:lnTo>
                  <a:lnTo>
                    <a:pt x="148" y="77"/>
                  </a:lnTo>
                  <a:lnTo>
                    <a:pt x="146" y="94"/>
                  </a:lnTo>
                  <a:lnTo>
                    <a:pt x="143" y="109"/>
                  </a:lnTo>
                  <a:lnTo>
                    <a:pt x="136" y="123"/>
                  </a:lnTo>
                  <a:lnTo>
                    <a:pt x="129" y="135"/>
                  </a:lnTo>
                  <a:lnTo>
                    <a:pt x="117" y="145"/>
                  </a:lnTo>
                  <a:lnTo>
                    <a:pt x="105" y="151"/>
                  </a:lnTo>
                  <a:lnTo>
                    <a:pt x="90" y="156"/>
                  </a:lnTo>
                  <a:lnTo>
                    <a:pt x="72" y="157"/>
                  </a:lnTo>
                  <a:lnTo>
                    <a:pt x="56" y="156"/>
                  </a:lnTo>
                  <a:lnTo>
                    <a:pt x="40" y="152"/>
                  </a:lnTo>
                  <a:lnTo>
                    <a:pt x="28" y="146"/>
                  </a:lnTo>
                  <a:lnTo>
                    <a:pt x="18" y="137"/>
                  </a:lnTo>
                  <a:lnTo>
                    <a:pt x="10" y="126"/>
                  </a:lnTo>
                  <a:lnTo>
                    <a:pt x="5" y="113"/>
                  </a:lnTo>
                  <a:lnTo>
                    <a:pt x="1" y="97"/>
                  </a:lnTo>
                  <a:lnTo>
                    <a:pt x="0" y="80"/>
                  </a:lnTo>
                  <a:lnTo>
                    <a:pt x="1" y="63"/>
                  </a:lnTo>
                  <a:lnTo>
                    <a:pt x="5" y="48"/>
                  </a:lnTo>
                  <a:lnTo>
                    <a:pt x="11" y="34"/>
                  </a:lnTo>
                  <a:lnTo>
                    <a:pt x="19" y="22"/>
                  </a:lnTo>
                  <a:lnTo>
                    <a:pt x="30" y="12"/>
                  </a:lnTo>
                  <a:lnTo>
                    <a:pt x="43" y="6"/>
                  </a:lnTo>
                  <a:lnTo>
                    <a:pt x="58" y="1"/>
                  </a:lnTo>
                  <a:lnTo>
                    <a:pt x="7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37" name="Freeform 17"/>
            <p:cNvSpPr>
              <a:spLocks noEditPoints="1"/>
            </p:cNvSpPr>
            <p:nvPr userDrawn="1"/>
          </p:nvSpPr>
          <p:spPr bwMode="auto">
            <a:xfrm>
              <a:off x="763" y="3979"/>
              <a:ext cx="35" cy="55"/>
            </a:xfrm>
            <a:custGeom>
              <a:avLst/>
              <a:gdLst>
                <a:gd name="T0" fmla="*/ 0 w 137"/>
                <a:gd name="T1" fmla="*/ 0 h 222"/>
                <a:gd name="T2" fmla="*/ 0 w 137"/>
                <a:gd name="T3" fmla="*/ 0 h 222"/>
                <a:gd name="T4" fmla="*/ 0 w 137"/>
                <a:gd name="T5" fmla="*/ 0 h 222"/>
                <a:gd name="T6" fmla="*/ 0 w 137"/>
                <a:gd name="T7" fmla="*/ 0 h 222"/>
                <a:gd name="T8" fmla="*/ 0 w 137"/>
                <a:gd name="T9" fmla="*/ 0 h 222"/>
                <a:gd name="T10" fmla="*/ 0 w 137"/>
                <a:gd name="T11" fmla="*/ 0 h 222"/>
                <a:gd name="T12" fmla="*/ 0 w 137"/>
                <a:gd name="T13" fmla="*/ 0 h 222"/>
                <a:gd name="T14" fmla="*/ 0 w 137"/>
                <a:gd name="T15" fmla="*/ 0 h 222"/>
                <a:gd name="T16" fmla="*/ 0 w 137"/>
                <a:gd name="T17" fmla="*/ 0 h 222"/>
                <a:gd name="T18" fmla="*/ 0 w 137"/>
                <a:gd name="T19" fmla="*/ 0 h 222"/>
                <a:gd name="T20" fmla="*/ 0 w 137"/>
                <a:gd name="T21" fmla="*/ 0 h 222"/>
                <a:gd name="T22" fmla="*/ 0 w 137"/>
                <a:gd name="T23" fmla="*/ 0 h 222"/>
                <a:gd name="T24" fmla="*/ 0 w 137"/>
                <a:gd name="T25" fmla="*/ 0 h 222"/>
                <a:gd name="T26" fmla="*/ 0 w 137"/>
                <a:gd name="T27" fmla="*/ 0 h 222"/>
                <a:gd name="T28" fmla="*/ 0 w 137"/>
                <a:gd name="T29" fmla="*/ 0 h 222"/>
                <a:gd name="T30" fmla="*/ 0 w 137"/>
                <a:gd name="T31" fmla="*/ 0 h 222"/>
                <a:gd name="T32" fmla="*/ 0 w 137"/>
                <a:gd name="T33" fmla="*/ 0 h 222"/>
                <a:gd name="T34" fmla="*/ 0 w 137"/>
                <a:gd name="T35" fmla="*/ 0 h 222"/>
                <a:gd name="T36" fmla="*/ 0 w 137"/>
                <a:gd name="T37" fmla="*/ 0 h 222"/>
                <a:gd name="T38" fmla="*/ 0 w 137"/>
                <a:gd name="T39" fmla="*/ 0 h 222"/>
                <a:gd name="T40" fmla="*/ 0 w 137"/>
                <a:gd name="T41" fmla="*/ 0 h 222"/>
                <a:gd name="T42" fmla="*/ 0 w 137"/>
                <a:gd name="T43" fmla="*/ 0 h 222"/>
                <a:gd name="T44" fmla="*/ 0 w 137"/>
                <a:gd name="T45" fmla="*/ 0 h 222"/>
                <a:gd name="T46" fmla="*/ 0 w 137"/>
                <a:gd name="T47" fmla="*/ 0 h 222"/>
                <a:gd name="T48" fmla="*/ 0 w 137"/>
                <a:gd name="T49" fmla="*/ 0 h 222"/>
                <a:gd name="T50" fmla="*/ 0 w 137"/>
                <a:gd name="T51" fmla="*/ 0 h 222"/>
                <a:gd name="T52" fmla="*/ 0 w 137"/>
                <a:gd name="T53" fmla="*/ 0 h 222"/>
                <a:gd name="T54" fmla="*/ 0 w 137"/>
                <a:gd name="T55" fmla="*/ 0 h 222"/>
                <a:gd name="T56" fmla="*/ 0 w 137"/>
                <a:gd name="T57" fmla="*/ 0 h 222"/>
                <a:gd name="T58" fmla="*/ 0 w 137"/>
                <a:gd name="T59" fmla="*/ 0 h 222"/>
                <a:gd name="T60" fmla="*/ 0 w 137"/>
                <a:gd name="T61" fmla="*/ 0 h 222"/>
                <a:gd name="T62" fmla="*/ 0 w 137"/>
                <a:gd name="T63" fmla="*/ 0 h 222"/>
                <a:gd name="T64" fmla="*/ 0 w 137"/>
                <a:gd name="T65" fmla="*/ 0 h 222"/>
                <a:gd name="T66" fmla="*/ 0 w 137"/>
                <a:gd name="T67" fmla="*/ 0 h 222"/>
                <a:gd name="T68" fmla="*/ 0 w 137"/>
                <a:gd name="T69" fmla="*/ 0 h 222"/>
                <a:gd name="T70" fmla="*/ 0 w 137"/>
                <a:gd name="T71" fmla="*/ 0 h 222"/>
                <a:gd name="T72" fmla="*/ 0 w 137"/>
                <a:gd name="T73" fmla="*/ 0 h 222"/>
                <a:gd name="T74" fmla="*/ 0 w 137"/>
                <a:gd name="T75" fmla="*/ 0 h 222"/>
                <a:gd name="T76" fmla="*/ 0 w 137"/>
                <a:gd name="T77" fmla="*/ 0 h 22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7" h="222">
                  <a:moveTo>
                    <a:pt x="67" y="99"/>
                  </a:moveTo>
                  <a:lnTo>
                    <a:pt x="59" y="101"/>
                  </a:lnTo>
                  <a:lnTo>
                    <a:pt x="52" y="106"/>
                  </a:lnTo>
                  <a:lnTo>
                    <a:pt x="47" y="110"/>
                  </a:lnTo>
                  <a:lnTo>
                    <a:pt x="39" y="120"/>
                  </a:lnTo>
                  <a:lnTo>
                    <a:pt x="39" y="167"/>
                  </a:lnTo>
                  <a:lnTo>
                    <a:pt x="44" y="173"/>
                  </a:lnTo>
                  <a:lnTo>
                    <a:pt x="54" y="183"/>
                  </a:lnTo>
                  <a:lnTo>
                    <a:pt x="64" y="188"/>
                  </a:lnTo>
                  <a:lnTo>
                    <a:pt x="74" y="188"/>
                  </a:lnTo>
                  <a:lnTo>
                    <a:pt x="78" y="187"/>
                  </a:lnTo>
                  <a:lnTo>
                    <a:pt x="82" y="184"/>
                  </a:lnTo>
                  <a:lnTo>
                    <a:pt x="87" y="181"/>
                  </a:lnTo>
                  <a:lnTo>
                    <a:pt x="94" y="168"/>
                  </a:lnTo>
                  <a:lnTo>
                    <a:pt x="96" y="160"/>
                  </a:lnTo>
                  <a:lnTo>
                    <a:pt x="97" y="152"/>
                  </a:lnTo>
                  <a:lnTo>
                    <a:pt x="97" y="133"/>
                  </a:lnTo>
                  <a:lnTo>
                    <a:pt x="96" y="128"/>
                  </a:lnTo>
                  <a:lnTo>
                    <a:pt x="94" y="119"/>
                  </a:lnTo>
                  <a:lnTo>
                    <a:pt x="92" y="113"/>
                  </a:lnTo>
                  <a:lnTo>
                    <a:pt x="87" y="105"/>
                  </a:lnTo>
                  <a:lnTo>
                    <a:pt x="79" y="100"/>
                  </a:lnTo>
                  <a:lnTo>
                    <a:pt x="76" y="99"/>
                  </a:lnTo>
                  <a:lnTo>
                    <a:pt x="67" y="99"/>
                  </a:lnTo>
                  <a:close/>
                  <a:moveTo>
                    <a:pt x="14" y="0"/>
                  </a:moveTo>
                  <a:lnTo>
                    <a:pt x="24" y="0"/>
                  </a:lnTo>
                  <a:lnTo>
                    <a:pt x="29" y="2"/>
                  </a:lnTo>
                  <a:lnTo>
                    <a:pt x="31" y="2"/>
                  </a:lnTo>
                  <a:lnTo>
                    <a:pt x="36" y="4"/>
                  </a:lnTo>
                  <a:lnTo>
                    <a:pt x="38" y="4"/>
                  </a:lnTo>
                  <a:lnTo>
                    <a:pt x="38" y="7"/>
                  </a:lnTo>
                  <a:lnTo>
                    <a:pt x="39" y="8"/>
                  </a:lnTo>
                  <a:lnTo>
                    <a:pt x="39" y="85"/>
                  </a:lnTo>
                  <a:lnTo>
                    <a:pt x="44" y="80"/>
                  </a:lnTo>
                  <a:lnTo>
                    <a:pt x="54" y="72"/>
                  </a:lnTo>
                  <a:lnTo>
                    <a:pt x="64" y="67"/>
                  </a:lnTo>
                  <a:lnTo>
                    <a:pt x="69" y="66"/>
                  </a:lnTo>
                  <a:lnTo>
                    <a:pt x="76" y="65"/>
                  </a:lnTo>
                  <a:lnTo>
                    <a:pt x="82" y="65"/>
                  </a:lnTo>
                  <a:lnTo>
                    <a:pt x="96" y="66"/>
                  </a:lnTo>
                  <a:lnTo>
                    <a:pt x="107" y="71"/>
                  </a:lnTo>
                  <a:lnTo>
                    <a:pt x="120" y="81"/>
                  </a:lnTo>
                  <a:lnTo>
                    <a:pt x="125" y="87"/>
                  </a:lnTo>
                  <a:lnTo>
                    <a:pt x="130" y="99"/>
                  </a:lnTo>
                  <a:lnTo>
                    <a:pt x="134" y="113"/>
                  </a:lnTo>
                  <a:lnTo>
                    <a:pt x="137" y="142"/>
                  </a:lnTo>
                  <a:lnTo>
                    <a:pt x="136" y="159"/>
                  </a:lnTo>
                  <a:lnTo>
                    <a:pt x="134" y="174"/>
                  </a:lnTo>
                  <a:lnTo>
                    <a:pt x="129" y="188"/>
                  </a:lnTo>
                  <a:lnTo>
                    <a:pt x="122" y="201"/>
                  </a:lnTo>
                  <a:lnTo>
                    <a:pt x="116" y="207"/>
                  </a:lnTo>
                  <a:lnTo>
                    <a:pt x="110" y="212"/>
                  </a:lnTo>
                  <a:lnTo>
                    <a:pt x="103" y="216"/>
                  </a:lnTo>
                  <a:lnTo>
                    <a:pt x="92" y="221"/>
                  </a:lnTo>
                  <a:lnTo>
                    <a:pt x="78" y="222"/>
                  </a:lnTo>
                  <a:lnTo>
                    <a:pt x="72" y="222"/>
                  </a:lnTo>
                  <a:lnTo>
                    <a:pt x="65" y="221"/>
                  </a:lnTo>
                  <a:lnTo>
                    <a:pt x="59" y="218"/>
                  </a:lnTo>
                  <a:lnTo>
                    <a:pt x="49" y="213"/>
                  </a:lnTo>
                  <a:lnTo>
                    <a:pt x="44" y="208"/>
                  </a:lnTo>
                  <a:lnTo>
                    <a:pt x="38" y="203"/>
                  </a:lnTo>
                  <a:lnTo>
                    <a:pt x="33" y="198"/>
                  </a:lnTo>
                  <a:lnTo>
                    <a:pt x="33" y="215"/>
                  </a:lnTo>
                  <a:lnTo>
                    <a:pt x="29" y="218"/>
                  </a:lnTo>
                  <a:lnTo>
                    <a:pt x="26" y="218"/>
                  </a:lnTo>
                  <a:lnTo>
                    <a:pt x="24" y="220"/>
                  </a:lnTo>
                  <a:lnTo>
                    <a:pt x="9" y="220"/>
                  </a:lnTo>
                  <a:lnTo>
                    <a:pt x="5" y="218"/>
                  </a:lnTo>
                  <a:lnTo>
                    <a:pt x="4" y="218"/>
                  </a:lnTo>
                  <a:lnTo>
                    <a:pt x="1" y="217"/>
                  </a:lnTo>
                  <a:lnTo>
                    <a:pt x="0" y="216"/>
                  </a:lnTo>
                  <a:lnTo>
                    <a:pt x="0" y="7"/>
                  </a:lnTo>
                  <a:lnTo>
                    <a:pt x="1" y="4"/>
                  </a:lnTo>
                  <a:lnTo>
                    <a:pt x="2" y="4"/>
                  </a:lnTo>
                  <a:lnTo>
                    <a:pt x="4" y="3"/>
                  </a:lnTo>
                  <a:lnTo>
                    <a:pt x="6" y="2"/>
                  </a:lnTo>
                  <a:lnTo>
                    <a:pt x="10" y="2"/>
                  </a:lnTo>
                  <a:lnTo>
                    <a:pt x="1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38" name="Freeform 18"/>
            <p:cNvSpPr>
              <a:spLocks noEditPoints="1"/>
            </p:cNvSpPr>
            <p:nvPr userDrawn="1"/>
          </p:nvSpPr>
          <p:spPr bwMode="auto">
            <a:xfrm>
              <a:off x="804" y="3995"/>
              <a:ext cx="31" cy="39"/>
            </a:xfrm>
            <a:custGeom>
              <a:avLst/>
              <a:gdLst>
                <a:gd name="T0" fmla="*/ 0 w 125"/>
                <a:gd name="T1" fmla="*/ 0 h 157"/>
                <a:gd name="T2" fmla="*/ 0 w 125"/>
                <a:gd name="T3" fmla="*/ 0 h 157"/>
                <a:gd name="T4" fmla="*/ 0 w 125"/>
                <a:gd name="T5" fmla="*/ 0 h 157"/>
                <a:gd name="T6" fmla="*/ 0 w 125"/>
                <a:gd name="T7" fmla="*/ 0 h 157"/>
                <a:gd name="T8" fmla="*/ 0 w 125"/>
                <a:gd name="T9" fmla="*/ 0 h 157"/>
                <a:gd name="T10" fmla="*/ 0 w 125"/>
                <a:gd name="T11" fmla="*/ 0 h 157"/>
                <a:gd name="T12" fmla="*/ 0 w 125"/>
                <a:gd name="T13" fmla="*/ 0 h 157"/>
                <a:gd name="T14" fmla="*/ 0 w 125"/>
                <a:gd name="T15" fmla="*/ 0 h 157"/>
                <a:gd name="T16" fmla="*/ 0 w 125"/>
                <a:gd name="T17" fmla="*/ 0 h 157"/>
                <a:gd name="T18" fmla="*/ 0 w 125"/>
                <a:gd name="T19" fmla="*/ 0 h 157"/>
                <a:gd name="T20" fmla="*/ 0 w 125"/>
                <a:gd name="T21" fmla="*/ 0 h 157"/>
                <a:gd name="T22" fmla="*/ 0 w 125"/>
                <a:gd name="T23" fmla="*/ 0 h 157"/>
                <a:gd name="T24" fmla="*/ 0 w 125"/>
                <a:gd name="T25" fmla="*/ 0 h 157"/>
                <a:gd name="T26" fmla="*/ 0 w 125"/>
                <a:gd name="T27" fmla="*/ 0 h 157"/>
                <a:gd name="T28" fmla="*/ 0 w 125"/>
                <a:gd name="T29" fmla="*/ 0 h 157"/>
                <a:gd name="T30" fmla="*/ 0 w 125"/>
                <a:gd name="T31" fmla="*/ 0 h 157"/>
                <a:gd name="T32" fmla="*/ 0 w 125"/>
                <a:gd name="T33" fmla="*/ 0 h 157"/>
                <a:gd name="T34" fmla="*/ 0 w 125"/>
                <a:gd name="T35" fmla="*/ 0 h 157"/>
                <a:gd name="T36" fmla="*/ 0 w 125"/>
                <a:gd name="T37" fmla="*/ 0 h 157"/>
                <a:gd name="T38" fmla="*/ 0 w 125"/>
                <a:gd name="T39" fmla="*/ 0 h 157"/>
                <a:gd name="T40" fmla="*/ 0 w 125"/>
                <a:gd name="T41" fmla="*/ 0 h 157"/>
                <a:gd name="T42" fmla="*/ 0 w 125"/>
                <a:gd name="T43" fmla="*/ 0 h 157"/>
                <a:gd name="T44" fmla="*/ 0 w 125"/>
                <a:gd name="T45" fmla="*/ 0 h 157"/>
                <a:gd name="T46" fmla="*/ 0 w 125"/>
                <a:gd name="T47" fmla="*/ 0 h 157"/>
                <a:gd name="T48" fmla="*/ 0 w 125"/>
                <a:gd name="T49" fmla="*/ 0 h 157"/>
                <a:gd name="T50" fmla="*/ 0 w 125"/>
                <a:gd name="T51" fmla="*/ 0 h 157"/>
                <a:gd name="T52" fmla="*/ 0 w 125"/>
                <a:gd name="T53" fmla="*/ 0 h 157"/>
                <a:gd name="T54" fmla="*/ 0 w 125"/>
                <a:gd name="T55" fmla="*/ 0 h 157"/>
                <a:gd name="T56" fmla="*/ 0 w 125"/>
                <a:gd name="T57" fmla="*/ 0 h 157"/>
                <a:gd name="T58" fmla="*/ 0 w 125"/>
                <a:gd name="T59" fmla="*/ 0 h 157"/>
                <a:gd name="T60" fmla="*/ 0 w 125"/>
                <a:gd name="T61" fmla="*/ 0 h 157"/>
                <a:gd name="T62" fmla="*/ 0 w 125"/>
                <a:gd name="T63" fmla="*/ 0 h 157"/>
                <a:gd name="T64" fmla="*/ 0 w 125"/>
                <a:gd name="T65" fmla="*/ 0 h 157"/>
                <a:gd name="T66" fmla="*/ 0 w 125"/>
                <a:gd name="T67" fmla="*/ 0 h 157"/>
                <a:gd name="T68" fmla="*/ 0 w 125"/>
                <a:gd name="T69" fmla="*/ 0 h 157"/>
                <a:gd name="T70" fmla="*/ 0 w 125"/>
                <a:gd name="T71" fmla="*/ 0 h 157"/>
                <a:gd name="T72" fmla="*/ 0 w 125"/>
                <a:gd name="T73" fmla="*/ 0 h 157"/>
                <a:gd name="T74" fmla="*/ 0 w 125"/>
                <a:gd name="T75" fmla="*/ 0 h 157"/>
                <a:gd name="T76" fmla="*/ 0 w 125"/>
                <a:gd name="T77" fmla="*/ 0 h 157"/>
                <a:gd name="T78" fmla="*/ 0 w 125"/>
                <a:gd name="T79" fmla="*/ 0 h 157"/>
                <a:gd name="T80" fmla="*/ 0 w 125"/>
                <a:gd name="T81" fmla="*/ 0 h 157"/>
                <a:gd name="T82" fmla="*/ 0 w 125"/>
                <a:gd name="T83" fmla="*/ 0 h 157"/>
                <a:gd name="T84" fmla="*/ 0 w 125"/>
                <a:gd name="T85" fmla="*/ 0 h 157"/>
                <a:gd name="T86" fmla="*/ 0 w 125"/>
                <a:gd name="T87" fmla="*/ 0 h 157"/>
                <a:gd name="T88" fmla="*/ 0 w 125"/>
                <a:gd name="T89" fmla="*/ 0 h 1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5" h="157">
                  <a:moveTo>
                    <a:pt x="63" y="89"/>
                  </a:moveTo>
                  <a:lnTo>
                    <a:pt x="56" y="90"/>
                  </a:lnTo>
                  <a:lnTo>
                    <a:pt x="50" y="92"/>
                  </a:lnTo>
                  <a:lnTo>
                    <a:pt x="45" y="94"/>
                  </a:lnTo>
                  <a:lnTo>
                    <a:pt x="42" y="98"/>
                  </a:lnTo>
                  <a:lnTo>
                    <a:pt x="39" y="102"/>
                  </a:lnTo>
                  <a:lnTo>
                    <a:pt x="38" y="106"/>
                  </a:lnTo>
                  <a:lnTo>
                    <a:pt x="38" y="116"/>
                  </a:lnTo>
                  <a:lnTo>
                    <a:pt x="40" y="121"/>
                  </a:lnTo>
                  <a:lnTo>
                    <a:pt x="43" y="124"/>
                  </a:lnTo>
                  <a:lnTo>
                    <a:pt x="47" y="127"/>
                  </a:lnTo>
                  <a:lnTo>
                    <a:pt x="52" y="128"/>
                  </a:lnTo>
                  <a:lnTo>
                    <a:pt x="58" y="130"/>
                  </a:lnTo>
                  <a:lnTo>
                    <a:pt x="68" y="127"/>
                  </a:lnTo>
                  <a:lnTo>
                    <a:pt x="73" y="124"/>
                  </a:lnTo>
                  <a:lnTo>
                    <a:pt x="79" y="119"/>
                  </a:lnTo>
                  <a:lnTo>
                    <a:pt x="87" y="113"/>
                  </a:lnTo>
                  <a:lnTo>
                    <a:pt x="87" y="89"/>
                  </a:lnTo>
                  <a:lnTo>
                    <a:pt x="63" y="89"/>
                  </a:lnTo>
                  <a:close/>
                  <a:moveTo>
                    <a:pt x="56" y="0"/>
                  </a:moveTo>
                  <a:lnTo>
                    <a:pt x="64" y="0"/>
                  </a:lnTo>
                  <a:lnTo>
                    <a:pt x="79" y="1"/>
                  </a:lnTo>
                  <a:lnTo>
                    <a:pt x="92" y="3"/>
                  </a:lnTo>
                  <a:lnTo>
                    <a:pt x="105" y="8"/>
                  </a:lnTo>
                  <a:lnTo>
                    <a:pt x="111" y="13"/>
                  </a:lnTo>
                  <a:lnTo>
                    <a:pt x="115" y="17"/>
                  </a:lnTo>
                  <a:lnTo>
                    <a:pt x="119" y="24"/>
                  </a:lnTo>
                  <a:lnTo>
                    <a:pt x="121" y="30"/>
                  </a:lnTo>
                  <a:lnTo>
                    <a:pt x="124" y="41"/>
                  </a:lnTo>
                  <a:lnTo>
                    <a:pt x="125" y="55"/>
                  </a:lnTo>
                  <a:lnTo>
                    <a:pt x="125" y="151"/>
                  </a:lnTo>
                  <a:lnTo>
                    <a:pt x="124" y="152"/>
                  </a:lnTo>
                  <a:lnTo>
                    <a:pt x="121" y="153"/>
                  </a:lnTo>
                  <a:lnTo>
                    <a:pt x="119" y="153"/>
                  </a:lnTo>
                  <a:lnTo>
                    <a:pt x="115" y="155"/>
                  </a:lnTo>
                  <a:lnTo>
                    <a:pt x="105" y="155"/>
                  </a:lnTo>
                  <a:lnTo>
                    <a:pt x="101" y="153"/>
                  </a:lnTo>
                  <a:lnTo>
                    <a:pt x="96" y="153"/>
                  </a:lnTo>
                  <a:lnTo>
                    <a:pt x="93" y="152"/>
                  </a:lnTo>
                  <a:lnTo>
                    <a:pt x="93" y="151"/>
                  </a:lnTo>
                  <a:lnTo>
                    <a:pt x="92" y="148"/>
                  </a:lnTo>
                  <a:lnTo>
                    <a:pt x="92" y="137"/>
                  </a:lnTo>
                  <a:lnTo>
                    <a:pt x="87" y="143"/>
                  </a:lnTo>
                  <a:lnTo>
                    <a:pt x="81" y="148"/>
                  </a:lnTo>
                  <a:lnTo>
                    <a:pt x="73" y="152"/>
                  </a:lnTo>
                  <a:lnTo>
                    <a:pt x="62" y="156"/>
                  </a:lnTo>
                  <a:lnTo>
                    <a:pt x="49" y="157"/>
                  </a:lnTo>
                  <a:lnTo>
                    <a:pt x="29" y="155"/>
                  </a:lnTo>
                  <a:lnTo>
                    <a:pt x="21" y="151"/>
                  </a:lnTo>
                  <a:lnTo>
                    <a:pt x="14" y="146"/>
                  </a:lnTo>
                  <a:lnTo>
                    <a:pt x="10" y="141"/>
                  </a:lnTo>
                  <a:lnTo>
                    <a:pt x="6" y="137"/>
                  </a:lnTo>
                  <a:lnTo>
                    <a:pt x="4" y="131"/>
                  </a:lnTo>
                  <a:lnTo>
                    <a:pt x="1" y="126"/>
                  </a:lnTo>
                  <a:lnTo>
                    <a:pt x="0" y="119"/>
                  </a:lnTo>
                  <a:lnTo>
                    <a:pt x="0" y="112"/>
                  </a:lnTo>
                  <a:lnTo>
                    <a:pt x="1" y="100"/>
                  </a:lnTo>
                  <a:lnTo>
                    <a:pt x="5" y="90"/>
                  </a:lnTo>
                  <a:lnTo>
                    <a:pt x="8" y="85"/>
                  </a:lnTo>
                  <a:lnTo>
                    <a:pt x="18" y="75"/>
                  </a:lnTo>
                  <a:lnTo>
                    <a:pt x="29" y="70"/>
                  </a:lnTo>
                  <a:lnTo>
                    <a:pt x="42" y="66"/>
                  </a:lnTo>
                  <a:lnTo>
                    <a:pt x="57" y="65"/>
                  </a:lnTo>
                  <a:lnTo>
                    <a:pt x="73" y="64"/>
                  </a:lnTo>
                  <a:lnTo>
                    <a:pt x="87" y="64"/>
                  </a:lnTo>
                  <a:lnTo>
                    <a:pt x="87" y="50"/>
                  </a:lnTo>
                  <a:lnTo>
                    <a:pt x="86" y="44"/>
                  </a:lnTo>
                  <a:lnTo>
                    <a:pt x="83" y="39"/>
                  </a:lnTo>
                  <a:lnTo>
                    <a:pt x="81" y="36"/>
                  </a:lnTo>
                  <a:lnTo>
                    <a:pt x="73" y="31"/>
                  </a:lnTo>
                  <a:lnTo>
                    <a:pt x="69" y="30"/>
                  </a:lnTo>
                  <a:lnTo>
                    <a:pt x="54" y="30"/>
                  </a:lnTo>
                  <a:lnTo>
                    <a:pt x="44" y="32"/>
                  </a:lnTo>
                  <a:lnTo>
                    <a:pt x="37" y="34"/>
                  </a:lnTo>
                  <a:lnTo>
                    <a:pt x="30" y="36"/>
                  </a:lnTo>
                  <a:lnTo>
                    <a:pt x="20" y="41"/>
                  </a:lnTo>
                  <a:lnTo>
                    <a:pt x="16" y="44"/>
                  </a:lnTo>
                  <a:lnTo>
                    <a:pt x="13" y="44"/>
                  </a:lnTo>
                  <a:lnTo>
                    <a:pt x="9" y="40"/>
                  </a:lnTo>
                  <a:lnTo>
                    <a:pt x="9" y="37"/>
                  </a:lnTo>
                  <a:lnTo>
                    <a:pt x="8" y="35"/>
                  </a:lnTo>
                  <a:lnTo>
                    <a:pt x="8" y="20"/>
                  </a:lnTo>
                  <a:lnTo>
                    <a:pt x="9" y="17"/>
                  </a:lnTo>
                  <a:lnTo>
                    <a:pt x="13" y="13"/>
                  </a:lnTo>
                  <a:lnTo>
                    <a:pt x="15" y="12"/>
                  </a:lnTo>
                  <a:lnTo>
                    <a:pt x="19" y="10"/>
                  </a:lnTo>
                  <a:lnTo>
                    <a:pt x="24" y="7"/>
                  </a:lnTo>
                  <a:lnTo>
                    <a:pt x="32" y="5"/>
                  </a:lnTo>
                  <a:lnTo>
                    <a:pt x="39" y="3"/>
                  </a:lnTo>
                  <a:lnTo>
                    <a:pt x="47" y="1"/>
                  </a:lnTo>
                  <a:lnTo>
                    <a:pt x="5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39" name="Freeform 19"/>
            <p:cNvSpPr>
              <a:spLocks/>
            </p:cNvSpPr>
            <p:nvPr userDrawn="1"/>
          </p:nvSpPr>
          <p:spPr bwMode="auto">
            <a:xfrm>
              <a:off x="844" y="3979"/>
              <a:ext cx="10" cy="54"/>
            </a:xfrm>
            <a:custGeom>
              <a:avLst/>
              <a:gdLst>
                <a:gd name="T0" fmla="*/ 0 w 39"/>
                <a:gd name="T1" fmla="*/ 0 h 220"/>
                <a:gd name="T2" fmla="*/ 0 w 39"/>
                <a:gd name="T3" fmla="*/ 0 h 220"/>
                <a:gd name="T4" fmla="*/ 0 w 39"/>
                <a:gd name="T5" fmla="*/ 0 h 220"/>
                <a:gd name="T6" fmla="*/ 0 w 39"/>
                <a:gd name="T7" fmla="*/ 0 h 220"/>
                <a:gd name="T8" fmla="*/ 0 w 39"/>
                <a:gd name="T9" fmla="*/ 0 h 220"/>
                <a:gd name="T10" fmla="*/ 0 w 39"/>
                <a:gd name="T11" fmla="*/ 0 h 220"/>
                <a:gd name="T12" fmla="*/ 0 w 39"/>
                <a:gd name="T13" fmla="*/ 0 h 220"/>
                <a:gd name="T14" fmla="*/ 0 w 39"/>
                <a:gd name="T15" fmla="*/ 0 h 220"/>
                <a:gd name="T16" fmla="*/ 0 w 39"/>
                <a:gd name="T17" fmla="*/ 0 h 220"/>
                <a:gd name="T18" fmla="*/ 0 w 39"/>
                <a:gd name="T19" fmla="*/ 0 h 220"/>
                <a:gd name="T20" fmla="*/ 0 w 39"/>
                <a:gd name="T21" fmla="*/ 0 h 220"/>
                <a:gd name="T22" fmla="*/ 0 w 39"/>
                <a:gd name="T23" fmla="*/ 0 h 220"/>
                <a:gd name="T24" fmla="*/ 0 w 39"/>
                <a:gd name="T25" fmla="*/ 0 h 220"/>
                <a:gd name="T26" fmla="*/ 0 w 39"/>
                <a:gd name="T27" fmla="*/ 0 h 220"/>
                <a:gd name="T28" fmla="*/ 0 w 39"/>
                <a:gd name="T29" fmla="*/ 0 h 220"/>
                <a:gd name="T30" fmla="*/ 0 w 39"/>
                <a:gd name="T31" fmla="*/ 0 h 220"/>
                <a:gd name="T32" fmla="*/ 0 w 39"/>
                <a:gd name="T33" fmla="*/ 0 h 220"/>
                <a:gd name="T34" fmla="*/ 0 w 39"/>
                <a:gd name="T35" fmla="*/ 0 h 220"/>
                <a:gd name="T36" fmla="*/ 0 w 39"/>
                <a:gd name="T37" fmla="*/ 0 h 220"/>
                <a:gd name="T38" fmla="*/ 0 w 39"/>
                <a:gd name="T39" fmla="*/ 0 h 220"/>
                <a:gd name="T40" fmla="*/ 0 w 39"/>
                <a:gd name="T41" fmla="*/ 0 h 220"/>
                <a:gd name="T42" fmla="*/ 0 w 39"/>
                <a:gd name="T43" fmla="*/ 0 h 220"/>
                <a:gd name="T44" fmla="*/ 0 w 39"/>
                <a:gd name="T45" fmla="*/ 0 h 220"/>
                <a:gd name="T46" fmla="*/ 0 w 39"/>
                <a:gd name="T47" fmla="*/ 0 h 220"/>
                <a:gd name="T48" fmla="*/ 0 w 39"/>
                <a:gd name="T49" fmla="*/ 0 h 220"/>
                <a:gd name="T50" fmla="*/ 0 w 39"/>
                <a:gd name="T51" fmla="*/ 0 h 220"/>
                <a:gd name="T52" fmla="*/ 0 w 39"/>
                <a:gd name="T53" fmla="*/ 0 h 220"/>
                <a:gd name="T54" fmla="*/ 0 w 39"/>
                <a:gd name="T55" fmla="*/ 0 h 220"/>
                <a:gd name="T56" fmla="*/ 0 w 39"/>
                <a:gd name="T57" fmla="*/ 0 h 220"/>
                <a:gd name="T58" fmla="*/ 0 w 39"/>
                <a:gd name="T59" fmla="*/ 0 h 22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 h="220">
                  <a:moveTo>
                    <a:pt x="12" y="0"/>
                  </a:moveTo>
                  <a:lnTo>
                    <a:pt x="25" y="0"/>
                  </a:lnTo>
                  <a:lnTo>
                    <a:pt x="29" y="2"/>
                  </a:lnTo>
                  <a:lnTo>
                    <a:pt x="32" y="2"/>
                  </a:lnTo>
                  <a:lnTo>
                    <a:pt x="35" y="3"/>
                  </a:lnTo>
                  <a:lnTo>
                    <a:pt x="36" y="4"/>
                  </a:lnTo>
                  <a:lnTo>
                    <a:pt x="38" y="4"/>
                  </a:lnTo>
                  <a:lnTo>
                    <a:pt x="39" y="7"/>
                  </a:lnTo>
                  <a:lnTo>
                    <a:pt x="39" y="215"/>
                  </a:lnTo>
                  <a:lnTo>
                    <a:pt x="36" y="217"/>
                  </a:lnTo>
                  <a:lnTo>
                    <a:pt x="35" y="217"/>
                  </a:lnTo>
                  <a:lnTo>
                    <a:pt x="32" y="218"/>
                  </a:lnTo>
                  <a:lnTo>
                    <a:pt x="29" y="220"/>
                  </a:lnTo>
                  <a:lnTo>
                    <a:pt x="10" y="220"/>
                  </a:lnTo>
                  <a:lnTo>
                    <a:pt x="9" y="218"/>
                  </a:lnTo>
                  <a:lnTo>
                    <a:pt x="6" y="218"/>
                  </a:lnTo>
                  <a:lnTo>
                    <a:pt x="5" y="217"/>
                  </a:lnTo>
                  <a:lnTo>
                    <a:pt x="2" y="217"/>
                  </a:lnTo>
                  <a:lnTo>
                    <a:pt x="1" y="216"/>
                  </a:lnTo>
                  <a:lnTo>
                    <a:pt x="1" y="215"/>
                  </a:lnTo>
                  <a:lnTo>
                    <a:pt x="0" y="213"/>
                  </a:lnTo>
                  <a:lnTo>
                    <a:pt x="0" y="8"/>
                  </a:lnTo>
                  <a:lnTo>
                    <a:pt x="1" y="7"/>
                  </a:lnTo>
                  <a:lnTo>
                    <a:pt x="1" y="4"/>
                  </a:lnTo>
                  <a:lnTo>
                    <a:pt x="2" y="4"/>
                  </a:lnTo>
                  <a:lnTo>
                    <a:pt x="3" y="3"/>
                  </a:lnTo>
                  <a:lnTo>
                    <a:pt x="5" y="3"/>
                  </a:lnTo>
                  <a:lnTo>
                    <a:pt x="7" y="2"/>
                  </a:lnTo>
                  <a:lnTo>
                    <a:pt x="10" y="2"/>
                  </a:lnTo>
                  <a:lnTo>
                    <a:pt x="1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0" name="Freeform 20"/>
            <p:cNvSpPr>
              <a:spLocks/>
            </p:cNvSpPr>
            <p:nvPr userDrawn="1"/>
          </p:nvSpPr>
          <p:spPr bwMode="auto">
            <a:xfrm>
              <a:off x="882" y="3982"/>
              <a:ext cx="38" cy="51"/>
            </a:xfrm>
            <a:custGeom>
              <a:avLst/>
              <a:gdLst>
                <a:gd name="T0" fmla="*/ 0 w 155"/>
                <a:gd name="T1" fmla="*/ 0 h 205"/>
                <a:gd name="T2" fmla="*/ 0 w 155"/>
                <a:gd name="T3" fmla="*/ 0 h 205"/>
                <a:gd name="T4" fmla="*/ 0 w 155"/>
                <a:gd name="T5" fmla="*/ 0 h 205"/>
                <a:gd name="T6" fmla="*/ 0 w 155"/>
                <a:gd name="T7" fmla="*/ 0 h 205"/>
                <a:gd name="T8" fmla="*/ 0 w 155"/>
                <a:gd name="T9" fmla="*/ 0 h 205"/>
                <a:gd name="T10" fmla="*/ 0 w 155"/>
                <a:gd name="T11" fmla="*/ 0 h 205"/>
                <a:gd name="T12" fmla="*/ 0 w 155"/>
                <a:gd name="T13" fmla="*/ 0 h 205"/>
                <a:gd name="T14" fmla="*/ 0 w 155"/>
                <a:gd name="T15" fmla="*/ 0 h 205"/>
                <a:gd name="T16" fmla="*/ 0 w 155"/>
                <a:gd name="T17" fmla="*/ 0 h 205"/>
                <a:gd name="T18" fmla="*/ 0 w 155"/>
                <a:gd name="T19" fmla="*/ 0 h 205"/>
                <a:gd name="T20" fmla="*/ 0 w 155"/>
                <a:gd name="T21" fmla="*/ 0 h 205"/>
                <a:gd name="T22" fmla="*/ 0 w 155"/>
                <a:gd name="T23" fmla="*/ 0 h 205"/>
                <a:gd name="T24" fmla="*/ 0 w 155"/>
                <a:gd name="T25" fmla="*/ 0 h 205"/>
                <a:gd name="T26" fmla="*/ 0 w 155"/>
                <a:gd name="T27" fmla="*/ 0 h 205"/>
                <a:gd name="T28" fmla="*/ 0 w 155"/>
                <a:gd name="T29" fmla="*/ 0 h 205"/>
                <a:gd name="T30" fmla="*/ 0 w 155"/>
                <a:gd name="T31" fmla="*/ 0 h 205"/>
                <a:gd name="T32" fmla="*/ 0 w 155"/>
                <a:gd name="T33" fmla="*/ 0 h 205"/>
                <a:gd name="T34" fmla="*/ 0 w 155"/>
                <a:gd name="T35" fmla="*/ 0 h 205"/>
                <a:gd name="T36" fmla="*/ 0 w 155"/>
                <a:gd name="T37" fmla="*/ 0 h 205"/>
                <a:gd name="T38" fmla="*/ 0 w 155"/>
                <a:gd name="T39" fmla="*/ 0 h 205"/>
                <a:gd name="T40" fmla="*/ 0 w 155"/>
                <a:gd name="T41" fmla="*/ 0 h 205"/>
                <a:gd name="T42" fmla="*/ 0 w 155"/>
                <a:gd name="T43" fmla="*/ 0 h 205"/>
                <a:gd name="T44" fmla="*/ 0 w 155"/>
                <a:gd name="T45" fmla="*/ 0 h 205"/>
                <a:gd name="T46" fmla="*/ 0 w 155"/>
                <a:gd name="T47" fmla="*/ 0 h 205"/>
                <a:gd name="T48" fmla="*/ 0 w 155"/>
                <a:gd name="T49" fmla="*/ 0 h 205"/>
                <a:gd name="T50" fmla="*/ 0 w 155"/>
                <a:gd name="T51" fmla="*/ 0 h 205"/>
                <a:gd name="T52" fmla="*/ 0 w 155"/>
                <a:gd name="T53" fmla="*/ 0 h 205"/>
                <a:gd name="T54" fmla="*/ 0 w 155"/>
                <a:gd name="T55" fmla="*/ 0 h 205"/>
                <a:gd name="T56" fmla="*/ 0 w 155"/>
                <a:gd name="T57" fmla="*/ 0 h 205"/>
                <a:gd name="T58" fmla="*/ 0 w 155"/>
                <a:gd name="T59" fmla="*/ 0 h 205"/>
                <a:gd name="T60" fmla="*/ 0 w 155"/>
                <a:gd name="T61" fmla="*/ 0 h 205"/>
                <a:gd name="T62" fmla="*/ 0 w 155"/>
                <a:gd name="T63" fmla="*/ 0 h 205"/>
                <a:gd name="T64" fmla="*/ 0 w 155"/>
                <a:gd name="T65" fmla="*/ 0 h 205"/>
                <a:gd name="T66" fmla="*/ 0 w 155"/>
                <a:gd name="T67" fmla="*/ 0 h 205"/>
                <a:gd name="T68" fmla="*/ 0 w 155"/>
                <a:gd name="T69" fmla="*/ 0 h 205"/>
                <a:gd name="T70" fmla="*/ 0 w 155"/>
                <a:gd name="T71" fmla="*/ 0 h 205"/>
                <a:gd name="T72" fmla="*/ 0 w 155"/>
                <a:gd name="T73" fmla="*/ 0 h 205"/>
                <a:gd name="T74" fmla="*/ 0 w 155"/>
                <a:gd name="T75" fmla="*/ 0 h 205"/>
                <a:gd name="T76" fmla="*/ 0 w 155"/>
                <a:gd name="T77" fmla="*/ 0 h 205"/>
                <a:gd name="T78" fmla="*/ 0 w 155"/>
                <a:gd name="T79" fmla="*/ 0 h 205"/>
                <a:gd name="T80" fmla="*/ 0 w 155"/>
                <a:gd name="T81" fmla="*/ 0 h 205"/>
                <a:gd name="T82" fmla="*/ 0 w 155"/>
                <a:gd name="T83" fmla="*/ 0 h 205"/>
                <a:gd name="T84" fmla="*/ 0 w 155"/>
                <a:gd name="T85" fmla="*/ 0 h 2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205">
                  <a:moveTo>
                    <a:pt x="10" y="0"/>
                  </a:moveTo>
                  <a:lnTo>
                    <a:pt x="30" y="0"/>
                  </a:lnTo>
                  <a:lnTo>
                    <a:pt x="34" y="2"/>
                  </a:lnTo>
                  <a:lnTo>
                    <a:pt x="36" y="2"/>
                  </a:lnTo>
                  <a:lnTo>
                    <a:pt x="40" y="5"/>
                  </a:lnTo>
                  <a:lnTo>
                    <a:pt x="40" y="81"/>
                  </a:lnTo>
                  <a:lnTo>
                    <a:pt x="115" y="81"/>
                  </a:lnTo>
                  <a:lnTo>
                    <a:pt x="115" y="5"/>
                  </a:lnTo>
                  <a:lnTo>
                    <a:pt x="118" y="2"/>
                  </a:lnTo>
                  <a:lnTo>
                    <a:pt x="121" y="2"/>
                  </a:lnTo>
                  <a:lnTo>
                    <a:pt x="125" y="0"/>
                  </a:lnTo>
                  <a:lnTo>
                    <a:pt x="146" y="0"/>
                  </a:lnTo>
                  <a:lnTo>
                    <a:pt x="149" y="2"/>
                  </a:lnTo>
                  <a:lnTo>
                    <a:pt x="150" y="2"/>
                  </a:lnTo>
                  <a:lnTo>
                    <a:pt x="152" y="3"/>
                  </a:lnTo>
                  <a:lnTo>
                    <a:pt x="155" y="5"/>
                  </a:lnTo>
                  <a:lnTo>
                    <a:pt x="155" y="200"/>
                  </a:lnTo>
                  <a:lnTo>
                    <a:pt x="152" y="202"/>
                  </a:lnTo>
                  <a:lnTo>
                    <a:pt x="150" y="202"/>
                  </a:lnTo>
                  <a:lnTo>
                    <a:pt x="145" y="205"/>
                  </a:lnTo>
                  <a:lnTo>
                    <a:pt x="125" y="205"/>
                  </a:lnTo>
                  <a:lnTo>
                    <a:pt x="121" y="203"/>
                  </a:lnTo>
                  <a:lnTo>
                    <a:pt x="118" y="202"/>
                  </a:lnTo>
                  <a:lnTo>
                    <a:pt x="117" y="202"/>
                  </a:lnTo>
                  <a:lnTo>
                    <a:pt x="115" y="200"/>
                  </a:lnTo>
                  <a:lnTo>
                    <a:pt x="115" y="116"/>
                  </a:lnTo>
                  <a:lnTo>
                    <a:pt x="40" y="116"/>
                  </a:lnTo>
                  <a:lnTo>
                    <a:pt x="40" y="200"/>
                  </a:lnTo>
                  <a:lnTo>
                    <a:pt x="38" y="202"/>
                  </a:lnTo>
                  <a:lnTo>
                    <a:pt x="36" y="202"/>
                  </a:lnTo>
                  <a:lnTo>
                    <a:pt x="34" y="203"/>
                  </a:lnTo>
                  <a:lnTo>
                    <a:pt x="30" y="205"/>
                  </a:lnTo>
                  <a:lnTo>
                    <a:pt x="10" y="205"/>
                  </a:lnTo>
                  <a:lnTo>
                    <a:pt x="7" y="203"/>
                  </a:lnTo>
                  <a:lnTo>
                    <a:pt x="6" y="203"/>
                  </a:lnTo>
                  <a:lnTo>
                    <a:pt x="5" y="202"/>
                  </a:lnTo>
                  <a:lnTo>
                    <a:pt x="2" y="202"/>
                  </a:lnTo>
                  <a:lnTo>
                    <a:pt x="0" y="200"/>
                  </a:lnTo>
                  <a:lnTo>
                    <a:pt x="0" y="5"/>
                  </a:lnTo>
                  <a:lnTo>
                    <a:pt x="2" y="3"/>
                  </a:lnTo>
                  <a:lnTo>
                    <a:pt x="5" y="2"/>
                  </a:lnTo>
                  <a:lnTo>
                    <a:pt x="7" y="2"/>
                  </a:lnTo>
                  <a:lnTo>
                    <a:pt x="10"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1" name="Freeform 21"/>
            <p:cNvSpPr>
              <a:spLocks noEditPoints="1"/>
            </p:cNvSpPr>
            <p:nvPr userDrawn="1"/>
          </p:nvSpPr>
          <p:spPr bwMode="auto">
            <a:xfrm>
              <a:off x="929" y="3995"/>
              <a:ext cx="33" cy="39"/>
            </a:xfrm>
            <a:custGeom>
              <a:avLst/>
              <a:gdLst>
                <a:gd name="T0" fmla="*/ 0 w 133"/>
                <a:gd name="T1" fmla="*/ 0 h 157"/>
                <a:gd name="T2" fmla="*/ 0 w 133"/>
                <a:gd name="T3" fmla="*/ 0 h 157"/>
                <a:gd name="T4" fmla="*/ 0 w 133"/>
                <a:gd name="T5" fmla="*/ 0 h 157"/>
                <a:gd name="T6" fmla="*/ 0 w 133"/>
                <a:gd name="T7" fmla="*/ 0 h 157"/>
                <a:gd name="T8" fmla="*/ 0 w 133"/>
                <a:gd name="T9" fmla="*/ 0 h 157"/>
                <a:gd name="T10" fmla="*/ 0 w 133"/>
                <a:gd name="T11" fmla="*/ 0 h 157"/>
                <a:gd name="T12" fmla="*/ 0 w 133"/>
                <a:gd name="T13" fmla="*/ 0 h 157"/>
                <a:gd name="T14" fmla="*/ 0 w 133"/>
                <a:gd name="T15" fmla="*/ 0 h 157"/>
                <a:gd name="T16" fmla="*/ 0 w 133"/>
                <a:gd name="T17" fmla="*/ 0 h 157"/>
                <a:gd name="T18" fmla="*/ 0 w 133"/>
                <a:gd name="T19" fmla="*/ 0 h 157"/>
                <a:gd name="T20" fmla="*/ 0 w 133"/>
                <a:gd name="T21" fmla="*/ 0 h 157"/>
                <a:gd name="T22" fmla="*/ 0 w 133"/>
                <a:gd name="T23" fmla="*/ 0 h 157"/>
                <a:gd name="T24" fmla="*/ 0 w 133"/>
                <a:gd name="T25" fmla="*/ 0 h 157"/>
                <a:gd name="T26" fmla="*/ 0 w 133"/>
                <a:gd name="T27" fmla="*/ 0 h 157"/>
                <a:gd name="T28" fmla="*/ 0 w 133"/>
                <a:gd name="T29" fmla="*/ 0 h 157"/>
                <a:gd name="T30" fmla="*/ 0 w 133"/>
                <a:gd name="T31" fmla="*/ 0 h 157"/>
                <a:gd name="T32" fmla="*/ 0 w 133"/>
                <a:gd name="T33" fmla="*/ 0 h 157"/>
                <a:gd name="T34" fmla="*/ 0 w 133"/>
                <a:gd name="T35" fmla="*/ 0 h 157"/>
                <a:gd name="T36" fmla="*/ 0 w 133"/>
                <a:gd name="T37" fmla="*/ 0 h 157"/>
                <a:gd name="T38" fmla="*/ 0 w 133"/>
                <a:gd name="T39" fmla="*/ 0 h 157"/>
                <a:gd name="T40" fmla="*/ 0 w 133"/>
                <a:gd name="T41" fmla="*/ 0 h 157"/>
                <a:gd name="T42" fmla="*/ 0 w 133"/>
                <a:gd name="T43" fmla="*/ 0 h 157"/>
                <a:gd name="T44" fmla="*/ 0 w 133"/>
                <a:gd name="T45" fmla="*/ 0 h 157"/>
                <a:gd name="T46" fmla="*/ 0 w 133"/>
                <a:gd name="T47" fmla="*/ 0 h 157"/>
                <a:gd name="T48" fmla="*/ 0 w 133"/>
                <a:gd name="T49" fmla="*/ 0 h 157"/>
                <a:gd name="T50" fmla="*/ 0 w 133"/>
                <a:gd name="T51" fmla="*/ 0 h 157"/>
                <a:gd name="T52" fmla="*/ 0 w 133"/>
                <a:gd name="T53" fmla="*/ 0 h 157"/>
                <a:gd name="T54" fmla="*/ 0 w 133"/>
                <a:gd name="T55" fmla="*/ 0 h 157"/>
                <a:gd name="T56" fmla="*/ 0 w 133"/>
                <a:gd name="T57" fmla="*/ 0 h 157"/>
                <a:gd name="T58" fmla="*/ 0 w 133"/>
                <a:gd name="T59" fmla="*/ 0 h 157"/>
                <a:gd name="T60" fmla="*/ 0 w 133"/>
                <a:gd name="T61" fmla="*/ 0 h 157"/>
                <a:gd name="T62" fmla="*/ 0 w 133"/>
                <a:gd name="T63" fmla="*/ 0 h 157"/>
                <a:gd name="T64" fmla="*/ 0 w 133"/>
                <a:gd name="T65" fmla="*/ 0 h 157"/>
                <a:gd name="T66" fmla="*/ 0 w 133"/>
                <a:gd name="T67" fmla="*/ 0 h 157"/>
                <a:gd name="T68" fmla="*/ 0 w 133"/>
                <a:gd name="T69" fmla="*/ 0 h 157"/>
                <a:gd name="T70" fmla="*/ 0 w 133"/>
                <a:gd name="T71" fmla="*/ 0 h 1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3" h="157">
                  <a:moveTo>
                    <a:pt x="68" y="27"/>
                  </a:moveTo>
                  <a:lnTo>
                    <a:pt x="64" y="29"/>
                  </a:lnTo>
                  <a:lnTo>
                    <a:pt x="59" y="29"/>
                  </a:lnTo>
                  <a:lnTo>
                    <a:pt x="55" y="31"/>
                  </a:lnTo>
                  <a:lnTo>
                    <a:pt x="53" y="32"/>
                  </a:lnTo>
                  <a:lnTo>
                    <a:pt x="49" y="35"/>
                  </a:lnTo>
                  <a:lnTo>
                    <a:pt x="46" y="39"/>
                  </a:lnTo>
                  <a:lnTo>
                    <a:pt x="41" y="49"/>
                  </a:lnTo>
                  <a:lnTo>
                    <a:pt x="40" y="56"/>
                  </a:lnTo>
                  <a:lnTo>
                    <a:pt x="39" y="63"/>
                  </a:lnTo>
                  <a:lnTo>
                    <a:pt x="97" y="63"/>
                  </a:lnTo>
                  <a:lnTo>
                    <a:pt x="95" y="49"/>
                  </a:lnTo>
                  <a:lnTo>
                    <a:pt x="90" y="37"/>
                  </a:lnTo>
                  <a:lnTo>
                    <a:pt x="80" y="30"/>
                  </a:lnTo>
                  <a:lnTo>
                    <a:pt x="68" y="27"/>
                  </a:lnTo>
                  <a:close/>
                  <a:moveTo>
                    <a:pt x="69" y="0"/>
                  </a:moveTo>
                  <a:lnTo>
                    <a:pt x="85" y="1"/>
                  </a:lnTo>
                  <a:lnTo>
                    <a:pt x="99" y="5"/>
                  </a:lnTo>
                  <a:lnTo>
                    <a:pt x="107" y="8"/>
                  </a:lnTo>
                  <a:lnTo>
                    <a:pt x="113" y="13"/>
                  </a:lnTo>
                  <a:lnTo>
                    <a:pt x="118" y="20"/>
                  </a:lnTo>
                  <a:lnTo>
                    <a:pt x="126" y="30"/>
                  </a:lnTo>
                  <a:lnTo>
                    <a:pt x="130" y="41"/>
                  </a:lnTo>
                  <a:lnTo>
                    <a:pt x="133" y="54"/>
                  </a:lnTo>
                  <a:lnTo>
                    <a:pt x="133" y="79"/>
                  </a:lnTo>
                  <a:lnTo>
                    <a:pt x="132" y="83"/>
                  </a:lnTo>
                  <a:lnTo>
                    <a:pt x="131" y="85"/>
                  </a:lnTo>
                  <a:lnTo>
                    <a:pt x="126" y="88"/>
                  </a:lnTo>
                  <a:lnTo>
                    <a:pt x="39" y="88"/>
                  </a:lnTo>
                  <a:lnTo>
                    <a:pt x="39" y="94"/>
                  </a:lnTo>
                  <a:lnTo>
                    <a:pt x="41" y="104"/>
                  </a:lnTo>
                  <a:lnTo>
                    <a:pt x="44" y="111"/>
                  </a:lnTo>
                  <a:lnTo>
                    <a:pt x="48" y="117"/>
                  </a:lnTo>
                  <a:lnTo>
                    <a:pt x="59" y="124"/>
                  </a:lnTo>
                  <a:lnTo>
                    <a:pt x="64" y="126"/>
                  </a:lnTo>
                  <a:lnTo>
                    <a:pt x="70" y="127"/>
                  </a:lnTo>
                  <a:lnTo>
                    <a:pt x="89" y="127"/>
                  </a:lnTo>
                  <a:lnTo>
                    <a:pt x="99" y="124"/>
                  </a:lnTo>
                  <a:lnTo>
                    <a:pt x="111" y="121"/>
                  </a:lnTo>
                  <a:lnTo>
                    <a:pt x="113" y="121"/>
                  </a:lnTo>
                  <a:lnTo>
                    <a:pt x="118" y="118"/>
                  </a:lnTo>
                  <a:lnTo>
                    <a:pt x="124" y="118"/>
                  </a:lnTo>
                  <a:lnTo>
                    <a:pt x="126" y="119"/>
                  </a:lnTo>
                  <a:lnTo>
                    <a:pt x="126" y="121"/>
                  </a:lnTo>
                  <a:lnTo>
                    <a:pt x="127" y="122"/>
                  </a:lnTo>
                  <a:lnTo>
                    <a:pt x="127" y="141"/>
                  </a:lnTo>
                  <a:lnTo>
                    <a:pt x="126" y="143"/>
                  </a:lnTo>
                  <a:lnTo>
                    <a:pt x="124" y="145"/>
                  </a:lnTo>
                  <a:lnTo>
                    <a:pt x="124" y="146"/>
                  </a:lnTo>
                  <a:lnTo>
                    <a:pt x="122" y="147"/>
                  </a:lnTo>
                  <a:lnTo>
                    <a:pt x="118" y="148"/>
                  </a:lnTo>
                  <a:lnTo>
                    <a:pt x="113" y="151"/>
                  </a:lnTo>
                  <a:lnTo>
                    <a:pt x="108" y="152"/>
                  </a:lnTo>
                  <a:lnTo>
                    <a:pt x="101" y="155"/>
                  </a:lnTo>
                  <a:lnTo>
                    <a:pt x="83" y="157"/>
                  </a:lnTo>
                  <a:lnTo>
                    <a:pt x="73" y="157"/>
                  </a:lnTo>
                  <a:lnTo>
                    <a:pt x="55" y="156"/>
                  </a:lnTo>
                  <a:lnTo>
                    <a:pt x="41" y="152"/>
                  </a:lnTo>
                  <a:lnTo>
                    <a:pt x="29" y="146"/>
                  </a:lnTo>
                  <a:lnTo>
                    <a:pt x="17" y="138"/>
                  </a:lnTo>
                  <a:lnTo>
                    <a:pt x="10" y="127"/>
                  </a:lnTo>
                  <a:lnTo>
                    <a:pt x="3" y="114"/>
                  </a:lnTo>
                  <a:lnTo>
                    <a:pt x="1" y="98"/>
                  </a:lnTo>
                  <a:lnTo>
                    <a:pt x="0" y="80"/>
                  </a:lnTo>
                  <a:lnTo>
                    <a:pt x="1" y="63"/>
                  </a:lnTo>
                  <a:lnTo>
                    <a:pt x="5" y="46"/>
                  </a:lnTo>
                  <a:lnTo>
                    <a:pt x="10" y="32"/>
                  </a:lnTo>
                  <a:lnTo>
                    <a:pt x="19" y="21"/>
                  </a:lnTo>
                  <a:lnTo>
                    <a:pt x="29" y="12"/>
                  </a:lnTo>
                  <a:lnTo>
                    <a:pt x="40" y="5"/>
                  </a:lnTo>
                  <a:lnTo>
                    <a:pt x="54" y="1"/>
                  </a:lnTo>
                  <a:lnTo>
                    <a:pt x="69"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2" name="Freeform 22"/>
            <p:cNvSpPr>
              <a:spLocks noEditPoints="1"/>
            </p:cNvSpPr>
            <p:nvPr userDrawn="1"/>
          </p:nvSpPr>
          <p:spPr bwMode="auto">
            <a:xfrm>
              <a:off x="968" y="3995"/>
              <a:ext cx="31" cy="39"/>
            </a:xfrm>
            <a:custGeom>
              <a:avLst/>
              <a:gdLst>
                <a:gd name="T0" fmla="*/ 0 w 125"/>
                <a:gd name="T1" fmla="*/ 0 h 157"/>
                <a:gd name="T2" fmla="*/ 0 w 125"/>
                <a:gd name="T3" fmla="*/ 0 h 157"/>
                <a:gd name="T4" fmla="*/ 0 w 125"/>
                <a:gd name="T5" fmla="*/ 0 h 157"/>
                <a:gd name="T6" fmla="*/ 0 w 125"/>
                <a:gd name="T7" fmla="*/ 0 h 157"/>
                <a:gd name="T8" fmla="*/ 0 w 125"/>
                <a:gd name="T9" fmla="*/ 0 h 157"/>
                <a:gd name="T10" fmla="*/ 0 w 125"/>
                <a:gd name="T11" fmla="*/ 0 h 157"/>
                <a:gd name="T12" fmla="*/ 0 w 125"/>
                <a:gd name="T13" fmla="*/ 0 h 157"/>
                <a:gd name="T14" fmla="*/ 0 w 125"/>
                <a:gd name="T15" fmla="*/ 0 h 157"/>
                <a:gd name="T16" fmla="*/ 0 w 125"/>
                <a:gd name="T17" fmla="*/ 0 h 157"/>
                <a:gd name="T18" fmla="*/ 0 w 125"/>
                <a:gd name="T19" fmla="*/ 0 h 157"/>
                <a:gd name="T20" fmla="*/ 0 w 125"/>
                <a:gd name="T21" fmla="*/ 0 h 157"/>
                <a:gd name="T22" fmla="*/ 0 w 125"/>
                <a:gd name="T23" fmla="*/ 0 h 157"/>
                <a:gd name="T24" fmla="*/ 0 w 125"/>
                <a:gd name="T25" fmla="*/ 0 h 157"/>
                <a:gd name="T26" fmla="*/ 0 w 125"/>
                <a:gd name="T27" fmla="*/ 0 h 157"/>
                <a:gd name="T28" fmla="*/ 0 w 125"/>
                <a:gd name="T29" fmla="*/ 0 h 157"/>
                <a:gd name="T30" fmla="*/ 0 w 125"/>
                <a:gd name="T31" fmla="*/ 0 h 157"/>
                <a:gd name="T32" fmla="*/ 0 w 125"/>
                <a:gd name="T33" fmla="*/ 0 h 157"/>
                <a:gd name="T34" fmla="*/ 0 w 125"/>
                <a:gd name="T35" fmla="*/ 0 h 157"/>
                <a:gd name="T36" fmla="*/ 0 w 125"/>
                <a:gd name="T37" fmla="*/ 0 h 157"/>
                <a:gd name="T38" fmla="*/ 0 w 125"/>
                <a:gd name="T39" fmla="*/ 0 h 157"/>
                <a:gd name="T40" fmla="*/ 0 w 125"/>
                <a:gd name="T41" fmla="*/ 0 h 157"/>
                <a:gd name="T42" fmla="*/ 0 w 125"/>
                <a:gd name="T43" fmla="*/ 0 h 157"/>
                <a:gd name="T44" fmla="*/ 0 w 125"/>
                <a:gd name="T45" fmla="*/ 0 h 157"/>
                <a:gd name="T46" fmla="*/ 0 w 125"/>
                <a:gd name="T47" fmla="*/ 0 h 157"/>
                <a:gd name="T48" fmla="*/ 0 w 125"/>
                <a:gd name="T49" fmla="*/ 0 h 157"/>
                <a:gd name="T50" fmla="*/ 0 w 125"/>
                <a:gd name="T51" fmla="*/ 0 h 157"/>
                <a:gd name="T52" fmla="*/ 0 w 125"/>
                <a:gd name="T53" fmla="*/ 0 h 157"/>
                <a:gd name="T54" fmla="*/ 0 w 125"/>
                <a:gd name="T55" fmla="*/ 0 h 157"/>
                <a:gd name="T56" fmla="*/ 0 w 125"/>
                <a:gd name="T57" fmla="*/ 0 h 157"/>
                <a:gd name="T58" fmla="*/ 0 w 125"/>
                <a:gd name="T59" fmla="*/ 0 h 157"/>
                <a:gd name="T60" fmla="*/ 0 w 125"/>
                <a:gd name="T61" fmla="*/ 0 h 157"/>
                <a:gd name="T62" fmla="*/ 0 w 125"/>
                <a:gd name="T63" fmla="*/ 0 h 157"/>
                <a:gd name="T64" fmla="*/ 0 w 125"/>
                <a:gd name="T65" fmla="*/ 0 h 157"/>
                <a:gd name="T66" fmla="*/ 0 w 125"/>
                <a:gd name="T67" fmla="*/ 0 h 157"/>
                <a:gd name="T68" fmla="*/ 0 w 125"/>
                <a:gd name="T69" fmla="*/ 0 h 157"/>
                <a:gd name="T70" fmla="*/ 0 w 125"/>
                <a:gd name="T71" fmla="*/ 0 h 157"/>
                <a:gd name="T72" fmla="*/ 0 w 125"/>
                <a:gd name="T73" fmla="*/ 0 h 157"/>
                <a:gd name="T74" fmla="*/ 0 w 125"/>
                <a:gd name="T75" fmla="*/ 0 h 157"/>
                <a:gd name="T76" fmla="*/ 0 w 125"/>
                <a:gd name="T77" fmla="*/ 0 h 157"/>
                <a:gd name="T78" fmla="*/ 0 w 125"/>
                <a:gd name="T79" fmla="*/ 0 h 157"/>
                <a:gd name="T80" fmla="*/ 0 w 125"/>
                <a:gd name="T81" fmla="*/ 0 h 157"/>
                <a:gd name="T82" fmla="*/ 0 w 125"/>
                <a:gd name="T83" fmla="*/ 0 h 157"/>
                <a:gd name="T84" fmla="*/ 0 w 125"/>
                <a:gd name="T85" fmla="*/ 0 h 157"/>
                <a:gd name="T86" fmla="*/ 0 w 125"/>
                <a:gd name="T87" fmla="*/ 0 h 157"/>
                <a:gd name="T88" fmla="*/ 0 w 125"/>
                <a:gd name="T89" fmla="*/ 0 h 1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5" h="157">
                  <a:moveTo>
                    <a:pt x="63" y="89"/>
                  </a:moveTo>
                  <a:lnTo>
                    <a:pt x="56" y="90"/>
                  </a:lnTo>
                  <a:lnTo>
                    <a:pt x="51" y="92"/>
                  </a:lnTo>
                  <a:lnTo>
                    <a:pt x="46" y="94"/>
                  </a:lnTo>
                  <a:lnTo>
                    <a:pt x="42" y="98"/>
                  </a:lnTo>
                  <a:lnTo>
                    <a:pt x="39" y="102"/>
                  </a:lnTo>
                  <a:lnTo>
                    <a:pt x="38" y="106"/>
                  </a:lnTo>
                  <a:lnTo>
                    <a:pt x="38" y="116"/>
                  </a:lnTo>
                  <a:lnTo>
                    <a:pt x="41" y="121"/>
                  </a:lnTo>
                  <a:lnTo>
                    <a:pt x="43" y="124"/>
                  </a:lnTo>
                  <a:lnTo>
                    <a:pt x="47" y="127"/>
                  </a:lnTo>
                  <a:lnTo>
                    <a:pt x="52" y="128"/>
                  </a:lnTo>
                  <a:lnTo>
                    <a:pt x="58" y="130"/>
                  </a:lnTo>
                  <a:lnTo>
                    <a:pt x="68" y="127"/>
                  </a:lnTo>
                  <a:lnTo>
                    <a:pt x="73" y="124"/>
                  </a:lnTo>
                  <a:lnTo>
                    <a:pt x="80" y="119"/>
                  </a:lnTo>
                  <a:lnTo>
                    <a:pt x="87" y="113"/>
                  </a:lnTo>
                  <a:lnTo>
                    <a:pt x="87" y="89"/>
                  </a:lnTo>
                  <a:lnTo>
                    <a:pt x="63" y="89"/>
                  </a:lnTo>
                  <a:close/>
                  <a:moveTo>
                    <a:pt x="56" y="0"/>
                  </a:moveTo>
                  <a:lnTo>
                    <a:pt x="65" y="0"/>
                  </a:lnTo>
                  <a:lnTo>
                    <a:pt x="80" y="1"/>
                  </a:lnTo>
                  <a:lnTo>
                    <a:pt x="92" y="3"/>
                  </a:lnTo>
                  <a:lnTo>
                    <a:pt x="105" y="8"/>
                  </a:lnTo>
                  <a:lnTo>
                    <a:pt x="111" y="13"/>
                  </a:lnTo>
                  <a:lnTo>
                    <a:pt x="115" y="17"/>
                  </a:lnTo>
                  <a:lnTo>
                    <a:pt x="119" y="24"/>
                  </a:lnTo>
                  <a:lnTo>
                    <a:pt x="121" y="30"/>
                  </a:lnTo>
                  <a:lnTo>
                    <a:pt x="124" y="41"/>
                  </a:lnTo>
                  <a:lnTo>
                    <a:pt x="125" y="55"/>
                  </a:lnTo>
                  <a:lnTo>
                    <a:pt x="125" y="151"/>
                  </a:lnTo>
                  <a:lnTo>
                    <a:pt x="124" y="152"/>
                  </a:lnTo>
                  <a:lnTo>
                    <a:pt x="121" y="153"/>
                  </a:lnTo>
                  <a:lnTo>
                    <a:pt x="119" y="153"/>
                  </a:lnTo>
                  <a:lnTo>
                    <a:pt x="115" y="155"/>
                  </a:lnTo>
                  <a:lnTo>
                    <a:pt x="102" y="155"/>
                  </a:lnTo>
                  <a:lnTo>
                    <a:pt x="99" y="153"/>
                  </a:lnTo>
                  <a:lnTo>
                    <a:pt x="96" y="153"/>
                  </a:lnTo>
                  <a:lnTo>
                    <a:pt x="94" y="152"/>
                  </a:lnTo>
                  <a:lnTo>
                    <a:pt x="94" y="151"/>
                  </a:lnTo>
                  <a:lnTo>
                    <a:pt x="92" y="148"/>
                  </a:lnTo>
                  <a:lnTo>
                    <a:pt x="92" y="137"/>
                  </a:lnTo>
                  <a:lnTo>
                    <a:pt x="87" y="143"/>
                  </a:lnTo>
                  <a:lnTo>
                    <a:pt x="81" y="148"/>
                  </a:lnTo>
                  <a:lnTo>
                    <a:pt x="73" y="152"/>
                  </a:lnTo>
                  <a:lnTo>
                    <a:pt x="62" y="156"/>
                  </a:lnTo>
                  <a:lnTo>
                    <a:pt x="49" y="157"/>
                  </a:lnTo>
                  <a:lnTo>
                    <a:pt x="29" y="155"/>
                  </a:lnTo>
                  <a:lnTo>
                    <a:pt x="22" y="151"/>
                  </a:lnTo>
                  <a:lnTo>
                    <a:pt x="14" y="146"/>
                  </a:lnTo>
                  <a:lnTo>
                    <a:pt x="10" y="141"/>
                  </a:lnTo>
                  <a:lnTo>
                    <a:pt x="7" y="137"/>
                  </a:lnTo>
                  <a:lnTo>
                    <a:pt x="4" y="131"/>
                  </a:lnTo>
                  <a:lnTo>
                    <a:pt x="2" y="126"/>
                  </a:lnTo>
                  <a:lnTo>
                    <a:pt x="0" y="119"/>
                  </a:lnTo>
                  <a:lnTo>
                    <a:pt x="0" y="112"/>
                  </a:lnTo>
                  <a:lnTo>
                    <a:pt x="2" y="100"/>
                  </a:lnTo>
                  <a:lnTo>
                    <a:pt x="5" y="90"/>
                  </a:lnTo>
                  <a:lnTo>
                    <a:pt x="8" y="85"/>
                  </a:lnTo>
                  <a:lnTo>
                    <a:pt x="18" y="75"/>
                  </a:lnTo>
                  <a:lnTo>
                    <a:pt x="29" y="70"/>
                  </a:lnTo>
                  <a:lnTo>
                    <a:pt x="42" y="66"/>
                  </a:lnTo>
                  <a:lnTo>
                    <a:pt x="57" y="65"/>
                  </a:lnTo>
                  <a:lnTo>
                    <a:pt x="73" y="64"/>
                  </a:lnTo>
                  <a:lnTo>
                    <a:pt x="87" y="64"/>
                  </a:lnTo>
                  <a:lnTo>
                    <a:pt x="87" y="50"/>
                  </a:lnTo>
                  <a:lnTo>
                    <a:pt x="86" y="44"/>
                  </a:lnTo>
                  <a:lnTo>
                    <a:pt x="84" y="39"/>
                  </a:lnTo>
                  <a:lnTo>
                    <a:pt x="78" y="34"/>
                  </a:lnTo>
                  <a:lnTo>
                    <a:pt x="73" y="31"/>
                  </a:lnTo>
                  <a:lnTo>
                    <a:pt x="70" y="30"/>
                  </a:lnTo>
                  <a:lnTo>
                    <a:pt x="55" y="30"/>
                  </a:lnTo>
                  <a:lnTo>
                    <a:pt x="44" y="32"/>
                  </a:lnTo>
                  <a:lnTo>
                    <a:pt x="37" y="34"/>
                  </a:lnTo>
                  <a:lnTo>
                    <a:pt x="31" y="36"/>
                  </a:lnTo>
                  <a:lnTo>
                    <a:pt x="20" y="41"/>
                  </a:lnTo>
                  <a:lnTo>
                    <a:pt x="17" y="44"/>
                  </a:lnTo>
                  <a:lnTo>
                    <a:pt x="13" y="44"/>
                  </a:lnTo>
                  <a:lnTo>
                    <a:pt x="9" y="40"/>
                  </a:lnTo>
                  <a:lnTo>
                    <a:pt x="9" y="37"/>
                  </a:lnTo>
                  <a:lnTo>
                    <a:pt x="8" y="35"/>
                  </a:lnTo>
                  <a:lnTo>
                    <a:pt x="8" y="20"/>
                  </a:lnTo>
                  <a:lnTo>
                    <a:pt x="9" y="17"/>
                  </a:lnTo>
                  <a:lnTo>
                    <a:pt x="13" y="13"/>
                  </a:lnTo>
                  <a:lnTo>
                    <a:pt x="15" y="12"/>
                  </a:lnTo>
                  <a:lnTo>
                    <a:pt x="19" y="10"/>
                  </a:lnTo>
                  <a:lnTo>
                    <a:pt x="24" y="7"/>
                  </a:lnTo>
                  <a:lnTo>
                    <a:pt x="32" y="5"/>
                  </a:lnTo>
                  <a:lnTo>
                    <a:pt x="39" y="3"/>
                  </a:lnTo>
                  <a:lnTo>
                    <a:pt x="47" y="1"/>
                  </a:lnTo>
                  <a:lnTo>
                    <a:pt x="5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3" name="Freeform 23"/>
            <p:cNvSpPr>
              <a:spLocks/>
            </p:cNvSpPr>
            <p:nvPr userDrawn="1"/>
          </p:nvSpPr>
          <p:spPr bwMode="auto">
            <a:xfrm>
              <a:off x="1009" y="3979"/>
              <a:ext cx="10" cy="54"/>
            </a:xfrm>
            <a:custGeom>
              <a:avLst/>
              <a:gdLst>
                <a:gd name="T0" fmla="*/ 0 w 39"/>
                <a:gd name="T1" fmla="*/ 0 h 220"/>
                <a:gd name="T2" fmla="*/ 0 w 39"/>
                <a:gd name="T3" fmla="*/ 0 h 220"/>
                <a:gd name="T4" fmla="*/ 0 w 39"/>
                <a:gd name="T5" fmla="*/ 0 h 220"/>
                <a:gd name="T6" fmla="*/ 0 w 39"/>
                <a:gd name="T7" fmla="*/ 0 h 220"/>
                <a:gd name="T8" fmla="*/ 0 w 39"/>
                <a:gd name="T9" fmla="*/ 0 h 220"/>
                <a:gd name="T10" fmla="*/ 0 w 39"/>
                <a:gd name="T11" fmla="*/ 0 h 220"/>
                <a:gd name="T12" fmla="*/ 0 w 39"/>
                <a:gd name="T13" fmla="*/ 0 h 220"/>
                <a:gd name="T14" fmla="*/ 0 w 39"/>
                <a:gd name="T15" fmla="*/ 0 h 220"/>
                <a:gd name="T16" fmla="*/ 0 w 39"/>
                <a:gd name="T17" fmla="*/ 0 h 220"/>
                <a:gd name="T18" fmla="*/ 0 w 39"/>
                <a:gd name="T19" fmla="*/ 0 h 220"/>
                <a:gd name="T20" fmla="*/ 0 w 39"/>
                <a:gd name="T21" fmla="*/ 0 h 220"/>
                <a:gd name="T22" fmla="*/ 0 w 39"/>
                <a:gd name="T23" fmla="*/ 0 h 220"/>
                <a:gd name="T24" fmla="*/ 0 w 39"/>
                <a:gd name="T25" fmla="*/ 0 h 220"/>
                <a:gd name="T26" fmla="*/ 0 w 39"/>
                <a:gd name="T27" fmla="*/ 0 h 220"/>
                <a:gd name="T28" fmla="*/ 0 w 39"/>
                <a:gd name="T29" fmla="*/ 0 h 220"/>
                <a:gd name="T30" fmla="*/ 0 w 39"/>
                <a:gd name="T31" fmla="*/ 0 h 220"/>
                <a:gd name="T32" fmla="*/ 0 w 39"/>
                <a:gd name="T33" fmla="*/ 0 h 220"/>
                <a:gd name="T34" fmla="*/ 0 w 39"/>
                <a:gd name="T35" fmla="*/ 0 h 220"/>
                <a:gd name="T36" fmla="*/ 0 w 39"/>
                <a:gd name="T37" fmla="*/ 0 h 220"/>
                <a:gd name="T38" fmla="*/ 0 w 39"/>
                <a:gd name="T39" fmla="*/ 0 h 220"/>
                <a:gd name="T40" fmla="*/ 0 w 39"/>
                <a:gd name="T41" fmla="*/ 0 h 220"/>
                <a:gd name="T42" fmla="*/ 0 w 39"/>
                <a:gd name="T43" fmla="*/ 0 h 220"/>
                <a:gd name="T44" fmla="*/ 0 w 39"/>
                <a:gd name="T45" fmla="*/ 0 h 220"/>
                <a:gd name="T46" fmla="*/ 0 w 39"/>
                <a:gd name="T47" fmla="*/ 0 h 220"/>
                <a:gd name="T48" fmla="*/ 0 w 39"/>
                <a:gd name="T49" fmla="*/ 0 h 220"/>
                <a:gd name="T50" fmla="*/ 0 w 39"/>
                <a:gd name="T51" fmla="*/ 0 h 220"/>
                <a:gd name="T52" fmla="*/ 0 w 39"/>
                <a:gd name="T53" fmla="*/ 0 h 220"/>
                <a:gd name="T54" fmla="*/ 0 w 39"/>
                <a:gd name="T55" fmla="*/ 0 h 220"/>
                <a:gd name="T56" fmla="*/ 0 w 39"/>
                <a:gd name="T57" fmla="*/ 0 h 220"/>
                <a:gd name="T58" fmla="*/ 0 w 39"/>
                <a:gd name="T59" fmla="*/ 0 h 22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 h="220">
                  <a:moveTo>
                    <a:pt x="13" y="0"/>
                  </a:moveTo>
                  <a:lnTo>
                    <a:pt x="25" y="0"/>
                  </a:lnTo>
                  <a:lnTo>
                    <a:pt x="29" y="2"/>
                  </a:lnTo>
                  <a:lnTo>
                    <a:pt x="33" y="2"/>
                  </a:lnTo>
                  <a:lnTo>
                    <a:pt x="35" y="3"/>
                  </a:lnTo>
                  <a:lnTo>
                    <a:pt x="37" y="4"/>
                  </a:lnTo>
                  <a:lnTo>
                    <a:pt x="38" y="4"/>
                  </a:lnTo>
                  <a:lnTo>
                    <a:pt x="39" y="7"/>
                  </a:lnTo>
                  <a:lnTo>
                    <a:pt x="39" y="215"/>
                  </a:lnTo>
                  <a:lnTo>
                    <a:pt x="37" y="217"/>
                  </a:lnTo>
                  <a:lnTo>
                    <a:pt x="35" y="217"/>
                  </a:lnTo>
                  <a:lnTo>
                    <a:pt x="33" y="218"/>
                  </a:lnTo>
                  <a:lnTo>
                    <a:pt x="29" y="220"/>
                  </a:lnTo>
                  <a:lnTo>
                    <a:pt x="10" y="220"/>
                  </a:lnTo>
                  <a:lnTo>
                    <a:pt x="9" y="218"/>
                  </a:lnTo>
                  <a:lnTo>
                    <a:pt x="6" y="218"/>
                  </a:lnTo>
                  <a:lnTo>
                    <a:pt x="5" y="217"/>
                  </a:lnTo>
                  <a:lnTo>
                    <a:pt x="2" y="217"/>
                  </a:lnTo>
                  <a:lnTo>
                    <a:pt x="1" y="216"/>
                  </a:lnTo>
                  <a:lnTo>
                    <a:pt x="1" y="215"/>
                  </a:lnTo>
                  <a:lnTo>
                    <a:pt x="0" y="213"/>
                  </a:lnTo>
                  <a:lnTo>
                    <a:pt x="0" y="8"/>
                  </a:lnTo>
                  <a:lnTo>
                    <a:pt x="1" y="7"/>
                  </a:lnTo>
                  <a:lnTo>
                    <a:pt x="1" y="4"/>
                  </a:lnTo>
                  <a:lnTo>
                    <a:pt x="2" y="4"/>
                  </a:lnTo>
                  <a:lnTo>
                    <a:pt x="4" y="3"/>
                  </a:lnTo>
                  <a:lnTo>
                    <a:pt x="5" y="3"/>
                  </a:lnTo>
                  <a:lnTo>
                    <a:pt x="8" y="2"/>
                  </a:lnTo>
                  <a:lnTo>
                    <a:pt x="10" y="2"/>
                  </a:lnTo>
                  <a:lnTo>
                    <a:pt x="1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4" name="Freeform 24"/>
            <p:cNvSpPr>
              <a:spLocks/>
            </p:cNvSpPr>
            <p:nvPr userDrawn="1"/>
          </p:nvSpPr>
          <p:spPr bwMode="auto">
            <a:xfrm>
              <a:off x="1024" y="3986"/>
              <a:ext cx="24" cy="48"/>
            </a:xfrm>
            <a:custGeom>
              <a:avLst/>
              <a:gdLst>
                <a:gd name="T0" fmla="*/ 0 w 97"/>
                <a:gd name="T1" fmla="*/ 0 h 191"/>
                <a:gd name="T2" fmla="*/ 0 w 97"/>
                <a:gd name="T3" fmla="*/ 0 h 191"/>
                <a:gd name="T4" fmla="*/ 0 w 97"/>
                <a:gd name="T5" fmla="*/ 0 h 191"/>
                <a:gd name="T6" fmla="*/ 0 w 97"/>
                <a:gd name="T7" fmla="*/ 0 h 191"/>
                <a:gd name="T8" fmla="*/ 0 w 97"/>
                <a:gd name="T9" fmla="*/ 0 h 191"/>
                <a:gd name="T10" fmla="*/ 0 w 97"/>
                <a:gd name="T11" fmla="*/ 0 h 191"/>
                <a:gd name="T12" fmla="*/ 0 w 97"/>
                <a:gd name="T13" fmla="*/ 0 h 191"/>
                <a:gd name="T14" fmla="*/ 0 w 97"/>
                <a:gd name="T15" fmla="*/ 0 h 191"/>
                <a:gd name="T16" fmla="*/ 0 w 97"/>
                <a:gd name="T17" fmla="*/ 0 h 191"/>
                <a:gd name="T18" fmla="*/ 0 w 97"/>
                <a:gd name="T19" fmla="*/ 0 h 191"/>
                <a:gd name="T20" fmla="*/ 0 w 97"/>
                <a:gd name="T21" fmla="*/ 0 h 191"/>
                <a:gd name="T22" fmla="*/ 0 w 97"/>
                <a:gd name="T23" fmla="*/ 0 h 191"/>
                <a:gd name="T24" fmla="*/ 0 w 97"/>
                <a:gd name="T25" fmla="*/ 0 h 191"/>
                <a:gd name="T26" fmla="*/ 0 w 97"/>
                <a:gd name="T27" fmla="*/ 0 h 191"/>
                <a:gd name="T28" fmla="*/ 0 w 97"/>
                <a:gd name="T29" fmla="*/ 0 h 191"/>
                <a:gd name="T30" fmla="*/ 0 w 97"/>
                <a:gd name="T31" fmla="*/ 0 h 191"/>
                <a:gd name="T32" fmla="*/ 0 w 97"/>
                <a:gd name="T33" fmla="*/ 0 h 191"/>
                <a:gd name="T34" fmla="*/ 0 w 97"/>
                <a:gd name="T35" fmla="*/ 0 h 191"/>
                <a:gd name="T36" fmla="*/ 0 w 97"/>
                <a:gd name="T37" fmla="*/ 0 h 191"/>
                <a:gd name="T38" fmla="*/ 0 w 97"/>
                <a:gd name="T39" fmla="*/ 0 h 191"/>
                <a:gd name="T40" fmla="*/ 0 w 97"/>
                <a:gd name="T41" fmla="*/ 0 h 191"/>
                <a:gd name="T42" fmla="*/ 0 w 97"/>
                <a:gd name="T43" fmla="*/ 0 h 191"/>
                <a:gd name="T44" fmla="*/ 0 w 97"/>
                <a:gd name="T45" fmla="*/ 0 h 191"/>
                <a:gd name="T46" fmla="*/ 0 w 97"/>
                <a:gd name="T47" fmla="*/ 0 h 191"/>
                <a:gd name="T48" fmla="*/ 0 w 97"/>
                <a:gd name="T49" fmla="*/ 0 h 191"/>
                <a:gd name="T50" fmla="*/ 0 w 97"/>
                <a:gd name="T51" fmla="*/ 0 h 191"/>
                <a:gd name="T52" fmla="*/ 0 w 97"/>
                <a:gd name="T53" fmla="*/ 0 h 191"/>
                <a:gd name="T54" fmla="*/ 0 w 97"/>
                <a:gd name="T55" fmla="*/ 0 h 191"/>
                <a:gd name="T56" fmla="*/ 0 w 97"/>
                <a:gd name="T57" fmla="*/ 0 h 191"/>
                <a:gd name="T58" fmla="*/ 0 w 97"/>
                <a:gd name="T59" fmla="*/ 0 h 191"/>
                <a:gd name="T60" fmla="*/ 0 w 97"/>
                <a:gd name="T61" fmla="*/ 0 h 191"/>
                <a:gd name="T62" fmla="*/ 0 w 97"/>
                <a:gd name="T63" fmla="*/ 0 h 191"/>
                <a:gd name="T64" fmla="*/ 0 w 97"/>
                <a:gd name="T65" fmla="*/ 0 h 191"/>
                <a:gd name="T66" fmla="*/ 0 w 97"/>
                <a:gd name="T67" fmla="*/ 0 h 19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7" h="191">
                  <a:moveTo>
                    <a:pt x="33" y="0"/>
                  </a:moveTo>
                  <a:lnTo>
                    <a:pt x="50" y="0"/>
                  </a:lnTo>
                  <a:lnTo>
                    <a:pt x="54" y="1"/>
                  </a:lnTo>
                  <a:lnTo>
                    <a:pt x="56" y="1"/>
                  </a:lnTo>
                  <a:lnTo>
                    <a:pt x="59" y="2"/>
                  </a:lnTo>
                  <a:lnTo>
                    <a:pt x="60" y="3"/>
                  </a:lnTo>
                  <a:lnTo>
                    <a:pt x="60" y="37"/>
                  </a:lnTo>
                  <a:lnTo>
                    <a:pt x="93" y="37"/>
                  </a:lnTo>
                  <a:lnTo>
                    <a:pt x="93" y="39"/>
                  </a:lnTo>
                  <a:lnTo>
                    <a:pt x="94" y="40"/>
                  </a:lnTo>
                  <a:lnTo>
                    <a:pt x="94" y="41"/>
                  </a:lnTo>
                  <a:lnTo>
                    <a:pt x="96" y="42"/>
                  </a:lnTo>
                  <a:lnTo>
                    <a:pt x="96" y="46"/>
                  </a:lnTo>
                  <a:lnTo>
                    <a:pt x="97" y="49"/>
                  </a:lnTo>
                  <a:lnTo>
                    <a:pt x="97" y="54"/>
                  </a:lnTo>
                  <a:lnTo>
                    <a:pt x="96" y="59"/>
                  </a:lnTo>
                  <a:lnTo>
                    <a:pt x="96" y="63"/>
                  </a:lnTo>
                  <a:lnTo>
                    <a:pt x="93" y="68"/>
                  </a:lnTo>
                  <a:lnTo>
                    <a:pt x="92" y="69"/>
                  </a:lnTo>
                  <a:lnTo>
                    <a:pt x="60" y="69"/>
                  </a:lnTo>
                  <a:lnTo>
                    <a:pt x="60" y="134"/>
                  </a:lnTo>
                  <a:lnTo>
                    <a:pt x="62" y="142"/>
                  </a:lnTo>
                  <a:lnTo>
                    <a:pt x="64" y="152"/>
                  </a:lnTo>
                  <a:lnTo>
                    <a:pt x="67" y="155"/>
                  </a:lnTo>
                  <a:lnTo>
                    <a:pt x="69" y="156"/>
                  </a:lnTo>
                  <a:lnTo>
                    <a:pt x="73" y="157"/>
                  </a:lnTo>
                  <a:lnTo>
                    <a:pt x="82" y="157"/>
                  </a:lnTo>
                  <a:lnTo>
                    <a:pt x="87" y="156"/>
                  </a:lnTo>
                  <a:lnTo>
                    <a:pt x="88" y="155"/>
                  </a:lnTo>
                  <a:lnTo>
                    <a:pt x="94" y="155"/>
                  </a:lnTo>
                  <a:lnTo>
                    <a:pt x="94" y="156"/>
                  </a:lnTo>
                  <a:lnTo>
                    <a:pt x="96" y="157"/>
                  </a:lnTo>
                  <a:lnTo>
                    <a:pt x="96" y="161"/>
                  </a:lnTo>
                  <a:lnTo>
                    <a:pt x="97" y="165"/>
                  </a:lnTo>
                  <a:lnTo>
                    <a:pt x="97" y="169"/>
                  </a:lnTo>
                  <a:lnTo>
                    <a:pt x="96" y="175"/>
                  </a:lnTo>
                  <a:lnTo>
                    <a:pt x="96" y="179"/>
                  </a:lnTo>
                  <a:lnTo>
                    <a:pt x="94" y="181"/>
                  </a:lnTo>
                  <a:lnTo>
                    <a:pt x="94" y="182"/>
                  </a:lnTo>
                  <a:lnTo>
                    <a:pt x="93" y="184"/>
                  </a:lnTo>
                  <a:lnTo>
                    <a:pt x="92" y="186"/>
                  </a:lnTo>
                  <a:lnTo>
                    <a:pt x="89" y="186"/>
                  </a:lnTo>
                  <a:lnTo>
                    <a:pt x="87" y="187"/>
                  </a:lnTo>
                  <a:lnTo>
                    <a:pt x="79" y="190"/>
                  </a:lnTo>
                  <a:lnTo>
                    <a:pt x="75" y="190"/>
                  </a:lnTo>
                  <a:lnTo>
                    <a:pt x="67" y="191"/>
                  </a:lnTo>
                  <a:lnTo>
                    <a:pt x="59" y="190"/>
                  </a:lnTo>
                  <a:lnTo>
                    <a:pt x="46" y="187"/>
                  </a:lnTo>
                  <a:lnTo>
                    <a:pt x="36" y="182"/>
                  </a:lnTo>
                  <a:lnTo>
                    <a:pt x="33" y="179"/>
                  </a:lnTo>
                  <a:lnTo>
                    <a:pt x="29" y="174"/>
                  </a:lnTo>
                  <a:lnTo>
                    <a:pt x="26" y="169"/>
                  </a:lnTo>
                  <a:lnTo>
                    <a:pt x="25" y="164"/>
                  </a:lnTo>
                  <a:lnTo>
                    <a:pt x="22" y="152"/>
                  </a:lnTo>
                  <a:lnTo>
                    <a:pt x="22" y="69"/>
                  </a:lnTo>
                  <a:lnTo>
                    <a:pt x="4" y="69"/>
                  </a:lnTo>
                  <a:lnTo>
                    <a:pt x="2" y="68"/>
                  </a:lnTo>
                  <a:lnTo>
                    <a:pt x="0" y="63"/>
                  </a:lnTo>
                  <a:lnTo>
                    <a:pt x="0" y="42"/>
                  </a:lnTo>
                  <a:lnTo>
                    <a:pt x="1" y="41"/>
                  </a:lnTo>
                  <a:lnTo>
                    <a:pt x="2" y="39"/>
                  </a:lnTo>
                  <a:lnTo>
                    <a:pt x="2" y="37"/>
                  </a:lnTo>
                  <a:lnTo>
                    <a:pt x="22" y="37"/>
                  </a:lnTo>
                  <a:lnTo>
                    <a:pt x="22" y="3"/>
                  </a:lnTo>
                  <a:lnTo>
                    <a:pt x="24" y="2"/>
                  </a:lnTo>
                  <a:lnTo>
                    <a:pt x="26" y="1"/>
                  </a:lnTo>
                  <a:lnTo>
                    <a:pt x="29" y="1"/>
                  </a:lnTo>
                  <a:lnTo>
                    <a:pt x="3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5" name="Freeform 25"/>
            <p:cNvSpPr>
              <a:spLocks/>
            </p:cNvSpPr>
            <p:nvPr userDrawn="1"/>
          </p:nvSpPr>
          <p:spPr bwMode="auto">
            <a:xfrm>
              <a:off x="1055" y="3979"/>
              <a:ext cx="33" cy="54"/>
            </a:xfrm>
            <a:custGeom>
              <a:avLst/>
              <a:gdLst>
                <a:gd name="T0" fmla="*/ 0 w 129"/>
                <a:gd name="T1" fmla="*/ 0 h 220"/>
                <a:gd name="T2" fmla="*/ 0 w 129"/>
                <a:gd name="T3" fmla="*/ 0 h 220"/>
                <a:gd name="T4" fmla="*/ 0 w 129"/>
                <a:gd name="T5" fmla="*/ 0 h 220"/>
                <a:gd name="T6" fmla="*/ 0 w 129"/>
                <a:gd name="T7" fmla="*/ 0 h 220"/>
                <a:gd name="T8" fmla="*/ 0 w 129"/>
                <a:gd name="T9" fmla="*/ 0 h 220"/>
                <a:gd name="T10" fmla="*/ 0 w 129"/>
                <a:gd name="T11" fmla="*/ 0 h 220"/>
                <a:gd name="T12" fmla="*/ 0 w 129"/>
                <a:gd name="T13" fmla="*/ 0 h 220"/>
                <a:gd name="T14" fmla="*/ 0 w 129"/>
                <a:gd name="T15" fmla="*/ 0 h 220"/>
                <a:gd name="T16" fmla="*/ 0 w 129"/>
                <a:gd name="T17" fmla="*/ 0 h 220"/>
                <a:gd name="T18" fmla="*/ 0 w 129"/>
                <a:gd name="T19" fmla="*/ 0 h 220"/>
                <a:gd name="T20" fmla="*/ 0 w 129"/>
                <a:gd name="T21" fmla="*/ 0 h 220"/>
                <a:gd name="T22" fmla="*/ 0 w 129"/>
                <a:gd name="T23" fmla="*/ 0 h 220"/>
                <a:gd name="T24" fmla="*/ 0 w 129"/>
                <a:gd name="T25" fmla="*/ 0 h 220"/>
                <a:gd name="T26" fmla="*/ 0 w 129"/>
                <a:gd name="T27" fmla="*/ 0 h 220"/>
                <a:gd name="T28" fmla="*/ 0 w 129"/>
                <a:gd name="T29" fmla="*/ 0 h 220"/>
                <a:gd name="T30" fmla="*/ 0 w 129"/>
                <a:gd name="T31" fmla="*/ 0 h 220"/>
                <a:gd name="T32" fmla="*/ 0 w 129"/>
                <a:gd name="T33" fmla="*/ 0 h 220"/>
                <a:gd name="T34" fmla="*/ 0 w 129"/>
                <a:gd name="T35" fmla="*/ 0 h 220"/>
                <a:gd name="T36" fmla="*/ 0 w 129"/>
                <a:gd name="T37" fmla="*/ 0 h 220"/>
                <a:gd name="T38" fmla="*/ 0 w 129"/>
                <a:gd name="T39" fmla="*/ 0 h 220"/>
                <a:gd name="T40" fmla="*/ 0 w 129"/>
                <a:gd name="T41" fmla="*/ 0 h 220"/>
                <a:gd name="T42" fmla="*/ 0 w 129"/>
                <a:gd name="T43" fmla="*/ 0 h 220"/>
                <a:gd name="T44" fmla="*/ 0 w 129"/>
                <a:gd name="T45" fmla="*/ 0 h 220"/>
                <a:gd name="T46" fmla="*/ 0 w 129"/>
                <a:gd name="T47" fmla="*/ 0 h 220"/>
                <a:gd name="T48" fmla="*/ 0 w 129"/>
                <a:gd name="T49" fmla="*/ 0 h 220"/>
                <a:gd name="T50" fmla="*/ 0 w 129"/>
                <a:gd name="T51" fmla="*/ 0 h 220"/>
                <a:gd name="T52" fmla="*/ 0 w 129"/>
                <a:gd name="T53" fmla="*/ 0 h 220"/>
                <a:gd name="T54" fmla="*/ 0 w 129"/>
                <a:gd name="T55" fmla="*/ 0 h 220"/>
                <a:gd name="T56" fmla="*/ 0 w 129"/>
                <a:gd name="T57" fmla="*/ 0 h 220"/>
                <a:gd name="T58" fmla="*/ 0 w 129"/>
                <a:gd name="T59" fmla="*/ 0 h 220"/>
                <a:gd name="T60" fmla="*/ 0 w 129"/>
                <a:gd name="T61" fmla="*/ 0 h 220"/>
                <a:gd name="T62" fmla="*/ 0 w 129"/>
                <a:gd name="T63" fmla="*/ 0 h 220"/>
                <a:gd name="T64" fmla="*/ 0 w 129"/>
                <a:gd name="T65" fmla="*/ 0 h 220"/>
                <a:gd name="T66" fmla="*/ 0 w 129"/>
                <a:gd name="T67" fmla="*/ 0 h 220"/>
                <a:gd name="T68" fmla="*/ 0 w 129"/>
                <a:gd name="T69" fmla="*/ 0 h 220"/>
                <a:gd name="T70" fmla="*/ 0 w 129"/>
                <a:gd name="T71" fmla="*/ 0 h 220"/>
                <a:gd name="T72" fmla="*/ 0 w 129"/>
                <a:gd name="T73" fmla="*/ 0 h 220"/>
                <a:gd name="T74" fmla="*/ 0 w 129"/>
                <a:gd name="T75" fmla="*/ 0 h 220"/>
                <a:gd name="T76" fmla="*/ 0 w 129"/>
                <a:gd name="T77" fmla="*/ 0 h 220"/>
                <a:gd name="T78" fmla="*/ 0 w 129"/>
                <a:gd name="T79" fmla="*/ 0 h 220"/>
                <a:gd name="T80" fmla="*/ 0 w 129"/>
                <a:gd name="T81" fmla="*/ 0 h 220"/>
                <a:gd name="T82" fmla="*/ 0 w 129"/>
                <a:gd name="T83" fmla="*/ 0 h 220"/>
                <a:gd name="T84" fmla="*/ 0 w 129"/>
                <a:gd name="T85" fmla="*/ 0 h 220"/>
                <a:gd name="T86" fmla="*/ 0 w 129"/>
                <a:gd name="T87" fmla="*/ 0 h 220"/>
                <a:gd name="T88" fmla="*/ 0 w 129"/>
                <a:gd name="T89" fmla="*/ 0 h 220"/>
                <a:gd name="T90" fmla="*/ 0 w 129"/>
                <a:gd name="T91" fmla="*/ 0 h 220"/>
                <a:gd name="T92" fmla="*/ 0 w 129"/>
                <a:gd name="T93" fmla="*/ 0 h 220"/>
                <a:gd name="T94" fmla="*/ 0 w 129"/>
                <a:gd name="T95" fmla="*/ 0 h 220"/>
                <a:gd name="T96" fmla="*/ 0 w 129"/>
                <a:gd name="T97" fmla="*/ 0 h 220"/>
                <a:gd name="T98" fmla="*/ 0 w 129"/>
                <a:gd name="T99" fmla="*/ 0 h 220"/>
                <a:gd name="T100" fmla="*/ 0 w 129"/>
                <a:gd name="T101" fmla="*/ 0 h 220"/>
                <a:gd name="T102" fmla="*/ 0 w 129"/>
                <a:gd name="T103" fmla="*/ 0 h 220"/>
                <a:gd name="T104" fmla="*/ 0 w 129"/>
                <a:gd name="T105" fmla="*/ 0 h 220"/>
                <a:gd name="T106" fmla="*/ 0 w 129"/>
                <a:gd name="T107" fmla="*/ 0 h 220"/>
                <a:gd name="T108" fmla="*/ 0 w 129"/>
                <a:gd name="T109" fmla="*/ 0 h 220"/>
                <a:gd name="T110" fmla="*/ 0 w 129"/>
                <a:gd name="T111" fmla="*/ 0 h 220"/>
                <a:gd name="T112" fmla="*/ 0 w 129"/>
                <a:gd name="T113" fmla="*/ 0 h 220"/>
                <a:gd name="T114" fmla="*/ 0 w 129"/>
                <a:gd name="T115" fmla="*/ 0 h 220"/>
                <a:gd name="T116" fmla="*/ 0 w 129"/>
                <a:gd name="T117" fmla="*/ 0 h 220"/>
                <a:gd name="T118" fmla="*/ 0 w 129"/>
                <a:gd name="T119" fmla="*/ 0 h 220"/>
                <a:gd name="T120" fmla="*/ 0 w 129"/>
                <a:gd name="T121" fmla="*/ 0 h 220"/>
                <a:gd name="T122" fmla="*/ 0 w 129"/>
                <a:gd name="T123" fmla="*/ 0 h 22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9" h="220">
                  <a:moveTo>
                    <a:pt x="13" y="0"/>
                  </a:moveTo>
                  <a:lnTo>
                    <a:pt x="24" y="0"/>
                  </a:lnTo>
                  <a:lnTo>
                    <a:pt x="27" y="2"/>
                  </a:lnTo>
                  <a:lnTo>
                    <a:pt x="31" y="2"/>
                  </a:lnTo>
                  <a:lnTo>
                    <a:pt x="36" y="4"/>
                  </a:lnTo>
                  <a:lnTo>
                    <a:pt x="37" y="4"/>
                  </a:lnTo>
                  <a:lnTo>
                    <a:pt x="37" y="85"/>
                  </a:lnTo>
                  <a:lnTo>
                    <a:pt x="45" y="78"/>
                  </a:lnTo>
                  <a:lnTo>
                    <a:pt x="51" y="73"/>
                  </a:lnTo>
                  <a:lnTo>
                    <a:pt x="58" y="70"/>
                  </a:lnTo>
                  <a:lnTo>
                    <a:pt x="69" y="66"/>
                  </a:lnTo>
                  <a:lnTo>
                    <a:pt x="79" y="65"/>
                  </a:lnTo>
                  <a:lnTo>
                    <a:pt x="93" y="66"/>
                  </a:lnTo>
                  <a:lnTo>
                    <a:pt x="103" y="70"/>
                  </a:lnTo>
                  <a:lnTo>
                    <a:pt x="109" y="73"/>
                  </a:lnTo>
                  <a:lnTo>
                    <a:pt x="114" y="77"/>
                  </a:lnTo>
                  <a:lnTo>
                    <a:pt x="118" y="82"/>
                  </a:lnTo>
                  <a:lnTo>
                    <a:pt x="122" y="89"/>
                  </a:lnTo>
                  <a:lnTo>
                    <a:pt x="127" y="101"/>
                  </a:lnTo>
                  <a:lnTo>
                    <a:pt x="129" y="114"/>
                  </a:lnTo>
                  <a:lnTo>
                    <a:pt x="129" y="215"/>
                  </a:lnTo>
                  <a:lnTo>
                    <a:pt x="127" y="217"/>
                  </a:lnTo>
                  <a:lnTo>
                    <a:pt x="126" y="217"/>
                  </a:lnTo>
                  <a:lnTo>
                    <a:pt x="123" y="218"/>
                  </a:lnTo>
                  <a:lnTo>
                    <a:pt x="119" y="220"/>
                  </a:lnTo>
                  <a:lnTo>
                    <a:pt x="102" y="220"/>
                  </a:lnTo>
                  <a:lnTo>
                    <a:pt x="99" y="218"/>
                  </a:lnTo>
                  <a:lnTo>
                    <a:pt x="97" y="218"/>
                  </a:lnTo>
                  <a:lnTo>
                    <a:pt x="95" y="217"/>
                  </a:lnTo>
                  <a:lnTo>
                    <a:pt x="93" y="217"/>
                  </a:lnTo>
                  <a:lnTo>
                    <a:pt x="92" y="216"/>
                  </a:lnTo>
                  <a:lnTo>
                    <a:pt x="92" y="134"/>
                  </a:lnTo>
                  <a:lnTo>
                    <a:pt x="90" y="128"/>
                  </a:lnTo>
                  <a:lnTo>
                    <a:pt x="90" y="121"/>
                  </a:lnTo>
                  <a:lnTo>
                    <a:pt x="89" y="118"/>
                  </a:lnTo>
                  <a:lnTo>
                    <a:pt x="88" y="113"/>
                  </a:lnTo>
                  <a:lnTo>
                    <a:pt x="85" y="107"/>
                  </a:lnTo>
                  <a:lnTo>
                    <a:pt x="83" y="104"/>
                  </a:lnTo>
                  <a:lnTo>
                    <a:pt x="78" y="101"/>
                  </a:lnTo>
                  <a:lnTo>
                    <a:pt x="74" y="100"/>
                  </a:lnTo>
                  <a:lnTo>
                    <a:pt x="68" y="99"/>
                  </a:lnTo>
                  <a:lnTo>
                    <a:pt x="63" y="100"/>
                  </a:lnTo>
                  <a:lnTo>
                    <a:pt x="59" y="101"/>
                  </a:lnTo>
                  <a:lnTo>
                    <a:pt x="49" y="109"/>
                  </a:lnTo>
                  <a:lnTo>
                    <a:pt x="42" y="114"/>
                  </a:lnTo>
                  <a:lnTo>
                    <a:pt x="37" y="120"/>
                  </a:lnTo>
                  <a:lnTo>
                    <a:pt x="37" y="216"/>
                  </a:lnTo>
                  <a:lnTo>
                    <a:pt x="36" y="217"/>
                  </a:lnTo>
                  <a:lnTo>
                    <a:pt x="34" y="217"/>
                  </a:lnTo>
                  <a:lnTo>
                    <a:pt x="31" y="218"/>
                  </a:lnTo>
                  <a:lnTo>
                    <a:pt x="27" y="220"/>
                  </a:lnTo>
                  <a:lnTo>
                    <a:pt x="10" y="220"/>
                  </a:lnTo>
                  <a:lnTo>
                    <a:pt x="6" y="218"/>
                  </a:lnTo>
                  <a:lnTo>
                    <a:pt x="3" y="217"/>
                  </a:lnTo>
                  <a:lnTo>
                    <a:pt x="1" y="217"/>
                  </a:lnTo>
                  <a:lnTo>
                    <a:pt x="0" y="216"/>
                  </a:lnTo>
                  <a:lnTo>
                    <a:pt x="0" y="4"/>
                  </a:lnTo>
                  <a:lnTo>
                    <a:pt x="1" y="4"/>
                  </a:lnTo>
                  <a:lnTo>
                    <a:pt x="3" y="3"/>
                  </a:lnTo>
                  <a:lnTo>
                    <a:pt x="5" y="2"/>
                  </a:lnTo>
                  <a:lnTo>
                    <a:pt x="10" y="2"/>
                  </a:lnTo>
                  <a:lnTo>
                    <a:pt x="1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6" name="Freeform 26"/>
            <p:cNvSpPr>
              <a:spLocks/>
            </p:cNvSpPr>
            <p:nvPr userDrawn="1"/>
          </p:nvSpPr>
          <p:spPr bwMode="auto">
            <a:xfrm>
              <a:off x="647" y="4056"/>
              <a:ext cx="39" cy="51"/>
            </a:xfrm>
            <a:custGeom>
              <a:avLst/>
              <a:gdLst>
                <a:gd name="T0" fmla="*/ 0 w 152"/>
                <a:gd name="T1" fmla="*/ 0 h 203"/>
                <a:gd name="T2" fmla="*/ 0 w 152"/>
                <a:gd name="T3" fmla="*/ 0 h 203"/>
                <a:gd name="T4" fmla="*/ 0 w 152"/>
                <a:gd name="T5" fmla="*/ 0 h 203"/>
                <a:gd name="T6" fmla="*/ 0 w 152"/>
                <a:gd name="T7" fmla="*/ 0 h 203"/>
                <a:gd name="T8" fmla="*/ 0 w 152"/>
                <a:gd name="T9" fmla="*/ 0 h 203"/>
                <a:gd name="T10" fmla="*/ 0 w 152"/>
                <a:gd name="T11" fmla="*/ 0 h 203"/>
                <a:gd name="T12" fmla="*/ 0 w 152"/>
                <a:gd name="T13" fmla="*/ 0 h 203"/>
                <a:gd name="T14" fmla="*/ 0 w 152"/>
                <a:gd name="T15" fmla="*/ 0 h 203"/>
                <a:gd name="T16" fmla="*/ 0 w 152"/>
                <a:gd name="T17" fmla="*/ 0 h 203"/>
                <a:gd name="T18" fmla="*/ 0 w 152"/>
                <a:gd name="T19" fmla="*/ 0 h 203"/>
                <a:gd name="T20" fmla="*/ 0 w 152"/>
                <a:gd name="T21" fmla="*/ 0 h 203"/>
                <a:gd name="T22" fmla="*/ 0 w 152"/>
                <a:gd name="T23" fmla="*/ 0 h 203"/>
                <a:gd name="T24" fmla="*/ 0 w 152"/>
                <a:gd name="T25" fmla="*/ 0 h 203"/>
                <a:gd name="T26" fmla="*/ 0 w 152"/>
                <a:gd name="T27" fmla="*/ 0 h 203"/>
                <a:gd name="T28" fmla="*/ 0 w 152"/>
                <a:gd name="T29" fmla="*/ 0 h 203"/>
                <a:gd name="T30" fmla="*/ 0 w 152"/>
                <a:gd name="T31" fmla="*/ 0 h 203"/>
                <a:gd name="T32" fmla="*/ 0 w 152"/>
                <a:gd name="T33" fmla="*/ 0 h 203"/>
                <a:gd name="T34" fmla="*/ 0 w 152"/>
                <a:gd name="T35" fmla="*/ 0 h 203"/>
                <a:gd name="T36" fmla="*/ 0 w 152"/>
                <a:gd name="T37" fmla="*/ 0 h 203"/>
                <a:gd name="T38" fmla="*/ 0 w 152"/>
                <a:gd name="T39" fmla="*/ 0 h 203"/>
                <a:gd name="T40" fmla="*/ 0 w 152"/>
                <a:gd name="T41" fmla="*/ 0 h 203"/>
                <a:gd name="T42" fmla="*/ 0 w 152"/>
                <a:gd name="T43" fmla="*/ 0 h 203"/>
                <a:gd name="T44" fmla="*/ 0 w 152"/>
                <a:gd name="T45" fmla="*/ 0 h 203"/>
                <a:gd name="T46" fmla="*/ 0 w 152"/>
                <a:gd name="T47" fmla="*/ 0 h 203"/>
                <a:gd name="T48" fmla="*/ 0 w 152"/>
                <a:gd name="T49" fmla="*/ 0 h 203"/>
                <a:gd name="T50" fmla="*/ 0 w 152"/>
                <a:gd name="T51" fmla="*/ 0 h 203"/>
                <a:gd name="T52" fmla="*/ 0 w 152"/>
                <a:gd name="T53" fmla="*/ 0 h 203"/>
                <a:gd name="T54" fmla="*/ 0 w 152"/>
                <a:gd name="T55" fmla="*/ 0 h 203"/>
                <a:gd name="T56" fmla="*/ 0 w 152"/>
                <a:gd name="T57" fmla="*/ 0 h 203"/>
                <a:gd name="T58" fmla="*/ 0 w 152"/>
                <a:gd name="T59" fmla="*/ 0 h 203"/>
                <a:gd name="T60" fmla="*/ 0 w 152"/>
                <a:gd name="T61" fmla="*/ 0 h 203"/>
                <a:gd name="T62" fmla="*/ 0 w 152"/>
                <a:gd name="T63" fmla="*/ 0 h 203"/>
                <a:gd name="T64" fmla="*/ 0 w 152"/>
                <a:gd name="T65" fmla="*/ 0 h 203"/>
                <a:gd name="T66" fmla="*/ 0 w 152"/>
                <a:gd name="T67" fmla="*/ 0 h 203"/>
                <a:gd name="T68" fmla="*/ 0 w 152"/>
                <a:gd name="T69" fmla="*/ 0 h 203"/>
                <a:gd name="T70" fmla="*/ 0 w 152"/>
                <a:gd name="T71" fmla="*/ 0 h 203"/>
                <a:gd name="T72" fmla="*/ 0 w 152"/>
                <a:gd name="T73" fmla="*/ 0 h 203"/>
                <a:gd name="T74" fmla="*/ 0 w 152"/>
                <a:gd name="T75" fmla="*/ 0 h 2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52" h="203">
                  <a:moveTo>
                    <a:pt x="4" y="0"/>
                  </a:moveTo>
                  <a:lnTo>
                    <a:pt x="149" y="0"/>
                  </a:lnTo>
                  <a:lnTo>
                    <a:pt x="150" y="2"/>
                  </a:lnTo>
                  <a:lnTo>
                    <a:pt x="150" y="3"/>
                  </a:lnTo>
                  <a:lnTo>
                    <a:pt x="151" y="5"/>
                  </a:lnTo>
                  <a:lnTo>
                    <a:pt x="151" y="9"/>
                  </a:lnTo>
                  <a:lnTo>
                    <a:pt x="152" y="13"/>
                  </a:lnTo>
                  <a:lnTo>
                    <a:pt x="152" y="20"/>
                  </a:lnTo>
                  <a:lnTo>
                    <a:pt x="151" y="24"/>
                  </a:lnTo>
                  <a:lnTo>
                    <a:pt x="151" y="27"/>
                  </a:lnTo>
                  <a:lnTo>
                    <a:pt x="150" y="29"/>
                  </a:lnTo>
                  <a:lnTo>
                    <a:pt x="150" y="31"/>
                  </a:lnTo>
                  <a:lnTo>
                    <a:pt x="147" y="33"/>
                  </a:lnTo>
                  <a:lnTo>
                    <a:pt x="97" y="33"/>
                  </a:lnTo>
                  <a:lnTo>
                    <a:pt x="97" y="196"/>
                  </a:lnTo>
                  <a:lnTo>
                    <a:pt x="96" y="198"/>
                  </a:lnTo>
                  <a:lnTo>
                    <a:pt x="96" y="200"/>
                  </a:lnTo>
                  <a:lnTo>
                    <a:pt x="94" y="201"/>
                  </a:lnTo>
                  <a:lnTo>
                    <a:pt x="92" y="201"/>
                  </a:lnTo>
                  <a:lnTo>
                    <a:pt x="89" y="202"/>
                  </a:lnTo>
                  <a:lnTo>
                    <a:pt x="86" y="203"/>
                  </a:lnTo>
                  <a:lnTo>
                    <a:pt x="67" y="203"/>
                  </a:lnTo>
                  <a:lnTo>
                    <a:pt x="63" y="202"/>
                  </a:lnTo>
                  <a:lnTo>
                    <a:pt x="60" y="201"/>
                  </a:lnTo>
                  <a:lnTo>
                    <a:pt x="57" y="200"/>
                  </a:lnTo>
                  <a:lnTo>
                    <a:pt x="57" y="33"/>
                  </a:lnTo>
                  <a:lnTo>
                    <a:pt x="5" y="33"/>
                  </a:lnTo>
                  <a:lnTo>
                    <a:pt x="2" y="31"/>
                  </a:lnTo>
                  <a:lnTo>
                    <a:pt x="2" y="29"/>
                  </a:lnTo>
                  <a:lnTo>
                    <a:pt x="1" y="27"/>
                  </a:lnTo>
                  <a:lnTo>
                    <a:pt x="1" y="24"/>
                  </a:lnTo>
                  <a:lnTo>
                    <a:pt x="0" y="20"/>
                  </a:lnTo>
                  <a:lnTo>
                    <a:pt x="0" y="17"/>
                  </a:lnTo>
                  <a:lnTo>
                    <a:pt x="1" y="13"/>
                  </a:lnTo>
                  <a:lnTo>
                    <a:pt x="1" y="5"/>
                  </a:lnTo>
                  <a:lnTo>
                    <a:pt x="2" y="3"/>
                  </a:lnTo>
                  <a:lnTo>
                    <a:pt x="2" y="2"/>
                  </a:lnTo>
                  <a:lnTo>
                    <a:pt x="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7" name="Freeform 27"/>
            <p:cNvSpPr>
              <a:spLocks noEditPoints="1"/>
            </p:cNvSpPr>
            <p:nvPr userDrawn="1"/>
          </p:nvSpPr>
          <p:spPr bwMode="auto">
            <a:xfrm>
              <a:off x="682" y="4068"/>
              <a:ext cx="34" cy="39"/>
            </a:xfrm>
            <a:custGeom>
              <a:avLst/>
              <a:gdLst>
                <a:gd name="T0" fmla="*/ 0 w 133"/>
                <a:gd name="T1" fmla="*/ 0 h 158"/>
                <a:gd name="T2" fmla="*/ 0 w 133"/>
                <a:gd name="T3" fmla="*/ 0 h 158"/>
                <a:gd name="T4" fmla="*/ 0 w 133"/>
                <a:gd name="T5" fmla="*/ 0 h 158"/>
                <a:gd name="T6" fmla="*/ 0 w 133"/>
                <a:gd name="T7" fmla="*/ 0 h 158"/>
                <a:gd name="T8" fmla="*/ 0 w 133"/>
                <a:gd name="T9" fmla="*/ 0 h 158"/>
                <a:gd name="T10" fmla="*/ 0 w 133"/>
                <a:gd name="T11" fmla="*/ 0 h 158"/>
                <a:gd name="T12" fmla="*/ 0 w 133"/>
                <a:gd name="T13" fmla="*/ 0 h 158"/>
                <a:gd name="T14" fmla="*/ 0 w 133"/>
                <a:gd name="T15" fmla="*/ 0 h 158"/>
                <a:gd name="T16" fmla="*/ 0 w 133"/>
                <a:gd name="T17" fmla="*/ 0 h 158"/>
                <a:gd name="T18" fmla="*/ 0 w 133"/>
                <a:gd name="T19" fmla="*/ 0 h 158"/>
                <a:gd name="T20" fmla="*/ 0 w 133"/>
                <a:gd name="T21" fmla="*/ 0 h 158"/>
                <a:gd name="T22" fmla="*/ 0 w 133"/>
                <a:gd name="T23" fmla="*/ 0 h 158"/>
                <a:gd name="T24" fmla="*/ 0 w 133"/>
                <a:gd name="T25" fmla="*/ 0 h 158"/>
                <a:gd name="T26" fmla="*/ 0 w 133"/>
                <a:gd name="T27" fmla="*/ 0 h 158"/>
                <a:gd name="T28" fmla="*/ 0 w 133"/>
                <a:gd name="T29" fmla="*/ 0 h 158"/>
                <a:gd name="T30" fmla="*/ 0 w 133"/>
                <a:gd name="T31" fmla="*/ 0 h 158"/>
                <a:gd name="T32" fmla="*/ 0 w 133"/>
                <a:gd name="T33" fmla="*/ 0 h 158"/>
                <a:gd name="T34" fmla="*/ 0 w 133"/>
                <a:gd name="T35" fmla="*/ 0 h 158"/>
                <a:gd name="T36" fmla="*/ 0 w 133"/>
                <a:gd name="T37" fmla="*/ 0 h 158"/>
                <a:gd name="T38" fmla="*/ 0 w 133"/>
                <a:gd name="T39" fmla="*/ 0 h 158"/>
                <a:gd name="T40" fmla="*/ 0 w 133"/>
                <a:gd name="T41" fmla="*/ 0 h 158"/>
                <a:gd name="T42" fmla="*/ 0 w 133"/>
                <a:gd name="T43" fmla="*/ 0 h 158"/>
                <a:gd name="T44" fmla="*/ 0 w 133"/>
                <a:gd name="T45" fmla="*/ 0 h 158"/>
                <a:gd name="T46" fmla="*/ 0 w 133"/>
                <a:gd name="T47" fmla="*/ 0 h 158"/>
                <a:gd name="T48" fmla="*/ 0 w 133"/>
                <a:gd name="T49" fmla="*/ 0 h 158"/>
                <a:gd name="T50" fmla="*/ 0 w 133"/>
                <a:gd name="T51" fmla="*/ 0 h 158"/>
                <a:gd name="T52" fmla="*/ 0 w 133"/>
                <a:gd name="T53" fmla="*/ 0 h 158"/>
                <a:gd name="T54" fmla="*/ 0 w 133"/>
                <a:gd name="T55" fmla="*/ 0 h 158"/>
                <a:gd name="T56" fmla="*/ 0 w 133"/>
                <a:gd name="T57" fmla="*/ 0 h 158"/>
                <a:gd name="T58" fmla="*/ 0 w 133"/>
                <a:gd name="T59" fmla="*/ 0 h 158"/>
                <a:gd name="T60" fmla="*/ 0 w 133"/>
                <a:gd name="T61" fmla="*/ 0 h 158"/>
                <a:gd name="T62" fmla="*/ 0 w 133"/>
                <a:gd name="T63" fmla="*/ 0 h 158"/>
                <a:gd name="T64" fmla="*/ 0 w 133"/>
                <a:gd name="T65" fmla="*/ 0 h 158"/>
                <a:gd name="T66" fmla="*/ 0 w 133"/>
                <a:gd name="T67" fmla="*/ 0 h 158"/>
                <a:gd name="T68" fmla="*/ 0 w 133"/>
                <a:gd name="T69" fmla="*/ 0 h 158"/>
                <a:gd name="T70" fmla="*/ 0 w 133"/>
                <a:gd name="T71" fmla="*/ 0 h 158"/>
                <a:gd name="T72" fmla="*/ 0 w 133"/>
                <a:gd name="T73" fmla="*/ 0 h 158"/>
                <a:gd name="T74" fmla="*/ 0 w 133"/>
                <a:gd name="T75" fmla="*/ 0 h 1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3" h="158">
                  <a:moveTo>
                    <a:pt x="68" y="28"/>
                  </a:moveTo>
                  <a:lnTo>
                    <a:pt x="63" y="29"/>
                  </a:lnTo>
                  <a:lnTo>
                    <a:pt x="59" y="29"/>
                  </a:lnTo>
                  <a:lnTo>
                    <a:pt x="55" y="32"/>
                  </a:lnTo>
                  <a:lnTo>
                    <a:pt x="51" y="33"/>
                  </a:lnTo>
                  <a:lnTo>
                    <a:pt x="49" y="36"/>
                  </a:lnTo>
                  <a:lnTo>
                    <a:pt x="46" y="39"/>
                  </a:lnTo>
                  <a:lnTo>
                    <a:pt x="42" y="44"/>
                  </a:lnTo>
                  <a:lnTo>
                    <a:pt x="40" y="49"/>
                  </a:lnTo>
                  <a:lnTo>
                    <a:pt x="39" y="57"/>
                  </a:lnTo>
                  <a:lnTo>
                    <a:pt x="39" y="63"/>
                  </a:lnTo>
                  <a:lnTo>
                    <a:pt x="97" y="63"/>
                  </a:lnTo>
                  <a:lnTo>
                    <a:pt x="94" y="49"/>
                  </a:lnTo>
                  <a:lnTo>
                    <a:pt x="89" y="38"/>
                  </a:lnTo>
                  <a:lnTo>
                    <a:pt x="80" y="30"/>
                  </a:lnTo>
                  <a:lnTo>
                    <a:pt x="68" y="28"/>
                  </a:lnTo>
                  <a:close/>
                  <a:moveTo>
                    <a:pt x="69" y="0"/>
                  </a:moveTo>
                  <a:lnTo>
                    <a:pt x="85" y="1"/>
                  </a:lnTo>
                  <a:lnTo>
                    <a:pt x="98" y="5"/>
                  </a:lnTo>
                  <a:lnTo>
                    <a:pt x="105" y="9"/>
                  </a:lnTo>
                  <a:lnTo>
                    <a:pt x="113" y="14"/>
                  </a:lnTo>
                  <a:lnTo>
                    <a:pt x="118" y="20"/>
                  </a:lnTo>
                  <a:lnTo>
                    <a:pt x="124" y="30"/>
                  </a:lnTo>
                  <a:lnTo>
                    <a:pt x="129" y="42"/>
                  </a:lnTo>
                  <a:lnTo>
                    <a:pt x="132" y="54"/>
                  </a:lnTo>
                  <a:lnTo>
                    <a:pt x="133" y="68"/>
                  </a:lnTo>
                  <a:lnTo>
                    <a:pt x="133" y="80"/>
                  </a:lnTo>
                  <a:lnTo>
                    <a:pt x="132" y="83"/>
                  </a:lnTo>
                  <a:lnTo>
                    <a:pt x="131" y="86"/>
                  </a:lnTo>
                  <a:lnTo>
                    <a:pt x="128" y="87"/>
                  </a:lnTo>
                  <a:lnTo>
                    <a:pt x="124" y="88"/>
                  </a:lnTo>
                  <a:lnTo>
                    <a:pt x="39" y="88"/>
                  </a:lnTo>
                  <a:lnTo>
                    <a:pt x="39" y="97"/>
                  </a:lnTo>
                  <a:lnTo>
                    <a:pt x="40" y="105"/>
                  </a:lnTo>
                  <a:lnTo>
                    <a:pt x="42" y="110"/>
                  </a:lnTo>
                  <a:lnTo>
                    <a:pt x="47" y="118"/>
                  </a:lnTo>
                  <a:lnTo>
                    <a:pt x="50" y="120"/>
                  </a:lnTo>
                  <a:lnTo>
                    <a:pt x="54" y="123"/>
                  </a:lnTo>
                  <a:lnTo>
                    <a:pt x="59" y="125"/>
                  </a:lnTo>
                  <a:lnTo>
                    <a:pt x="69" y="128"/>
                  </a:lnTo>
                  <a:lnTo>
                    <a:pt x="88" y="128"/>
                  </a:lnTo>
                  <a:lnTo>
                    <a:pt x="100" y="125"/>
                  </a:lnTo>
                  <a:lnTo>
                    <a:pt x="107" y="123"/>
                  </a:lnTo>
                  <a:lnTo>
                    <a:pt x="112" y="121"/>
                  </a:lnTo>
                  <a:lnTo>
                    <a:pt x="116" y="120"/>
                  </a:lnTo>
                  <a:lnTo>
                    <a:pt x="118" y="119"/>
                  </a:lnTo>
                  <a:lnTo>
                    <a:pt x="124" y="119"/>
                  </a:lnTo>
                  <a:lnTo>
                    <a:pt x="124" y="120"/>
                  </a:lnTo>
                  <a:lnTo>
                    <a:pt x="127" y="123"/>
                  </a:lnTo>
                  <a:lnTo>
                    <a:pt x="127" y="139"/>
                  </a:lnTo>
                  <a:lnTo>
                    <a:pt x="126" y="141"/>
                  </a:lnTo>
                  <a:lnTo>
                    <a:pt x="126" y="144"/>
                  </a:lnTo>
                  <a:lnTo>
                    <a:pt x="122" y="148"/>
                  </a:lnTo>
                  <a:lnTo>
                    <a:pt x="118" y="149"/>
                  </a:lnTo>
                  <a:lnTo>
                    <a:pt x="113" y="152"/>
                  </a:lnTo>
                  <a:lnTo>
                    <a:pt x="107" y="153"/>
                  </a:lnTo>
                  <a:lnTo>
                    <a:pt x="99" y="155"/>
                  </a:lnTo>
                  <a:lnTo>
                    <a:pt x="92" y="157"/>
                  </a:lnTo>
                  <a:lnTo>
                    <a:pt x="82" y="158"/>
                  </a:lnTo>
                  <a:lnTo>
                    <a:pt x="73" y="158"/>
                  </a:lnTo>
                  <a:lnTo>
                    <a:pt x="55" y="157"/>
                  </a:lnTo>
                  <a:lnTo>
                    <a:pt x="40" y="153"/>
                  </a:lnTo>
                  <a:lnTo>
                    <a:pt x="27" y="147"/>
                  </a:lnTo>
                  <a:lnTo>
                    <a:pt x="17" y="139"/>
                  </a:lnTo>
                  <a:lnTo>
                    <a:pt x="10" y="128"/>
                  </a:lnTo>
                  <a:lnTo>
                    <a:pt x="3" y="115"/>
                  </a:lnTo>
                  <a:lnTo>
                    <a:pt x="1" y="99"/>
                  </a:lnTo>
                  <a:lnTo>
                    <a:pt x="0" y="81"/>
                  </a:lnTo>
                  <a:lnTo>
                    <a:pt x="1" y="63"/>
                  </a:lnTo>
                  <a:lnTo>
                    <a:pt x="3" y="47"/>
                  </a:lnTo>
                  <a:lnTo>
                    <a:pt x="10" y="33"/>
                  </a:lnTo>
                  <a:lnTo>
                    <a:pt x="17" y="22"/>
                  </a:lnTo>
                  <a:lnTo>
                    <a:pt x="27" y="13"/>
                  </a:lnTo>
                  <a:lnTo>
                    <a:pt x="40" y="5"/>
                  </a:lnTo>
                  <a:lnTo>
                    <a:pt x="54" y="1"/>
                  </a:lnTo>
                  <a:lnTo>
                    <a:pt x="69"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8" name="Freeform 28"/>
            <p:cNvSpPr>
              <a:spLocks/>
            </p:cNvSpPr>
            <p:nvPr userDrawn="1"/>
          </p:nvSpPr>
          <p:spPr bwMode="auto">
            <a:xfrm>
              <a:off x="722" y="4068"/>
              <a:ext cx="27" cy="39"/>
            </a:xfrm>
            <a:custGeom>
              <a:avLst/>
              <a:gdLst>
                <a:gd name="T0" fmla="*/ 0 w 111"/>
                <a:gd name="T1" fmla="*/ 0 h 158"/>
                <a:gd name="T2" fmla="*/ 0 w 111"/>
                <a:gd name="T3" fmla="*/ 0 h 158"/>
                <a:gd name="T4" fmla="*/ 0 w 111"/>
                <a:gd name="T5" fmla="*/ 0 h 158"/>
                <a:gd name="T6" fmla="*/ 0 w 111"/>
                <a:gd name="T7" fmla="*/ 0 h 158"/>
                <a:gd name="T8" fmla="*/ 0 w 111"/>
                <a:gd name="T9" fmla="*/ 0 h 158"/>
                <a:gd name="T10" fmla="*/ 0 w 111"/>
                <a:gd name="T11" fmla="*/ 0 h 158"/>
                <a:gd name="T12" fmla="*/ 0 w 111"/>
                <a:gd name="T13" fmla="*/ 0 h 158"/>
                <a:gd name="T14" fmla="*/ 0 w 111"/>
                <a:gd name="T15" fmla="*/ 0 h 158"/>
                <a:gd name="T16" fmla="*/ 0 w 111"/>
                <a:gd name="T17" fmla="*/ 0 h 158"/>
                <a:gd name="T18" fmla="*/ 0 w 111"/>
                <a:gd name="T19" fmla="*/ 0 h 158"/>
                <a:gd name="T20" fmla="*/ 0 w 111"/>
                <a:gd name="T21" fmla="*/ 0 h 158"/>
                <a:gd name="T22" fmla="*/ 0 w 111"/>
                <a:gd name="T23" fmla="*/ 0 h 158"/>
                <a:gd name="T24" fmla="*/ 0 w 111"/>
                <a:gd name="T25" fmla="*/ 0 h 158"/>
                <a:gd name="T26" fmla="*/ 0 w 111"/>
                <a:gd name="T27" fmla="*/ 0 h 158"/>
                <a:gd name="T28" fmla="*/ 0 w 111"/>
                <a:gd name="T29" fmla="*/ 0 h 158"/>
                <a:gd name="T30" fmla="*/ 0 w 111"/>
                <a:gd name="T31" fmla="*/ 0 h 158"/>
                <a:gd name="T32" fmla="*/ 0 w 111"/>
                <a:gd name="T33" fmla="*/ 0 h 158"/>
                <a:gd name="T34" fmla="*/ 0 w 111"/>
                <a:gd name="T35" fmla="*/ 0 h 158"/>
                <a:gd name="T36" fmla="*/ 0 w 111"/>
                <a:gd name="T37" fmla="*/ 0 h 158"/>
                <a:gd name="T38" fmla="*/ 0 w 111"/>
                <a:gd name="T39" fmla="*/ 0 h 158"/>
                <a:gd name="T40" fmla="*/ 0 w 111"/>
                <a:gd name="T41" fmla="*/ 0 h 158"/>
                <a:gd name="T42" fmla="*/ 0 w 111"/>
                <a:gd name="T43" fmla="*/ 0 h 158"/>
                <a:gd name="T44" fmla="*/ 0 w 111"/>
                <a:gd name="T45" fmla="*/ 0 h 158"/>
                <a:gd name="T46" fmla="*/ 0 w 111"/>
                <a:gd name="T47" fmla="*/ 0 h 158"/>
                <a:gd name="T48" fmla="*/ 0 w 111"/>
                <a:gd name="T49" fmla="*/ 0 h 158"/>
                <a:gd name="T50" fmla="*/ 0 w 111"/>
                <a:gd name="T51" fmla="*/ 0 h 158"/>
                <a:gd name="T52" fmla="*/ 0 w 111"/>
                <a:gd name="T53" fmla="*/ 0 h 158"/>
                <a:gd name="T54" fmla="*/ 0 w 111"/>
                <a:gd name="T55" fmla="*/ 0 h 158"/>
                <a:gd name="T56" fmla="*/ 0 w 111"/>
                <a:gd name="T57" fmla="*/ 0 h 158"/>
                <a:gd name="T58" fmla="*/ 0 w 111"/>
                <a:gd name="T59" fmla="*/ 0 h 158"/>
                <a:gd name="T60" fmla="*/ 0 w 111"/>
                <a:gd name="T61" fmla="*/ 0 h 158"/>
                <a:gd name="T62" fmla="*/ 0 w 111"/>
                <a:gd name="T63" fmla="*/ 0 h 158"/>
                <a:gd name="T64" fmla="*/ 0 w 111"/>
                <a:gd name="T65" fmla="*/ 0 h 158"/>
                <a:gd name="T66" fmla="*/ 0 w 111"/>
                <a:gd name="T67" fmla="*/ 0 h 1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158">
                  <a:moveTo>
                    <a:pt x="68" y="0"/>
                  </a:moveTo>
                  <a:lnTo>
                    <a:pt x="75" y="0"/>
                  </a:lnTo>
                  <a:lnTo>
                    <a:pt x="81" y="1"/>
                  </a:lnTo>
                  <a:lnTo>
                    <a:pt x="91" y="4"/>
                  </a:lnTo>
                  <a:lnTo>
                    <a:pt x="104" y="10"/>
                  </a:lnTo>
                  <a:lnTo>
                    <a:pt x="110" y="17"/>
                  </a:lnTo>
                  <a:lnTo>
                    <a:pt x="110" y="23"/>
                  </a:lnTo>
                  <a:lnTo>
                    <a:pt x="111" y="27"/>
                  </a:lnTo>
                  <a:lnTo>
                    <a:pt x="111" y="30"/>
                  </a:lnTo>
                  <a:lnTo>
                    <a:pt x="110" y="36"/>
                  </a:lnTo>
                  <a:lnTo>
                    <a:pt x="110" y="39"/>
                  </a:lnTo>
                  <a:lnTo>
                    <a:pt x="109" y="43"/>
                  </a:lnTo>
                  <a:lnTo>
                    <a:pt x="109" y="44"/>
                  </a:lnTo>
                  <a:lnTo>
                    <a:pt x="106" y="46"/>
                  </a:lnTo>
                  <a:lnTo>
                    <a:pt x="105" y="47"/>
                  </a:lnTo>
                  <a:lnTo>
                    <a:pt x="100" y="44"/>
                  </a:lnTo>
                  <a:lnTo>
                    <a:pt x="88" y="37"/>
                  </a:lnTo>
                  <a:lnTo>
                    <a:pt x="83" y="34"/>
                  </a:lnTo>
                  <a:lnTo>
                    <a:pt x="77" y="32"/>
                  </a:lnTo>
                  <a:lnTo>
                    <a:pt x="71" y="32"/>
                  </a:lnTo>
                  <a:lnTo>
                    <a:pt x="57" y="36"/>
                  </a:lnTo>
                  <a:lnTo>
                    <a:pt x="47" y="44"/>
                  </a:lnTo>
                  <a:lnTo>
                    <a:pt x="41" y="58"/>
                  </a:lnTo>
                  <a:lnTo>
                    <a:pt x="39" y="78"/>
                  </a:lnTo>
                  <a:lnTo>
                    <a:pt x="39" y="90"/>
                  </a:lnTo>
                  <a:lnTo>
                    <a:pt x="41" y="99"/>
                  </a:lnTo>
                  <a:lnTo>
                    <a:pt x="44" y="106"/>
                  </a:lnTo>
                  <a:lnTo>
                    <a:pt x="47" y="114"/>
                  </a:lnTo>
                  <a:lnTo>
                    <a:pt x="49" y="116"/>
                  </a:lnTo>
                  <a:lnTo>
                    <a:pt x="57" y="121"/>
                  </a:lnTo>
                  <a:lnTo>
                    <a:pt x="63" y="124"/>
                  </a:lnTo>
                  <a:lnTo>
                    <a:pt x="71" y="125"/>
                  </a:lnTo>
                  <a:lnTo>
                    <a:pt x="78" y="124"/>
                  </a:lnTo>
                  <a:lnTo>
                    <a:pt x="85" y="123"/>
                  </a:lnTo>
                  <a:lnTo>
                    <a:pt x="90" y="120"/>
                  </a:lnTo>
                  <a:lnTo>
                    <a:pt x="95" y="116"/>
                  </a:lnTo>
                  <a:lnTo>
                    <a:pt x="99" y="114"/>
                  </a:lnTo>
                  <a:lnTo>
                    <a:pt x="101" y="111"/>
                  </a:lnTo>
                  <a:lnTo>
                    <a:pt x="106" y="109"/>
                  </a:lnTo>
                  <a:lnTo>
                    <a:pt x="107" y="109"/>
                  </a:lnTo>
                  <a:lnTo>
                    <a:pt x="110" y="111"/>
                  </a:lnTo>
                  <a:lnTo>
                    <a:pt x="110" y="112"/>
                  </a:lnTo>
                  <a:lnTo>
                    <a:pt x="111" y="115"/>
                  </a:lnTo>
                  <a:lnTo>
                    <a:pt x="111" y="136"/>
                  </a:lnTo>
                  <a:lnTo>
                    <a:pt x="110" y="138"/>
                  </a:lnTo>
                  <a:lnTo>
                    <a:pt x="110" y="141"/>
                  </a:lnTo>
                  <a:lnTo>
                    <a:pt x="105" y="147"/>
                  </a:lnTo>
                  <a:lnTo>
                    <a:pt x="101" y="148"/>
                  </a:lnTo>
                  <a:lnTo>
                    <a:pt x="91" y="153"/>
                  </a:lnTo>
                  <a:lnTo>
                    <a:pt x="85" y="155"/>
                  </a:lnTo>
                  <a:lnTo>
                    <a:pt x="72" y="158"/>
                  </a:lnTo>
                  <a:lnTo>
                    <a:pt x="64" y="158"/>
                  </a:lnTo>
                  <a:lnTo>
                    <a:pt x="49" y="157"/>
                  </a:lnTo>
                  <a:lnTo>
                    <a:pt x="37" y="153"/>
                  </a:lnTo>
                  <a:lnTo>
                    <a:pt x="29" y="149"/>
                  </a:lnTo>
                  <a:lnTo>
                    <a:pt x="23" y="144"/>
                  </a:lnTo>
                  <a:lnTo>
                    <a:pt x="17" y="138"/>
                  </a:lnTo>
                  <a:lnTo>
                    <a:pt x="9" y="126"/>
                  </a:lnTo>
                  <a:lnTo>
                    <a:pt x="4" y="114"/>
                  </a:lnTo>
                  <a:lnTo>
                    <a:pt x="0" y="99"/>
                  </a:lnTo>
                  <a:lnTo>
                    <a:pt x="0" y="82"/>
                  </a:lnTo>
                  <a:lnTo>
                    <a:pt x="1" y="62"/>
                  </a:lnTo>
                  <a:lnTo>
                    <a:pt x="5" y="46"/>
                  </a:lnTo>
                  <a:lnTo>
                    <a:pt x="10" y="32"/>
                  </a:lnTo>
                  <a:lnTo>
                    <a:pt x="19" y="20"/>
                  </a:lnTo>
                  <a:lnTo>
                    <a:pt x="29" y="12"/>
                  </a:lnTo>
                  <a:lnTo>
                    <a:pt x="41" y="5"/>
                  </a:lnTo>
                  <a:lnTo>
                    <a:pt x="54" y="1"/>
                  </a:lnTo>
                  <a:lnTo>
                    <a:pt x="68"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49" name="Freeform 29"/>
            <p:cNvSpPr>
              <a:spLocks/>
            </p:cNvSpPr>
            <p:nvPr userDrawn="1"/>
          </p:nvSpPr>
          <p:spPr bwMode="auto">
            <a:xfrm>
              <a:off x="756" y="4052"/>
              <a:ext cx="33" cy="55"/>
            </a:xfrm>
            <a:custGeom>
              <a:avLst/>
              <a:gdLst>
                <a:gd name="T0" fmla="*/ 0 w 131"/>
                <a:gd name="T1" fmla="*/ 0 h 219"/>
                <a:gd name="T2" fmla="*/ 0 w 131"/>
                <a:gd name="T3" fmla="*/ 0 h 219"/>
                <a:gd name="T4" fmla="*/ 0 w 131"/>
                <a:gd name="T5" fmla="*/ 0 h 219"/>
                <a:gd name="T6" fmla="*/ 0 w 131"/>
                <a:gd name="T7" fmla="*/ 0 h 219"/>
                <a:gd name="T8" fmla="*/ 0 w 131"/>
                <a:gd name="T9" fmla="*/ 0 h 219"/>
                <a:gd name="T10" fmla="*/ 0 w 131"/>
                <a:gd name="T11" fmla="*/ 0 h 219"/>
                <a:gd name="T12" fmla="*/ 0 w 131"/>
                <a:gd name="T13" fmla="*/ 0 h 219"/>
                <a:gd name="T14" fmla="*/ 0 w 131"/>
                <a:gd name="T15" fmla="*/ 0 h 219"/>
                <a:gd name="T16" fmla="*/ 0 w 131"/>
                <a:gd name="T17" fmla="*/ 0 h 219"/>
                <a:gd name="T18" fmla="*/ 0 w 131"/>
                <a:gd name="T19" fmla="*/ 0 h 219"/>
                <a:gd name="T20" fmla="*/ 0 w 131"/>
                <a:gd name="T21" fmla="*/ 0 h 219"/>
                <a:gd name="T22" fmla="*/ 0 w 131"/>
                <a:gd name="T23" fmla="*/ 0 h 219"/>
                <a:gd name="T24" fmla="*/ 0 w 131"/>
                <a:gd name="T25" fmla="*/ 0 h 219"/>
                <a:gd name="T26" fmla="*/ 0 w 131"/>
                <a:gd name="T27" fmla="*/ 0 h 219"/>
                <a:gd name="T28" fmla="*/ 0 w 131"/>
                <a:gd name="T29" fmla="*/ 0 h 219"/>
                <a:gd name="T30" fmla="*/ 0 w 131"/>
                <a:gd name="T31" fmla="*/ 0 h 219"/>
                <a:gd name="T32" fmla="*/ 0 w 131"/>
                <a:gd name="T33" fmla="*/ 0 h 219"/>
                <a:gd name="T34" fmla="*/ 0 w 131"/>
                <a:gd name="T35" fmla="*/ 0 h 219"/>
                <a:gd name="T36" fmla="*/ 0 w 131"/>
                <a:gd name="T37" fmla="*/ 0 h 219"/>
                <a:gd name="T38" fmla="*/ 0 w 131"/>
                <a:gd name="T39" fmla="*/ 0 h 219"/>
                <a:gd name="T40" fmla="*/ 0 w 131"/>
                <a:gd name="T41" fmla="*/ 0 h 219"/>
                <a:gd name="T42" fmla="*/ 0 w 131"/>
                <a:gd name="T43" fmla="*/ 0 h 219"/>
                <a:gd name="T44" fmla="*/ 0 w 131"/>
                <a:gd name="T45" fmla="*/ 0 h 219"/>
                <a:gd name="T46" fmla="*/ 0 w 131"/>
                <a:gd name="T47" fmla="*/ 0 h 219"/>
                <a:gd name="T48" fmla="*/ 0 w 131"/>
                <a:gd name="T49" fmla="*/ 0 h 219"/>
                <a:gd name="T50" fmla="*/ 0 w 131"/>
                <a:gd name="T51" fmla="*/ 0 h 219"/>
                <a:gd name="T52" fmla="*/ 0 w 131"/>
                <a:gd name="T53" fmla="*/ 0 h 219"/>
                <a:gd name="T54" fmla="*/ 0 w 131"/>
                <a:gd name="T55" fmla="*/ 0 h 219"/>
                <a:gd name="T56" fmla="*/ 0 w 131"/>
                <a:gd name="T57" fmla="*/ 0 h 219"/>
                <a:gd name="T58" fmla="*/ 0 w 131"/>
                <a:gd name="T59" fmla="*/ 0 h 219"/>
                <a:gd name="T60" fmla="*/ 0 w 131"/>
                <a:gd name="T61" fmla="*/ 0 h 219"/>
                <a:gd name="T62" fmla="*/ 0 w 131"/>
                <a:gd name="T63" fmla="*/ 0 h 2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1" h="219">
                  <a:moveTo>
                    <a:pt x="13" y="0"/>
                  </a:moveTo>
                  <a:lnTo>
                    <a:pt x="25" y="0"/>
                  </a:lnTo>
                  <a:lnTo>
                    <a:pt x="29" y="1"/>
                  </a:lnTo>
                  <a:lnTo>
                    <a:pt x="33" y="1"/>
                  </a:lnTo>
                  <a:lnTo>
                    <a:pt x="35" y="2"/>
                  </a:lnTo>
                  <a:lnTo>
                    <a:pt x="36" y="4"/>
                  </a:lnTo>
                  <a:lnTo>
                    <a:pt x="38" y="4"/>
                  </a:lnTo>
                  <a:lnTo>
                    <a:pt x="39" y="6"/>
                  </a:lnTo>
                  <a:lnTo>
                    <a:pt x="39" y="84"/>
                  </a:lnTo>
                  <a:lnTo>
                    <a:pt x="45" y="78"/>
                  </a:lnTo>
                  <a:lnTo>
                    <a:pt x="53" y="73"/>
                  </a:lnTo>
                  <a:lnTo>
                    <a:pt x="59" y="69"/>
                  </a:lnTo>
                  <a:lnTo>
                    <a:pt x="71" y="65"/>
                  </a:lnTo>
                  <a:lnTo>
                    <a:pt x="81" y="64"/>
                  </a:lnTo>
                  <a:lnTo>
                    <a:pt x="93" y="65"/>
                  </a:lnTo>
                  <a:lnTo>
                    <a:pt x="105" y="69"/>
                  </a:lnTo>
                  <a:lnTo>
                    <a:pt x="111" y="73"/>
                  </a:lnTo>
                  <a:lnTo>
                    <a:pt x="116" y="77"/>
                  </a:lnTo>
                  <a:lnTo>
                    <a:pt x="120" y="82"/>
                  </a:lnTo>
                  <a:lnTo>
                    <a:pt x="123" y="88"/>
                  </a:lnTo>
                  <a:lnTo>
                    <a:pt x="129" y="101"/>
                  </a:lnTo>
                  <a:lnTo>
                    <a:pt x="130" y="113"/>
                  </a:lnTo>
                  <a:lnTo>
                    <a:pt x="131" y="127"/>
                  </a:lnTo>
                  <a:lnTo>
                    <a:pt x="131" y="214"/>
                  </a:lnTo>
                  <a:lnTo>
                    <a:pt x="129" y="217"/>
                  </a:lnTo>
                  <a:lnTo>
                    <a:pt x="127" y="217"/>
                  </a:lnTo>
                  <a:lnTo>
                    <a:pt x="125" y="218"/>
                  </a:lnTo>
                  <a:lnTo>
                    <a:pt x="121" y="219"/>
                  </a:lnTo>
                  <a:lnTo>
                    <a:pt x="102" y="219"/>
                  </a:lnTo>
                  <a:lnTo>
                    <a:pt x="100" y="218"/>
                  </a:lnTo>
                  <a:lnTo>
                    <a:pt x="98" y="218"/>
                  </a:lnTo>
                  <a:lnTo>
                    <a:pt x="97" y="217"/>
                  </a:lnTo>
                  <a:lnTo>
                    <a:pt x="94" y="217"/>
                  </a:lnTo>
                  <a:lnTo>
                    <a:pt x="92" y="214"/>
                  </a:lnTo>
                  <a:lnTo>
                    <a:pt x="92" y="121"/>
                  </a:lnTo>
                  <a:lnTo>
                    <a:pt x="91" y="117"/>
                  </a:lnTo>
                  <a:lnTo>
                    <a:pt x="89" y="112"/>
                  </a:lnTo>
                  <a:lnTo>
                    <a:pt x="87" y="107"/>
                  </a:lnTo>
                  <a:lnTo>
                    <a:pt x="83" y="103"/>
                  </a:lnTo>
                  <a:lnTo>
                    <a:pt x="79" y="101"/>
                  </a:lnTo>
                  <a:lnTo>
                    <a:pt x="69" y="98"/>
                  </a:lnTo>
                  <a:lnTo>
                    <a:pt x="59" y="101"/>
                  </a:lnTo>
                  <a:lnTo>
                    <a:pt x="49" y="108"/>
                  </a:lnTo>
                  <a:lnTo>
                    <a:pt x="44" y="113"/>
                  </a:lnTo>
                  <a:lnTo>
                    <a:pt x="39" y="120"/>
                  </a:lnTo>
                  <a:lnTo>
                    <a:pt x="39" y="214"/>
                  </a:lnTo>
                  <a:lnTo>
                    <a:pt x="36" y="217"/>
                  </a:lnTo>
                  <a:lnTo>
                    <a:pt x="35" y="217"/>
                  </a:lnTo>
                  <a:lnTo>
                    <a:pt x="33" y="218"/>
                  </a:lnTo>
                  <a:lnTo>
                    <a:pt x="29" y="219"/>
                  </a:lnTo>
                  <a:lnTo>
                    <a:pt x="10" y="219"/>
                  </a:lnTo>
                  <a:lnTo>
                    <a:pt x="5" y="217"/>
                  </a:lnTo>
                  <a:lnTo>
                    <a:pt x="2" y="217"/>
                  </a:lnTo>
                  <a:lnTo>
                    <a:pt x="1" y="216"/>
                  </a:lnTo>
                  <a:lnTo>
                    <a:pt x="1" y="214"/>
                  </a:lnTo>
                  <a:lnTo>
                    <a:pt x="0" y="213"/>
                  </a:lnTo>
                  <a:lnTo>
                    <a:pt x="0" y="7"/>
                  </a:lnTo>
                  <a:lnTo>
                    <a:pt x="1" y="6"/>
                  </a:lnTo>
                  <a:lnTo>
                    <a:pt x="1" y="4"/>
                  </a:lnTo>
                  <a:lnTo>
                    <a:pt x="2" y="4"/>
                  </a:lnTo>
                  <a:lnTo>
                    <a:pt x="4" y="2"/>
                  </a:lnTo>
                  <a:lnTo>
                    <a:pt x="5" y="2"/>
                  </a:lnTo>
                  <a:lnTo>
                    <a:pt x="7" y="1"/>
                  </a:lnTo>
                  <a:lnTo>
                    <a:pt x="10" y="1"/>
                  </a:lnTo>
                  <a:lnTo>
                    <a:pt x="1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0" name="Freeform 30"/>
            <p:cNvSpPr>
              <a:spLocks/>
            </p:cNvSpPr>
            <p:nvPr userDrawn="1"/>
          </p:nvSpPr>
          <p:spPr bwMode="auto">
            <a:xfrm>
              <a:off x="798" y="4068"/>
              <a:ext cx="33" cy="39"/>
            </a:xfrm>
            <a:custGeom>
              <a:avLst/>
              <a:gdLst>
                <a:gd name="T0" fmla="*/ 0 w 130"/>
                <a:gd name="T1" fmla="*/ 0 h 155"/>
                <a:gd name="T2" fmla="*/ 0 w 130"/>
                <a:gd name="T3" fmla="*/ 0 h 155"/>
                <a:gd name="T4" fmla="*/ 0 w 130"/>
                <a:gd name="T5" fmla="*/ 0 h 155"/>
                <a:gd name="T6" fmla="*/ 0 w 130"/>
                <a:gd name="T7" fmla="*/ 0 h 155"/>
                <a:gd name="T8" fmla="*/ 0 w 130"/>
                <a:gd name="T9" fmla="*/ 0 h 155"/>
                <a:gd name="T10" fmla="*/ 0 w 130"/>
                <a:gd name="T11" fmla="*/ 0 h 155"/>
                <a:gd name="T12" fmla="*/ 0 w 130"/>
                <a:gd name="T13" fmla="*/ 0 h 155"/>
                <a:gd name="T14" fmla="*/ 0 w 130"/>
                <a:gd name="T15" fmla="*/ 0 h 155"/>
                <a:gd name="T16" fmla="*/ 0 w 130"/>
                <a:gd name="T17" fmla="*/ 0 h 155"/>
                <a:gd name="T18" fmla="*/ 0 w 130"/>
                <a:gd name="T19" fmla="*/ 0 h 155"/>
                <a:gd name="T20" fmla="*/ 0 w 130"/>
                <a:gd name="T21" fmla="*/ 0 h 155"/>
                <a:gd name="T22" fmla="*/ 0 w 130"/>
                <a:gd name="T23" fmla="*/ 0 h 155"/>
                <a:gd name="T24" fmla="*/ 0 w 130"/>
                <a:gd name="T25" fmla="*/ 0 h 155"/>
                <a:gd name="T26" fmla="*/ 0 w 130"/>
                <a:gd name="T27" fmla="*/ 0 h 155"/>
                <a:gd name="T28" fmla="*/ 0 w 130"/>
                <a:gd name="T29" fmla="*/ 0 h 155"/>
                <a:gd name="T30" fmla="*/ 0 w 130"/>
                <a:gd name="T31" fmla="*/ 0 h 155"/>
                <a:gd name="T32" fmla="*/ 0 w 130"/>
                <a:gd name="T33" fmla="*/ 0 h 155"/>
                <a:gd name="T34" fmla="*/ 0 w 130"/>
                <a:gd name="T35" fmla="*/ 0 h 155"/>
                <a:gd name="T36" fmla="*/ 0 w 130"/>
                <a:gd name="T37" fmla="*/ 0 h 155"/>
                <a:gd name="T38" fmla="*/ 0 w 130"/>
                <a:gd name="T39" fmla="*/ 0 h 155"/>
                <a:gd name="T40" fmla="*/ 0 w 130"/>
                <a:gd name="T41" fmla="*/ 0 h 155"/>
                <a:gd name="T42" fmla="*/ 0 w 130"/>
                <a:gd name="T43" fmla="*/ 0 h 155"/>
                <a:gd name="T44" fmla="*/ 0 w 130"/>
                <a:gd name="T45" fmla="*/ 0 h 155"/>
                <a:gd name="T46" fmla="*/ 0 w 130"/>
                <a:gd name="T47" fmla="*/ 0 h 155"/>
                <a:gd name="T48" fmla="*/ 0 w 130"/>
                <a:gd name="T49" fmla="*/ 0 h 155"/>
                <a:gd name="T50" fmla="*/ 0 w 130"/>
                <a:gd name="T51" fmla="*/ 0 h 155"/>
                <a:gd name="T52" fmla="*/ 0 w 130"/>
                <a:gd name="T53" fmla="*/ 0 h 155"/>
                <a:gd name="T54" fmla="*/ 0 w 130"/>
                <a:gd name="T55" fmla="*/ 0 h 155"/>
                <a:gd name="T56" fmla="*/ 0 w 130"/>
                <a:gd name="T57" fmla="*/ 0 h 155"/>
                <a:gd name="T58" fmla="*/ 0 w 130"/>
                <a:gd name="T59" fmla="*/ 0 h 155"/>
                <a:gd name="T60" fmla="*/ 0 w 130"/>
                <a:gd name="T61" fmla="*/ 0 h 155"/>
                <a:gd name="T62" fmla="*/ 0 w 130"/>
                <a:gd name="T63" fmla="*/ 0 h 155"/>
                <a:gd name="T64" fmla="*/ 0 w 130"/>
                <a:gd name="T65" fmla="*/ 0 h 155"/>
                <a:gd name="T66" fmla="*/ 0 w 130"/>
                <a:gd name="T67" fmla="*/ 0 h 155"/>
                <a:gd name="T68" fmla="*/ 0 w 130"/>
                <a:gd name="T69" fmla="*/ 0 h 155"/>
                <a:gd name="T70" fmla="*/ 0 w 130"/>
                <a:gd name="T71" fmla="*/ 0 h 155"/>
                <a:gd name="T72" fmla="*/ 0 w 130"/>
                <a:gd name="T73" fmla="*/ 0 h 155"/>
                <a:gd name="T74" fmla="*/ 0 w 130"/>
                <a:gd name="T75" fmla="*/ 0 h 155"/>
                <a:gd name="T76" fmla="*/ 0 w 130"/>
                <a:gd name="T77" fmla="*/ 0 h 155"/>
                <a:gd name="T78" fmla="*/ 0 w 130"/>
                <a:gd name="T79" fmla="*/ 0 h 155"/>
                <a:gd name="T80" fmla="*/ 0 w 130"/>
                <a:gd name="T81" fmla="*/ 0 h 155"/>
                <a:gd name="T82" fmla="*/ 0 w 130"/>
                <a:gd name="T83" fmla="*/ 0 h 155"/>
                <a:gd name="T84" fmla="*/ 0 w 130"/>
                <a:gd name="T85" fmla="*/ 0 h 155"/>
                <a:gd name="T86" fmla="*/ 0 w 130"/>
                <a:gd name="T87" fmla="*/ 0 h 155"/>
                <a:gd name="T88" fmla="*/ 0 w 130"/>
                <a:gd name="T89" fmla="*/ 0 h 155"/>
                <a:gd name="T90" fmla="*/ 0 w 130"/>
                <a:gd name="T91" fmla="*/ 0 h 155"/>
                <a:gd name="T92" fmla="*/ 0 w 130"/>
                <a:gd name="T93" fmla="*/ 0 h 155"/>
                <a:gd name="T94" fmla="*/ 0 w 130"/>
                <a:gd name="T95" fmla="*/ 0 h 155"/>
                <a:gd name="T96" fmla="*/ 0 w 130"/>
                <a:gd name="T97" fmla="*/ 0 h 155"/>
                <a:gd name="T98" fmla="*/ 0 w 130"/>
                <a:gd name="T99" fmla="*/ 0 h 155"/>
                <a:gd name="T100" fmla="*/ 0 w 130"/>
                <a:gd name="T101" fmla="*/ 0 h 155"/>
                <a:gd name="T102" fmla="*/ 0 w 130"/>
                <a:gd name="T103" fmla="*/ 0 h 155"/>
                <a:gd name="T104" fmla="*/ 0 w 130"/>
                <a:gd name="T105" fmla="*/ 0 h 155"/>
                <a:gd name="T106" fmla="*/ 0 w 130"/>
                <a:gd name="T107" fmla="*/ 0 h 155"/>
                <a:gd name="T108" fmla="*/ 0 w 130"/>
                <a:gd name="T109" fmla="*/ 0 h 155"/>
                <a:gd name="T110" fmla="*/ 0 w 130"/>
                <a:gd name="T111" fmla="*/ 0 h 155"/>
                <a:gd name="T112" fmla="*/ 0 w 130"/>
                <a:gd name="T113" fmla="*/ 0 h 1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0" h="155">
                  <a:moveTo>
                    <a:pt x="81" y="0"/>
                  </a:moveTo>
                  <a:lnTo>
                    <a:pt x="93" y="1"/>
                  </a:lnTo>
                  <a:lnTo>
                    <a:pt x="103" y="5"/>
                  </a:lnTo>
                  <a:lnTo>
                    <a:pt x="110" y="9"/>
                  </a:lnTo>
                  <a:lnTo>
                    <a:pt x="115" y="13"/>
                  </a:lnTo>
                  <a:lnTo>
                    <a:pt x="120" y="18"/>
                  </a:lnTo>
                  <a:lnTo>
                    <a:pt x="122" y="23"/>
                  </a:lnTo>
                  <a:lnTo>
                    <a:pt x="126" y="29"/>
                  </a:lnTo>
                  <a:lnTo>
                    <a:pt x="127" y="37"/>
                  </a:lnTo>
                  <a:lnTo>
                    <a:pt x="130" y="48"/>
                  </a:lnTo>
                  <a:lnTo>
                    <a:pt x="130" y="152"/>
                  </a:lnTo>
                  <a:lnTo>
                    <a:pt x="128" y="153"/>
                  </a:lnTo>
                  <a:lnTo>
                    <a:pt x="126" y="153"/>
                  </a:lnTo>
                  <a:lnTo>
                    <a:pt x="123" y="154"/>
                  </a:lnTo>
                  <a:lnTo>
                    <a:pt x="120" y="155"/>
                  </a:lnTo>
                  <a:lnTo>
                    <a:pt x="102" y="155"/>
                  </a:lnTo>
                  <a:lnTo>
                    <a:pt x="99" y="154"/>
                  </a:lnTo>
                  <a:lnTo>
                    <a:pt x="97" y="154"/>
                  </a:lnTo>
                  <a:lnTo>
                    <a:pt x="96" y="153"/>
                  </a:lnTo>
                  <a:lnTo>
                    <a:pt x="94" y="153"/>
                  </a:lnTo>
                  <a:lnTo>
                    <a:pt x="92" y="150"/>
                  </a:lnTo>
                  <a:lnTo>
                    <a:pt x="92" y="63"/>
                  </a:lnTo>
                  <a:lnTo>
                    <a:pt x="91" y="57"/>
                  </a:lnTo>
                  <a:lnTo>
                    <a:pt x="91" y="53"/>
                  </a:lnTo>
                  <a:lnTo>
                    <a:pt x="86" y="43"/>
                  </a:lnTo>
                  <a:lnTo>
                    <a:pt x="83" y="39"/>
                  </a:lnTo>
                  <a:lnTo>
                    <a:pt x="79" y="37"/>
                  </a:lnTo>
                  <a:lnTo>
                    <a:pt x="69" y="34"/>
                  </a:lnTo>
                  <a:lnTo>
                    <a:pt x="59" y="37"/>
                  </a:lnTo>
                  <a:lnTo>
                    <a:pt x="49" y="44"/>
                  </a:lnTo>
                  <a:lnTo>
                    <a:pt x="44" y="49"/>
                  </a:lnTo>
                  <a:lnTo>
                    <a:pt x="39" y="56"/>
                  </a:lnTo>
                  <a:lnTo>
                    <a:pt x="39" y="149"/>
                  </a:lnTo>
                  <a:lnTo>
                    <a:pt x="38" y="150"/>
                  </a:lnTo>
                  <a:lnTo>
                    <a:pt x="38" y="152"/>
                  </a:lnTo>
                  <a:lnTo>
                    <a:pt x="36" y="153"/>
                  </a:lnTo>
                  <a:lnTo>
                    <a:pt x="34" y="153"/>
                  </a:lnTo>
                  <a:lnTo>
                    <a:pt x="29" y="155"/>
                  </a:lnTo>
                  <a:lnTo>
                    <a:pt x="10" y="155"/>
                  </a:lnTo>
                  <a:lnTo>
                    <a:pt x="6" y="154"/>
                  </a:lnTo>
                  <a:lnTo>
                    <a:pt x="4" y="153"/>
                  </a:lnTo>
                  <a:lnTo>
                    <a:pt x="2" y="153"/>
                  </a:lnTo>
                  <a:lnTo>
                    <a:pt x="0" y="150"/>
                  </a:lnTo>
                  <a:lnTo>
                    <a:pt x="0" y="7"/>
                  </a:lnTo>
                  <a:lnTo>
                    <a:pt x="1" y="5"/>
                  </a:lnTo>
                  <a:lnTo>
                    <a:pt x="4" y="4"/>
                  </a:lnTo>
                  <a:lnTo>
                    <a:pt x="6" y="4"/>
                  </a:lnTo>
                  <a:lnTo>
                    <a:pt x="9" y="3"/>
                  </a:lnTo>
                  <a:lnTo>
                    <a:pt x="25" y="3"/>
                  </a:lnTo>
                  <a:lnTo>
                    <a:pt x="28" y="4"/>
                  </a:lnTo>
                  <a:lnTo>
                    <a:pt x="29" y="4"/>
                  </a:lnTo>
                  <a:lnTo>
                    <a:pt x="33" y="7"/>
                  </a:lnTo>
                  <a:lnTo>
                    <a:pt x="33" y="25"/>
                  </a:lnTo>
                  <a:lnTo>
                    <a:pt x="44" y="14"/>
                  </a:lnTo>
                  <a:lnTo>
                    <a:pt x="55" y="7"/>
                  </a:lnTo>
                  <a:lnTo>
                    <a:pt x="68" y="1"/>
                  </a:lnTo>
                  <a:lnTo>
                    <a:pt x="81"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1" name="Freeform 31"/>
            <p:cNvSpPr>
              <a:spLocks noEditPoints="1"/>
            </p:cNvSpPr>
            <p:nvPr userDrawn="1"/>
          </p:nvSpPr>
          <p:spPr bwMode="auto">
            <a:xfrm>
              <a:off x="839" y="4068"/>
              <a:ext cx="36" cy="39"/>
            </a:xfrm>
            <a:custGeom>
              <a:avLst/>
              <a:gdLst>
                <a:gd name="T0" fmla="*/ 0 w 146"/>
                <a:gd name="T1" fmla="*/ 0 h 158"/>
                <a:gd name="T2" fmla="*/ 0 w 146"/>
                <a:gd name="T3" fmla="*/ 0 h 158"/>
                <a:gd name="T4" fmla="*/ 0 w 146"/>
                <a:gd name="T5" fmla="*/ 0 h 158"/>
                <a:gd name="T6" fmla="*/ 0 w 146"/>
                <a:gd name="T7" fmla="*/ 0 h 158"/>
                <a:gd name="T8" fmla="*/ 0 w 146"/>
                <a:gd name="T9" fmla="*/ 0 h 158"/>
                <a:gd name="T10" fmla="*/ 0 w 146"/>
                <a:gd name="T11" fmla="*/ 0 h 158"/>
                <a:gd name="T12" fmla="*/ 0 w 146"/>
                <a:gd name="T13" fmla="*/ 0 h 158"/>
                <a:gd name="T14" fmla="*/ 0 w 146"/>
                <a:gd name="T15" fmla="*/ 0 h 158"/>
                <a:gd name="T16" fmla="*/ 0 w 146"/>
                <a:gd name="T17" fmla="*/ 0 h 158"/>
                <a:gd name="T18" fmla="*/ 0 w 146"/>
                <a:gd name="T19" fmla="*/ 0 h 158"/>
                <a:gd name="T20" fmla="*/ 0 w 146"/>
                <a:gd name="T21" fmla="*/ 0 h 158"/>
                <a:gd name="T22" fmla="*/ 0 w 146"/>
                <a:gd name="T23" fmla="*/ 0 h 158"/>
                <a:gd name="T24" fmla="*/ 0 w 146"/>
                <a:gd name="T25" fmla="*/ 0 h 158"/>
                <a:gd name="T26" fmla="*/ 0 w 146"/>
                <a:gd name="T27" fmla="*/ 0 h 158"/>
                <a:gd name="T28" fmla="*/ 0 w 146"/>
                <a:gd name="T29" fmla="*/ 0 h 158"/>
                <a:gd name="T30" fmla="*/ 0 w 146"/>
                <a:gd name="T31" fmla="*/ 0 h 158"/>
                <a:gd name="T32" fmla="*/ 0 w 146"/>
                <a:gd name="T33" fmla="*/ 0 h 158"/>
                <a:gd name="T34" fmla="*/ 0 w 146"/>
                <a:gd name="T35" fmla="*/ 0 h 158"/>
                <a:gd name="T36" fmla="*/ 0 w 146"/>
                <a:gd name="T37" fmla="*/ 0 h 158"/>
                <a:gd name="T38" fmla="*/ 0 w 146"/>
                <a:gd name="T39" fmla="*/ 0 h 158"/>
                <a:gd name="T40" fmla="*/ 0 w 146"/>
                <a:gd name="T41" fmla="*/ 0 h 158"/>
                <a:gd name="T42" fmla="*/ 0 w 146"/>
                <a:gd name="T43" fmla="*/ 0 h 158"/>
                <a:gd name="T44" fmla="*/ 0 w 146"/>
                <a:gd name="T45" fmla="*/ 0 h 158"/>
                <a:gd name="T46" fmla="*/ 0 w 146"/>
                <a:gd name="T47" fmla="*/ 0 h 158"/>
                <a:gd name="T48" fmla="*/ 0 w 146"/>
                <a:gd name="T49" fmla="*/ 0 h 158"/>
                <a:gd name="T50" fmla="*/ 0 w 146"/>
                <a:gd name="T51" fmla="*/ 0 h 158"/>
                <a:gd name="T52" fmla="*/ 0 w 146"/>
                <a:gd name="T53" fmla="*/ 0 h 158"/>
                <a:gd name="T54" fmla="*/ 0 w 146"/>
                <a:gd name="T55" fmla="*/ 0 h 158"/>
                <a:gd name="T56" fmla="*/ 0 w 146"/>
                <a:gd name="T57" fmla="*/ 0 h 158"/>
                <a:gd name="T58" fmla="*/ 0 w 146"/>
                <a:gd name="T59" fmla="*/ 0 h 158"/>
                <a:gd name="T60" fmla="*/ 0 w 146"/>
                <a:gd name="T61" fmla="*/ 0 h 158"/>
                <a:gd name="T62" fmla="*/ 0 w 146"/>
                <a:gd name="T63" fmla="*/ 0 h 158"/>
                <a:gd name="T64" fmla="*/ 0 w 146"/>
                <a:gd name="T65" fmla="*/ 0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158">
                  <a:moveTo>
                    <a:pt x="66" y="32"/>
                  </a:moveTo>
                  <a:lnTo>
                    <a:pt x="58" y="34"/>
                  </a:lnTo>
                  <a:lnTo>
                    <a:pt x="54" y="37"/>
                  </a:lnTo>
                  <a:lnTo>
                    <a:pt x="50" y="41"/>
                  </a:lnTo>
                  <a:lnTo>
                    <a:pt x="45" y="48"/>
                  </a:lnTo>
                  <a:lnTo>
                    <a:pt x="43" y="53"/>
                  </a:lnTo>
                  <a:lnTo>
                    <a:pt x="42" y="59"/>
                  </a:lnTo>
                  <a:lnTo>
                    <a:pt x="39" y="68"/>
                  </a:lnTo>
                  <a:lnTo>
                    <a:pt x="39" y="88"/>
                  </a:lnTo>
                  <a:lnTo>
                    <a:pt x="40" y="97"/>
                  </a:lnTo>
                  <a:lnTo>
                    <a:pt x="42" y="104"/>
                  </a:lnTo>
                  <a:lnTo>
                    <a:pt x="44" y="109"/>
                  </a:lnTo>
                  <a:lnTo>
                    <a:pt x="49" y="116"/>
                  </a:lnTo>
                  <a:lnTo>
                    <a:pt x="53" y="120"/>
                  </a:lnTo>
                  <a:lnTo>
                    <a:pt x="61" y="125"/>
                  </a:lnTo>
                  <a:lnTo>
                    <a:pt x="67" y="126"/>
                  </a:lnTo>
                  <a:lnTo>
                    <a:pt x="78" y="126"/>
                  </a:lnTo>
                  <a:lnTo>
                    <a:pt x="83" y="125"/>
                  </a:lnTo>
                  <a:lnTo>
                    <a:pt x="88" y="123"/>
                  </a:lnTo>
                  <a:lnTo>
                    <a:pt x="96" y="118"/>
                  </a:lnTo>
                  <a:lnTo>
                    <a:pt x="101" y="110"/>
                  </a:lnTo>
                  <a:lnTo>
                    <a:pt x="103" y="105"/>
                  </a:lnTo>
                  <a:lnTo>
                    <a:pt x="105" y="99"/>
                  </a:lnTo>
                  <a:lnTo>
                    <a:pt x="106" y="90"/>
                  </a:lnTo>
                  <a:lnTo>
                    <a:pt x="107" y="80"/>
                  </a:lnTo>
                  <a:lnTo>
                    <a:pt x="106" y="70"/>
                  </a:lnTo>
                  <a:lnTo>
                    <a:pt x="103" y="52"/>
                  </a:lnTo>
                  <a:lnTo>
                    <a:pt x="100" y="44"/>
                  </a:lnTo>
                  <a:lnTo>
                    <a:pt x="97" y="41"/>
                  </a:lnTo>
                  <a:lnTo>
                    <a:pt x="90" y="36"/>
                  </a:lnTo>
                  <a:lnTo>
                    <a:pt x="85" y="33"/>
                  </a:lnTo>
                  <a:lnTo>
                    <a:pt x="79" y="32"/>
                  </a:lnTo>
                  <a:lnTo>
                    <a:pt x="66" y="32"/>
                  </a:lnTo>
                  <a:close/>
                  <a:moveTo>
                    <a:pt x="74" y="0"/>
                  </a:moveTo>
                  <a:lnTo>
                    <a:pt x="92" y="1"/>
                  </a:lnTo>
                  <a:lnTo>
                    <a:pt x="106" y="5"/>
                  </a:lnTo>
                  <a:lnTo>
                    <a:pt x="119" y="12"/>
                  </a:lnTo>
                  <a:lnTo>
                    <a:pt x="129" y="20"/>
                  </a:lnTo>
                  <a:lnTo>
                    <a:pt x="136" y="32"/>
                  </a:lnTo>
                  <a:lnTo>
                    <a:pt x="141" y="44"/>
                  </a:lnTo>
                  <a:lnTo>
                    <a:pt x="145" y="59"/>
                  </a:lnTo>
                  <a:lnTo>
                    <a:pt x="146" y="77"/>
                  </a:lnTo>
                  <a:lnTo>
                    <a:pt x="145" y="95"/>
                  </a:lnTo>
                  <a:lnTo>
                    <a:pt x="141" y="110"/>
                  </a:lnTo>
                  <a:lnTo>
                    <a:pt x="136" y="124"/>
                  </a:lnTo>
                  <a:lnTo>
                    <a:pt x="127" y="135"/>
                  </a:lnTo>
                  <a:lnTo>
                    <a:pt x="117" y="145"/>
                  </a:lnTo>
                  <a:lnTo>
                    <a:pt x="105" y="152"/>
                  </a:lnTo>
                  <a:lnTo>
                    <a:pt x="88" y="157"/>
                  </a:lnTo>
                  <a:lnTo>
                    <a:pt x="69" y="158"/>
                  </a:lnTo>
                  <a:lnTo>
                    <a:pt x="54" y="157"/>
                  </a:lnTo>
                  <a:lnTo>
                    <a:pt x="39" y="153"/>
                  </a:lnTo>
                  <a:lnTo>
                    <a:pt x="28" y="147"/>
                  </a:lnTo>
                  <a:lnTo>
                    <a:pt x="18" y="138"/>
                  </a:lnTo>
                  <a:lnTo>
                    <a:pt x="9" y="126"/>
                  </a:lnTo>
                  <a:lnTo>
                    <a:pt x="4" y="114"/>
                  </a:lnTo>
                  <a:lnTo>
                    <a:pt x="1" y="97"/>
                  </a:lnTo>
                  <a:lnTo>
                    <a:pt x="0" y="81"/>
                  </a:lnTo>
                  <a:lnTo>
                    <a:pt x="1" y="63"/>
                  </a:lnTo>
                  <a:lnTo>
                    <a:pt x="4" y="48"/>
                  </a:lnTo>
                  <a:lnTo>
                    <a:pt x="10" y="34"/>
                  </a:lnTo>
                  <a:lnTo>
                    <a:pt x="19" y="23"/>
                  </a:lnTo>
                  <a:lnTo>
                    <a:pt x="29" y="13"/>
                  </a:lnTo>
                  <a:lnTo>
                    <a:pt x="42" y="7"/>
                  </a:lnTo>
                  <a:lnTo>
                    <a:pt x="57" y="1"/>
                  </a:lnTo>
                  <a:lnTo>
                    <a:pt x="7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2" name="Freeform 32"/>
            <p:cNvSpPr>
              <a:spLocks/>
            </p:cNvSpPr>
            <p:nvPr userDrawn="1"/>
          </p:nvSpPr>
          <p:spPr bwMode="auto">
            <a:xfrm>
              <a:off x="883" y="4052"/>
              <a:ext cx="9" cy="55"/>
            </a:xfrm>
            <a:custGeom>
              <a:avLst/>
              <a:gdLst>
                <a:gd name="T0" fmla="*/ 0 w 39"/>
                <a:gd name="T1" fmla="*/ 0 h 219"/>
                <a:gd name="T2" fmla="*/ 0 w 39"/>
                <a:gd name="T3" fmla="*/ 0 h 219"/>
                <a:gd name="T4" fmla="*/ 0 w 39"/>
                <a:gd name="T5" fmla="*/ 0 h 219"/>
                <a:gd name="T6" fmla="*/ 0 w 39"/>
                <a:gd name="T7" fmla="*/ 0 h 219"/>
                <a:gd name="T8" fmla="*/ 0 w 39"/>
                <a:gd name="T9" fmla="*/ 0 h 219"/>
                <a:gd name="T10" fmla="*/ 0 w 39"/>
                <a:gd name="T11" fmla="*/ 0 h 219"/>
                <a:gd name="T12" fmla="*/ 0 w 39"/>
                <a:gd name="T13" fmla="*/ 0 h 219"/>
                <a:gd name="T14" fmla="*/ 0 w 39"/>
                <a:gd name="T15" fmla="*/ 0 h 219"/>
                <a:gd name="T16" fmla="*/ 0 w 39"/>
                <a:gd name="T17" fmla="*/ 0 h 219"/>
                <a:gd name="T18" fmla="*/ 0 w 39"/>
                <a:gd name="T19" fmla="*/ 0 h 219"/>
                <a:gd name="T20" fmla="*/ 0 w 39"/>
                <a:gd name="T21" fmla="*/ 0 h 219"/>
                <a:gd name="T22" fmla="*/ 0 w 39"/>
                <a:gd name="T23" fmla="*/ 0 h 219"/>
                <a:gd name="T24" fmla="*/ 0 w 39"/>
                <a:gd name="T25" fmla="*/ 0 h 219"/>
                <a:gd name="T26" fmla="*/ 0 w 39"/>
                <a:gd name="T27" fmla="*/ 0 h 219"/>
                <a:gd name="T28" fmla="*/ 0 w 39"/>
                <a:gd name="T29" fmla="*/ 0 h 219"/>
                <a:gd name="T30" fmla="*/ 0 w 39"/>
                <a:gd name="T31" fmla="*/ 0 h 219"/>
                <a:gd name="T32" fmla="*/ 0 w 39"/>
                <a:gd name="T33" fmla="*/ 0 h 219"/>
                <a:gd name="T34" fmla="*/ 0 w 39"/>
                <a:gd name="T35" fmla="*/ 0 h 219"/>
                <a:gd name="T36" fmla="*/ 0 w 39"/>
                <a:gd name="T37" fmla="*/ 0 h 219"/>
                <a:gd name="T38" fmla="*/ 0 w 39"/>
                <a:gd name="T39" fmla="*/ 0 h 219"/>
                <a:gd name="T40" fmla="*/ 0 w 39"/>
                <a:gd name="T41" fmla="*/ 0 h 219"/>
                <a:gd name="T42" fmla="*/ 0 w 39"/>
                <a:gd name="T43" fmla="*/ 0 h 219"/>
                <a:gd name="T44" fmla="*/ 0 w 39"/>
                <a:gd name="T45" fmla="*/ 0 h 219"/>
                <a:gd name="T46" fmla="*/ 0 w 39"/>
                <a:gd name="T47" fmla="*/ 0 h 219"/>
                <a:gd name="T48" fmla="*/ 0 w 39"/>
                <a:gd name="T49" fmla="*/ 0 h 2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9" h="219">
                  <a:moveTo>
                    <a:pt x="12" y="0"/>
                  </a:moveTo>
                  <a:lnTo>
                    <a:pt x="25" y="0"/>
                  </a:lnTo>
                  <a:lnTo>
                    <a:pt x="29" y="1"/>
                  </a:lnTo>
                  <a:lnTo>
                    <a:pt x="31" y="1"/>
                  </a:lnTo>
                  <a:lnTo>
                    <a:pt x="35" y="2"/>
                  </a:lnTo>
                  <a:lnTo>
                    <a:pt x="36" y="4"/>
                  </a:lnTo>
                  <a:lnTo>
                    <a:pt x="37" y="4"/>
                  </a:lnTo>
                  <a:lnTo>
                    <a:pt x="39" y="7"/>
                  </a:lnTo>
                  <a:lnTo>
                    <a:pt x="39" y="214"/>
                  </a:lnTo>
                  <a:lnTo>
                    <a:pt x="36" y="217"/>
                  </a:lnTo>
                  <a:lnTo>
                    <a:pt x="35" y="217"/>
                  </a:lnTo>
                  <a:lnTo>
                    <a:pt x="31" y="218"/>
                  </a:lnTo>
                  <a:lnTo>
                    <a:pt x="29" y="219"/>
                  </a:lnTo>
                  <a:lnTo>
                    <a:pt x="10" y="219"/>
                  </a:lnTo>
                  <a:lnTo>
                    <a:pt x="6" y="218"/>
                  </a:lnTo>
                  <a:lnTo>
                    <a:pt x="3" y="217"/>
                  </a:lnTo>
                  <a:lnTo>
                    <a:pt x="2" y="217"/>
                  </a:lnTo>
                  <a:lnTo>
                    <a:pt x="0" y="214"/>
                  </a:lnTo>
                  <a:lnTo>
                    <a:pt x="0" y="6"/>
                  </a:lnTo>
                  <a:lnTo>
                    <a:pt x="1" y="4"/>
                  </a:lnTo>
                  <a:lnTo>
                    <a:pt x="2" y="4"/>
                  </a:lnTo>
                  <a:lnTo>
                    <a:pt x="3" y="2"/>
                  </a:lnTo>
                  <a:lnTo>
                    <a:pt x="6" y="1"/>
                  </a:lnTo>
                  <a:lnTo>
                    <a:pt x="10" y="1"/>
                  </a:lnTo>
                  <a:lnTo>
                    <a:pt x="1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3" name="Freeform 33"/>
            <p:cNvSpPr>
              <a:spLocks noEditPoints="1"/>
            </p:cNvSpPr>
            <p:nvPr userDrawn="1"/>
          </p:nvSpPr>
          <p:spPr bwMode="auto">
            <a:xfrm>
              <a:off x="900" y="4068"/>
              <a:ext cx="37" cy="39"/>
            </a:xfrm>
            <a:custGeom>
              <a:avLst/>
              <a:gdLst>
                <a:gd name="T0" fmla="*/ 0 w 146"/>
                <a:gd name="T1" fmla="*/ 0 h 158"/>
                <a:gd name="T2" fmla="*/ 0 w 146"/>
                <a:gd name="T3" fmla="*/ 0 h 158"/>
                <a:gd name="T4" fmla="*/ 0 w 146"/>
                <a:gd name="T5" fmla="*/ 0 h 158"/>
                <a:gd name="T6" fmla="*/ 0 w 146"/>
                <a:gd name="T7" fmla="*/ 0 h 158"/>
                <a:gd name="T8" fmla="*/ 0 w 146"/>
                <a:gd name="T9" fmla="*/ 0 h 158"/>
                <a:gd name="T10" fmla="*/ 0 w 146"/>
                <a:gd name="T11" fmla="*/ 0 h 158"/>
                <a:gd name="T12" fmla="*/ 0 w 146"/>
                <a:gd name="T13" fmla="*/ 0 h 158"/>
                <a:gd name="T14" fmla="*/ 0 w 146"/>
                <a:gd name="T15" fmla="*/ 0 h 158"/>
                <a:gd name="T16" fmla="*/ 0 w 146"/>
                <a:gd name="T17" fmla="*/ 0 h 158"/>
                <a:gd name="T18" fmla="*/ 0 w 146"/>
                <a:gd name="T19" fmla="*/ 0 h 158"/>
                <a:gd name="T20" fmla="*/ 0 w 146"/>
                <a:gd name="T21" fmla="*/ 0 h 158"/>
                <a:gd name="T22" fmla="*/ 0 w 146"/>
                <a:gd name="T23" fmla="*/ 0 h 158"/>
                <a:gd name="T24" fmla="*/ 0 w 146"/>
                <a:gd name="T25" fmla="*/ 0 h 158"/>
                <a:gd name="T26" fmla="*/ 0 w 146"/>
                <a:gd name="T27" fmla="*/ 0 h 158"/>
                <a:gd name="T28" fmla="*/ 0 w 146"/>
                <a:gd name="T29" fmla="*/ 0 h 158"/>
                <a:gd name="T30" fmla="*/ 0 w 146"/>
                <a:gd name="T31" fmla="*/ 0 h 158"/>
                <a:gd name="T32" fmla="*/ 0 w 146"/>
                <a:gd name="T33" fmla="*/ 0 h 158"/>
                <a:gd name="T34" fmla="*/ 0 w 146"/>
                <a:gd name="T35" fmla="*/ 0 h 158"/>
                <a:gd name="T36" fmla="*/ 0 w 146"/>
                <a:gd name="T37" fmla="*/ 0 h 158"/>
                <a:gd name="T38" fmla="*/ 0 w 146"/>
                <a:gd name="T39" fmla="*/ 0 h 158"/>
                <a:gd name="T40" fmla="*/ 0 w 146"/>
                <a:gd name="T41" fmla="*/ 0 h 158"/>
                <a:gd name="T42" fmla="*/ 0 w 146"/>
                <a:gd name="T43" fmla="*/ 0 h 158"/>
                <a:gd name="T44" fmla="*/ 0 w 146"/>
                <a:gd name="T45" fmla="*/ 0 h 158"/>
                <a:gd name="T46" fmla="*/ 0 w 146"/>
                <a:gd name="T47" fmla="*/ 0 h 158"/>
                <a:gd name="T48" fmla="*/ 0 w 146"/>
                <a:gd name="T49" fmla="*/ 0 h 158"/>
                <a:gd name="T50" fmla="*/ 0 w 146"/>
                <a:gd name="T51" fmla="*/ 0 h 158"/>
                <a:gd name="T52" fmla="*/ 0 w 146"/>
                <a:gd name="T53" fmla="*/ 0 h 158"/>
                <a:gd name="T54" fmla="*/ 0 w 146"/>
                <a:gd name="T55" fmla="*/ 0 h 158"/>
                <a:gd name="T56" fmla="*/ 0 w 146"/>
                <a:gd name="T57" fmla="*/ 0 h 158"/>
                <a:gd name="T58" fmla="*/ 0 w 146"/>
                <a:gd name="T59" fmla="*/ 0 h 158"/>
                <a:gd name="T60" fmla="*/ 0 w 146"/>
                <a:gd name="T61" fmla="*/ 0 h 158"/>
                <a:gd name="T62" fmla="*/ 0 w 146"/>
                <a:gd name="T63" fmla="*/ 0 h 158"/>
                <a:gd name="T64" fmla="*/ 0 w 146"/>
                <a:gd name="T65" fmla="*/ 0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158">
                  <a:moveTo>
                    <a:pt x="63" y="32"/>
                  </a:moveTo>
                  <a:lnTo>
                    <a:pt x="58" y="34"/>
                  </a:lnTo>
                  <a:lnTo>
                    <a:pt x="54" y="37"/>
                  </a:lnTo>
                  <a:lnTo>
                    <a:pt x="50" y="41"/>
                  </a:lnTo>
                  <a:lnTo>
                    <a:pt x="45" y="48"/>
                  </a:lnTo>
                  <a:lnTo>
                    <a:pt x="43" y="53"/>
                  </a:lnTo>
                  <a:lnTo>
                    <a:pt x="42" y="59"/>
                  </a:lnTo>
                  <a:lnTo>
                    <a:pt x="39" y="68"/>
                  </a:lnTo>
                  <a:lnTo>
                    <a:pt x="39" y="88"/>
                  </a:lnTo>
                  <a:lnTo>
                    <a:pt x="40" y="97"/>
                  </a:lnTo>
                  <a:lnTo>
                    <a:pt x="42" y="104"/>
                  </a:lnTo>
                  <a:lnTo>
                    <a:pt x="44" y="109"/>
                  </a:lnTo>
                  <a:lnTo>
                    <a:pt x="49" y="116"/>
                  </a:lnTo>
                  <a:lnTo>
                    <a:pt x="53" y="120"/>
                  </a:lnTo>
                  <a:lnTo>
                    <a:pt x="60" y="125"/>
                  </a:lnTo>
                  <a:lnTo>
                    <a:pt x="67" y="126"/>
                  </a:lnTo>
                  <a:lnTo>
                    <a:pt x="78" y="126"/>
                  </a:lnTo>
                  <a:lnTo>
                    <a:pt x="83" y="125"/>
                  </a:lnTo>
                  <a:lnTo>
                    <a:pt x="87" y="123"/>
                  </a:lnTo>
                  <a:lnTo>
                    <a:pt x="92" y="120"/>
                  </a:lnTo>
                  <a:lnTo>
                    <a:pt x="96" y="118"/>
                  </a:lnTo>
                  <a:lnTo>
                    <a:pt x="98" y="114"/>
                  </a:lnTo>
                  <a:lnTo>
                    <a:pt x="102" y="107"/>
                  </a:lnTo>
                  <a:lnTo>
                    <a:pt x="105" y="99"/>
                  </a:lnTo>
                  <a:lnTo>
                    <a:pt x="106" y="90"/>
                  </a:lnTo>
                  <a:lnTo>
                    <a:pt x="106" y="70"/>
                  </a:lnTo>
                  <a:lnTo>
                    <a:pt x="105" y="61"/>
                  </a:lnTo>
                  <a:lnTo>
                    <a:pt x="102" y="52"/>
                  </a:lnTo>
                  <a:lnTo>
                    <a:pt x="100" y="44"/>
                  </a:lnTo>
                  <a:lnTo>
                    <a:pt x="93" y="38"/>
                  </a:lnTo>
                  <a:lnTo>
                    <a:pt x="89" y="36"/>
                  </a:lnTo>
                  <a:lnTo>
                    <a:pt x="84" y="33"/>
                  </a:lnTo>
                  <a:lnTo>
                    <a:pt x="79" y="32"/>
                  </a:lnTo>
                  <a:lnTo>
                    <a:pt x="63" y="32"/>
                  </a:lnTo>
                  <a:close/>
                  <a:moveTo>
                    <a:pt x="74" y="0"/>
                  </a:moveTo>
                  <a:lnTo>
                    <a:pt x="92" y="1"/>
                  </a:lnTo>
                  <a:lnTo>
                    <a:pt x="106" y="5"/>
                  </a:lnTo>
                  <a:lnTo>
                    <a:pt x="118" y="12"/>
                  </a:lnTo>
                  <a:lnTo>
                    <a:pt x="129" y="20"/>
                  </a:lnTo>
                  <a:lnTo>
                    <a:pt x="136" y="32"/>
                  </a:lnTo>
                  <a:lnTo>
                    <a:pt x="141" y="44"/>
                  </a:lnTo>
                  <a:lnTo>
                    <a:pt x="145" y="59"/>
                  </a:lnTo>
                  <a:lnTo>
                    <a:pt x="146" y="77"/>
                  </a:lnTo>
                  <a:lnTo>
                    <a:pt x="145" y="95"/>
                  </a:lnTo>
                  <a:lnTo>
                    <a:pt x="141" y="110"/>
                  </a:lnTo>
                  <a:lnTo>
                    <a:pt x="136" y="124"/>
                  </a:lnTo>
                  <a:lnTo>
                    <a:pt x="127" y="135"/>
                  </a:lnTo>
                  <a:lnTo>
                    <a:pt x="117" y="145"/>
                  </a:lnTo>
                  <a:lnTo>
                    <a:pt x="103" y="152"/>
                  </a:lnTo>
                  <a:lnTo>
                    <a:pt x="88" y="157"/>
                  </a:lnTo>
                  <a:lnTo>
                    <a:pt x="71" y="158"/>
                  </a:lnTo>
                  <a:lnTo>
                    <a:pt x="54" y="157"/>
                  </a:lnTo>
                  <a:lnTo>
                    <a:pt x="39" y="153"/>
                  </a:lnTo>
                  <a:lnTo>
                    <a:pt x="26" y="147"/>
                  </a:lnTo>
                  <a:lnTo>
                    <a:pt x="16" y="138"/>
                  </a:lnTo>
                  <a:lnTo>
                    <a:pt x="9" y="126"/>
                  </a:lnTo>
                  <a:lnTo>
                    <a:pt x="4" y="114"/>
                  </a:lnTo>
                  <a:lnTo>
                    <a:pt x="1" y="97"/>
                  </a:lnTo>
                  <a:lnTo>
                    <a:pt x="0" y="81"/>
                  </a:lnTo>
                  <a:lnTo>
                    <a:pt x="0" y="63"/>
                  </a:lnTo>
                  <a:lnTo>
                    <a:pt x="4" y="48"/>
                  </a:lnTo>
                  <a:lnTo>
                    <a:pt x="10" y="34"/>
                  </a:lnTo>
                  <a:lnTo>
                    <a:pt x="18" y="23"/>
                  </a:lnTo>
                  <a:lnTo>
                    <a:pt x="29" y="13"/>
                  </a:lnTo>
                  <a:lnTo>
                    <a:pt x="42" y="7"/>
                  </a:lnTo>
                  <a:lnTo>
                    <a:pt x="57" y="1"/>
                  </a:lnTo>
                  <a:lnTo>
                    <a:pt x="7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4" name="Freeform 34"/>
            <p:cNvSpPr>
              <a:spLocks noEditPoints="1"/>
            </p:cNvSpPr>
            <p:nvPr userDrawn="1"/>
          </p:nvSpPr>
          <p:spPr bwMode="auto">
            <a:xfrm>
              <a:off x="940" y="4068"/>
              <a:ext cx="35" cy="52"/>
            </a:xfrm>
            <a:custGeom>
              <a:avLst/>
              <a:gdLst>
                <a:gd name="T0" fmla="*/ 0 w 139"/>
                <a:gd name="T1" fmla="*/ 0 h 210"/>
                <a:gd name="T2" fmla="*/ 0 w 139"/>
                <a:gd name="T3" fmla="*/ 0 h 210"/>
                <a:gd name="T4" fmla="*/ 0 w 139"/>
                <a:gd name="T5" fmla="*/ 0 h 210"/>
                <a:gd name="T6" fmla="*/ 0 w 139"/>
                <a:gd name="T7" fmla="*/ 0 h 210"/>
                <a:gd name="T8" fmla="*/ 0 w 139"/>
                <a:gd name="T9" fmla="*/ 0 h 210"/>
                <a:gd name="T10" fmla="*/ 0 w 139"/>
                <a:gd name="T11" fmla="*/ 0 h 210"/>
                <a:gd name="T12" fmla="*/ 0 w 139"/>
                <a:gd name="T13" fmla="*/ 0 h 210"/>
                <a:gd name="T14" fmla="*/ 0 w 139"/>
                <a:gd name="T15" fmla="*/ 0 h 210"/>
                <a:gd name="T16" fmla="*/ 0 w 139"/>
                <a:gd name="T17" fmla="*/ 0 h 210"/>
                <a:gd name="T18" fmla="*/ 0 w 139"/>
                <a:gd name="T19" fmla="*/ 0 h 210"/>
                <a:gd name="T20" fmla="*/ 0 w 139"/>
                <a:gd name="T21" fmla="*/ 0 h 210"/>
                <a:gd name="T22" fmla="*/ 0 w 139"/>
                <a:gd name="T23" fmla="*/ 0 h 210"/>
                <a:gd name="T24" fmla="*/ 0 w 139"/>
                <a:gd name="T25" fmla="*/ 0 h 210"/>
                <a:gd name="T26" fmla="*/ 0 w 139"/>
                <a:gd name="T27" fmla="*/ 0 h 210"/>
                <a:gd name="T28" fmla="*/ 0 w 139"/>
                <a:gd name="T29" fmla="*/ 0 h 210"/>
                <a:gd name="T30" fmla="*/ 0 w 139"/>
                <a:gd name="T31" fmla="*/ 0 h 210"/>
                <a:gd name="T32" fmla="*/ 0 w 139"/>
                <a:gd name="T33" fmla="*/ 0 h 210"/>
                <a:gd name="T34" fmla="*/ 0 w 139"/>
                <a:gd name="T35" fmla="*/ 0 h 210"/>
                <a:gd name="T36" fmla="*/ 0 w 139"/>
                <a:gd name="T37" fmla="*/ 0 h 210"/>
                <a:gd name="T38" fmla="*/ 0 w 139"/>
                <a:gd name="T39" fmla="*/ 0 h 210"/>
                <a:gd name="T40" fmla="*/ 0 w 139"/>
                <a:gd name="T41" fmla="*/ 0 h 210"/>
                <a:gd name="T42" fmla="*/ 0 w 139"/>
                <a:gd name="T43" fmla="*/ 0 h 210"/>
                <a:gd name="T44" fmla="*/ 0 w 139"/>
                <a:gd name="T45" fmla="*/ 0 h 210"/>
                <a:gd name="T46" fmla="*/ 0 w 139"/>
                <a:gd name="T47" fmla="*/ 0 h 210"/>
                <a:gd name="T48" fmla="*/ 0 w 139"/>
                <a:gd name="T49" fmla="*/ 0 h 210"/>
                <a:gd name="T50" fmla="*/ 0 w 139"/>
                <a:gd name="T51" fmla="*/ 0 h 210"/>
                <a:gd name="T52" fmla="*/ 0 w 139"/>
                <a:gd name="T53" fmla="*/ 0 h 210"/>
                <a:gd name="T54" fmla="*/ 0 w 139"/>
                <a:gd name="T55" fmla="*/ 0 h 210"/>
                <a:gd name="T56" fmla="*/ 0 w 139"/>
                <a:gd name="T57" fmla="*/ 0 h 210"/>
                <a:gd name="T58" fmla="*/ 0 w 139"/>
                <a:gd name="T59" fmla="*/ 0 h 210"/>
                <a:gd name="T60" fmla="*/ 0 w 139"/>
                <a:gd name="T61" fmla="*/ 0 h 210"/>
                <a:gd name="T62" fmla="*/ 0 w 139"/>
                <a:gd name="T63" fmla="*/ 0 h 210"/>
                <a:gd name="T64" fmla="*/ 0 w 139"/>
                <a:gd name="T65" fmla="*/ 0 h 210"/>
                <a:gd name="T66" fmla="*/ 0 w 139"/>
                <a:gd name="T67" fmla="*/ 0 h 210"/>
                <a:gd name="T68" fmla="*/ 0 w 139"/>
                <a:gd name="T69" fmla="*/ 0 h 210"/>
                <a:gd name="T70" fmla="*/ 0 w 139"/>
                <a:gd name="T71" fmla="*/ 0 h 210"/>
                <a:gd name="T72" fmla="*/ 0 w 139"/>
                <a:gd name="T73" fmla="*/ 0 h 210"/>
                <a:gd name="T74" fmla="*/ 0 w 139"/>
                <a:gd name="T75" fmla="*/ 0 h 210"/>
                <a:gd name="T76" fmla="*/ 0 w 139"/>
                <a:gd name="T77" fmla="*/ 0 h 210"/>
                <a:gd name="T78" fmla="*/ 0 w 139"/>
                <a:gd name="T79" fmla="*/ 0 h 210"/>
                <a:gd name="T80" fmla="*/ 0 w 139"/>
                <a:gd name="T81" fmla="*/ 0 h 210"/>
                <a:gd name="T82" fmla="*/ 0 w 139"/>
                <a:gd name="T83" fmla="*/ 0 h 210"/>
                <a:gd name="T84" fmla="*/ 0 w 139"/>
                <a:gd name="T85" fmla="*/ 0 h 210"/>
                <a:gd name="T86" fmla="*/ 0 w 139"/>
                <a:gd name="T87" fmla="*/ 0 h 210"/>
                <a:gd name="T88" fmla="*/ 0 w 139"/>
                <a:gd name="T89" fmla="*/ 0 h 210"/>
                <a:gd name="T90" fmla="*/ 0 w 139"/>
                <a:gd name="T91" fmla="*/ 0 h 210"/>
                <a:gd name="T92" fmla="*/ 0 w 139"/>
                <a:gd name="T93" fmla="*/ 0 h 21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39" h="210">
                  <a:moveTo>
                    <a:pt x="49" y="147"/>
                  </a:moveTo>
                  <a:lnTo>
                    <a:pt x="46" y="149"/>
                  </a:lnTo>
                  <a:lnTo>
                    <a:pt x="43" y="152"/>
                  </a:lnTo>
                  <a:lnTo>
                    <a:pt x="42" y="156"/>
                  </a:lnTo>
                  <a:lnTo>
                    <a:pt x="38" y="159"/>
                  </a:lnTo>
                  <a:lnTo>
                    <a:pt x="38" y="162"/>
                  </a:lnTo>
                  <a:lnTo>
                    <a:pt x="37" y="164"/>
                  </a:lnTo>
                  <a:lnTo>
                    <a:pt x="37" y="167"/>
                  </a:lnTo>
                  <a:lnTo>
                    <a:pt x="39" y="175"/>
                  </a:lnTo>
                  <a:lnTo>
                    <a:pt x="42" y="177"/>
                  </a:lnTo>
                  <a:lnTo>
                    <a:pt x="46" y="180"/>
                  </a:lnTo>
                  <a:lnTo>
                    <a:pt x="55" y="182"/>
                  </a:lnTo>
                  <a:lnTo>
                    <a:pt x="67" y="183"/>
                  </a:lnTo>
                  <a:lnTo>
                    <a:pt x="72" y="183"/>
                  </a:lnTo>
                  <a:lnTo>
                    <a:pt x="77" y="182"/>
                  </a:lnTo>
                  <a:lnTo>
                    <a:pt x="81" y="181"/>
                  </a:lnTo>
                  <a:lnTo>
                    <a:pt x="87" y="180"/>
                  </a:lnTo>
                  <a:lnTo>
                    <a:pt x="91" y="177"/>
                  </a:lnTo>
                  <a:lnTo>
                    <a:pt x="95" y="173"/>
                  </a:lnTo>
                  <a:lnTo>
                    <a:pt x="97" y="166"/>
                  </a:lnTo>
                  <a:lnTo>
                    <a:pt x="97" y="158"/>
                  </a:lnTo>
                  <a:lnTo>
                    <a:pt x="95" y="154"/>
                  </a:lnTo>
                  <a:lnTo>
                    <a:pt x="92" y="152"/>
                  </a:lnTo>
                  <a:lnTo>
                    <a:pt x="89" y="149"/>
                  </a:lnTo>
                  <a:lnTo>
                    <a:pt x="84" y="148"/>
                  </a:lnTo>
                  <a:lnTo>
                    <a:pt x="77" y="147"/>
                  </a:lnTo>
                  <a:lnTo>
                    <a:pt x="49" y="147"/>
                  </a:lnTo>
                  <a:close/>
                  <a:moveTo>
                    <a:pt x="62" y="27"/>
                  </a:moveTo>
                  <a:lnTo>
                    <a:pt x="58" y="28"/>
                  </a:lnTo>
                  <a:lnTo>
                    <a:pt x="56" y="29"/>
                  </a:lnTo>
                  <a:lnTo>
                    <a:pt x="52" y="31"/>
                  </a:lnTo>
                  <a:lnTo>
                    <a:pt x="48" y="35"/>
                  </a:lnTo>
                  <a:lnTo>
                    <a:pt x="46" y="38"/>
                  </a:lnTo>
                  <a:lnTo>
                    <a:pt x="44" y="42"/>
                  </a:lnTo>
                  <a:lnTo>
                    <a:pt x="43" y="47"/>
                  </a:lnTo>
                  <a:lnTo>
                    <a:pt x="43" y="57"/>
                  </a:lnTo>
                  <a:lnTo>
                    <a:pt x="44" y="61"/>
                  </a:lnTo>
                  <a:lnTo>
                    <a:pt x="49" y="69"/>
                  </a:lnTo>
                  <a:lnTo>
                    <a:pt x="52" y="71"/>
                  </a:lnTo>
                  <a:lnTo>
                    <a:pt x="56" y="74"/>
                  </a:lnTo>
                  <a:lnTo>
                    <a:pt x="61" y="75"/>
                  </a:lnTo>
                  <a:lnTo>
                    <a:pt x="66" y="75"/>
                  </a:lnTo>
                  <a:lnTo>
                    <a:pt x="76" y="72"/>
                  </a:lnTo>
                  <a:lnTo>
                    <a:pt x="80" y="71"/>
                  </a:lnTo>
                  <a:lnTo>
                    <a:pt x="84" y="67"/>
                  </a:lnTo>
                  <a:lnTo>
                    <a:pt x="86" y="64"/>
                  </a:lnTo>
                  <a:lnTo>
                    <a:pt x="89" y="56"/>
                  </a:lnTo>
                  <a:lnTo>
                    <a:pt x="89" y="46"/>
                  </a:lnTo>
                  <a:lnTo>
                    <a:pt x="87" y="41"/>
                  </a:lnTo>
                  <a:lnTo>
                    <a:pt x="82" y="33"/>
                  </a:lnTo>
                  <a:lnTo>
                    <a:pt x="80" y="31"/>
                  </a:lnTo>
                  <a:lnTo>
                    <a:pt x="76" y="29"/>
                  </a:lnTo>
                  <a:lnTo>
                    <a:pt x="71" y="27"/>
                  </a:lnTo>
                  <a:lnTo>
                    <a:pt x="62" y="27"/>
                  </a:lnTo>
                  <a:close/>
                  <a:moveTo>
                    <a:pt x="53" y="0"/>
                  </a:moveTo>
                  <a:lnTo>
                    <a:pt x="78" y="0"/>
                  </a:lnTo>
                  <a:lnTo>
                    <a:pt x="89" y="3"/>
                  </a:lnTo>
                  <a:lnTo>
                    <a:pt x="134" y="3"/>
                  </a:lnTo>
                  <a:lnTo>
                    <a:pt x="135" y="4"/>
                  </a:lnTo>
                  <a:lnTo>
                    <a:pt x="138" y="9"/>
                  </a:lnTo>
                  <a:lnTo>
                    <a:pt x="139" y="13"/>
                  </a:lnTo>
                  <a:lnTo>
                    <a:pt x="139" y="18"/>
                  </a:lnTo>
                  <a:lnTo>
                    <a:pt x="138" y="23"/>
                  </a:lnTo>
                  <a:lnTo>
                    <a:pt x="138" y="27"/>
                  </a:lnTo>
                  <a:lnTo>
                    <a:pt x="137" y="29"/>
                  </a:lnTo>
                  <a:lnTo>
                    <a:pt x="133" y="33"/>
                  </a:lnTo>
                  <a:lnTo>
                    <a:pt x="116" y="33"/>
                  </a:lnTo>
                  <a:lnTo>
                    <a:pt x="121" y="41"/>
                  </a:lnTo>
                  <a:lnTo>
                    <a:pt x="123" y="46"/>
                  </a:lnTo>
                  <a:lnTo>
                    <a:pt x="123" y="51"/>
                  </a:lnTo>
                  <a:lnTo>
                    <a:pt x="121" y="62"/>
                  </a:lnTo>
                  <a:lnTo>
                    <a:pt x="119" y="72"/>
                  </a:lnTo>
                  <a:lnTo>
                    <a:pt x="116" y="79"/>
                  </a:lnTo>
                  <a:lnTo>
                    <a:pt x="113" y="84"/>
                  </a:lnTo>
                  <a:lnTo>
                    <a:pt x="107" y="89"/>
                  </a:lnTo>
                  <a:lnTo>
                    <a:pt x="99" y="95"/>
                  </a:lnTo>
                  <a:lnTo>
                    <a:pt x="90" y="99"/>
                  </a:lnTo>
                  <a:lnTo>
                    <a:pt x="78" y="101"/>
                  </a:lnTo>
                  <a:lnTo>
                    <a:pt x="60" y="101"/>
                  </a:lnTo>
                  <a:lnTo>
                    <a:pt x="53" y="100"/>
                  </a:lnTo>
                  <a:lnTo>
                    <a:pt x="48" y="99"/>
                  </a:lnTo>
                  <a:lnTo>
                    <a:pt x="44" y="96"/>
                  </a:lnTo>
                  <a:lnTo>
                    <a:pt x="42" y="99"/>
                  </a:lnTo>
                  <a:lnTo>
                    <a:pt x="39" y="104"/>
                  </a:lnTo>
                  <a:lnTo>
                    <a:pt x="39" y="108"/>
                  </a:lnTo>
                  <a:lnTo>
                    <a:pt x="41" y="111"/>
                  </a:lnTo>
                  <a:lnTo>
                    <a:pt x="43" y="115"/>
                  </a:lnTo>
                  <a:lnTo>
                    <a:pt x="51" y="118"/>
                  </a:lnTo>
                  <a:lnTo>
                    <a:pt x="55" y="118"/>
                  </a:lnTo>
                  <a:lnTo>
                    <a:pt x="87" y="119"/>
                  </a:lnTo>
                  <a:lnTo>
                    <a:pt x="109" y="123"/>
                  </a:lnTo>
                  <a:lnTo>
                    <a:pt x="124" y="130"/>
                  </a:lnTo>
                  <a:lnTo>
                    <a:pt x="128" y="134"/>
                  </a:lnTo>
                  <a:lnTo>
                    <a:pt x="131" y="139"/>
                  </a:lnTo>
                  <a:lnTo>
                    <a:pt x="134" y="143"/>
                  </a:lnTo>
                  <a:lnTo>
                    <a:pt x="135" y="148"/>
                  </a:lnTo>
                  <a:lnTo>
                    <a:pt x="137" y="154"/>
                  </a:lnTo>
                  <a:lnTo>
                    <a:pt x="137" y="167"/>
                  </a:lnTo>
                  <a:lnTo>
                    <a:pt x="135" y="173"/>
                  </a:lnTo>
                  <a:lnTo>
                    <a:pt x="133" y="180"/>
                  </a:lnTo>
                  <a:lnTo>
                    <a:pt x="129" y="186"/>
                  </a:lnTo>
                  <a:lnTo>
                    <a:pt x="119" y="196"/>
                  </a:lnTo>
                  <a:lnTo>
                    <a:pt x="109" y="202"/>
                  </a:lnTo>
                  <a:lnTo>
                    <a:pt x="96" y="206"/>
                  </a:lnTo>
                  <a:lnTo>
                    <a:pt x="82" y="209"/>
                  </a:lnTo>
                  <a:lnTo>
                    <a:pt x="66" y="210"/>
                  </a:lnTo>
                  <a:lnTo>
                    <a:pt x="49" y="210"/>
                  </a:lnTo>
                  <a:lnTo>
                    <a:pt x="36" y="207"/>
                  </a:lnTo>
                  <a:lnTo>
                    <a:pt x="20" y="202"/>
                  </a:lnTo>
                  <a:lnTo>
                    <a:pt x="15" y="200"/>
                  </a:lnTo>
                  <a:lnTo>
                    <a:pt x="10" y="196"/>
                  </a:lnTo>
                  <a:lnTo>
                    <a:pt x="7" y="192"/>
                  </a:lnTo>
                  <a:lnTo>
                    <a:pt x="2" y="182"/>
                  </a:lnTo>
                  <a:lnTo>
                    <a:pt x="0" y="177"/>
                  </a:lnTo>
                  <a:lnTo>
                    <a:pt x="0" y="167"/>
                  </a:lnTo>
                  <a:lnTo>
                    <a:pt x="2" y="162"/>
                  </a:lnTo>
                  <a:lnTo>
                    <a:pt x="3" y="158"/>
                  </a:lnTo>
                  <a:lnTo>
                    <a:pt x="5" y="153"/>
                  </a:lnTo>
                  <a:lnTo>
                    <a:pt x="8" y="149"/>
                  </a:lnTo>
                  <a:lnTo>
                    <a:pt x="19" y="138"/>
                  </a:lnTo>
                  <a:lnTo>
                    <a:pt x="15" y="135"/>
                  </a:lnTo>
                  <a:lnTo>
                    <a:pt x="8" y="124"/>
                  </a:lnTo>
                  <a:lnTo>
                    <a:pt x="7" y="119"/>
                  </a:lnTo>
                  <a:lnTo>
                    <a:pt x="7" y="109"/>
                  </a:lnTo>
                  <a:lnTo>
                    <a:pt x="8" y="103"/>
                  </a:lnTo>
                  <a:lnTo>
                    <a:pt x="10" y="98"/>
                  </a:lnTo>
                  <a:lnTo>
                    <a:pt x="15" y="90"/>
                  </a:lnTo>
                  <a:lnTo>
                    <a:pt x="20" y="84"/>
                  </a:lnTo>
                  <a:lnTo>
                    <a:pt x="15" y="76"/>
                  </a:lnTo>
                  <a:lnTo>
                    <a:pt x="13" y="71"/>
                  </a:lnTo>
                  <a:lnTo>
                    <a:pt x="10" y="65"/>
                  </a:lnTo>
                  <a:lnTo>
                    <a:pt x="9" y="58"/>
                  </a:lnTo>
                  <a:lnTo>
                    <a:pt x="9" y="52"/>
                  </a:lnTo>
                  <a:lnTo>
                    <a:pt x="10" y="40"/>
                  </a:lnTo>
                  <a:lnTo>
                    <a:pt x="13" y="29"/>
                  </a:lnTo>
                  <a:lnTo>
                    <a:pt x="17" y="23"/>
                  </a:lnTo>
                  <a:lnTo>
                    <a:pt x="20" y="18"/>
                  </a:lnTo>
                  <a:lnTo>
                    <a:pt x="26" y="14"/>
                  </a:lnTo>
                  <a:lnTo>
                    <a:pt x="31" y="9"/>
                  </a:lnTo>
                  <a:lnTo>
                    <a:pt x="37" y="6"/>
                  </a:lnTo>
                  <a:lnTo>
                    <a:pt x="43" y="3"/>
                  </a:lnTo>
                  <a:lnTo>
                    <a:pt x="5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5" name="Freeform 35"/>
            <p:cNvSpPr>
              <a:spLocks noEditPoints="1"/>
            </p:cNvSpPr>
            <p:nvPr userDrawn="1"/>
          </p:nvSpPr>
          <p:spPr bwMode="auto">
            <a:xfrm>
              <a:off x="981" y="4053"/>
              <a:ext cx="11" cy="54"/>
            </a:xfrm>
            <a:custGeom>
              <a:avLst/>
              <a:gdLst>
                <a:gd name="T0" fmla="*/ 0 w 44"/>
                <a:gd name="T1" fmla="*/ 0 h 214"/>
                <a:gd name="T2" fmla="*/ 0 w 44"/>
                <a:gd name="T3" fmla="*/ 0 h 214"/>
                <a:gd name="T4" fmla="*/ 0 w 44"/>
                <a:gd name="T5" fmla="*/ 0 h 214"/>
                <a:gd name="T6" fmla="*/ 0 w 44"/>
                <a:gd name="T7" fmla="*/ 0 h 214"/>
                <a:gd name="T8" fmla="*/ 0 w 44"/>
                <a:gd name="T9" fmla="*/ 0 h 214"/>
                <a:gd name="T10" fmla="*/ 0 w 44"/>
                <a:gd name="T11" fmla="*/ 0 h 214"/>
                <a:gd name="T12" fmla="*/ 0 w 44"/>
                <a:gd name="T13" fmla="*/ 0 h 214"/>
                <a:gd name="T14" fmla="*/ 0 w 44"/>
                <a:gd name="T15" fmla="*/ 0 h 214"/>
                <a:gd name="T16" fmla="*/ 0 w 44"/>
                <a:gd name="T17" fmla="*/ 0 h 214"/>
                <a:gd name="T18" fmla="*/ 0 w 44"/>
                <a:gd name="T19" fmla="*/ 0 h 214"/>
                <a:gd name="T20" fmla="*/ 0 w 44"/>
                <a:gd name="T21" fmla="*/ 0 h 214"/>
                <a:gd name="T22" fmla="*/ 0 w 44"/>
                <a:gd name="T23" fmla="*/ 0 h 214"/>
                <a:gd name="T24" fmla="*/ 0 w 44"/>
                <a:gd name="T25" fmla="*/ 0 h 214"/>
                <a:gd name="T26" fmla="*/ 0 w 44"/>
                <a:gd name="T27" fmla="*/ 0 h 214"/>
                <a:gd name="T28" fmla="*/ 0 w 44"/>
                <a:gd name="T29" fmla="*/ 0 h 214"/>
                <a:gd name="T30" fmla="*/ 0 w 44"/>
                <a:gd name="T31" fmla="*/ 0 h 214"/>
                <a:gd name="T32" fmla="*/ 0 w 44"/>
                <a:gd name="T33" fmla="*/ 0 h 214"/>
                <a:gd name="T34" fmla="*/ 0 w 44"/>
                <a:gd name="T35" fmla="*/ 0 h 214"/>
                <a:gd name="T36" fmla="*/ 0 w 44"/>
                <a:gd name="T37" fmla="*/ 0 h 214"/>
                <a:gd name="T38" fmla="*/ 0 w 44"/>
                <a:gd name="T39" fmla="*/ 0 h 214"/>
                <a:gd name="T40" fmla="*/ 0 w 44"/>
                <a:gd name="T41" fmla="*/ 0 h 214"/>
                <a:gd name="T42" fmla="*/ 0 w 44"/>
                <a:gd name="T43" fmla="*/ 0 h 214"/>
                <a:gd name="T44" fmla="*/ 0 w 44"/>
                <a:gd name="T45" fmla="*/ 0 h 214"/>
                <a:gd name="T46" fmla="*/ 0 w 44"/>
                <a:gd name="T47" fmla="*/ 0 h 214"/>
                <a:gd name="T48" fmla="*/ 0 w 44"/>
                <a:gd name="T49" fmla="*/ 0 h 214"/>
                <a:gd name="T50" fmla="*/ 0 w 44"/>
                <a:gd name="T51" fmla="*/ 0 h 214"/>
                <a:gd name="T52" fmla="*/ 0 w 44"/>
                <a:gd name="T53" fmla="*/ 0 h 214"/>
                <a:gd name="T54" fmla="*/ 0 w 44"/>
                <a:gd name="T55" fmla="*/ 0 h 214"/>
                <a:gd name="T56" fmla="*/ 0 w 44"/>
                <a:gd name="T57" fmla="*/ 0 h 214"/>
                <a:gd name="T58" fmla="*/ 0 w 44"/>
                <a:gd name="T59" fmla="*/ 0 h 214"/>
                <a:gd name="T60" fmla="*/ 0 w 44"/>
                <a:gd name="T61" fmla="*/ 0 h 214"/>
                <a:gd name="T62" fmla="*/ 0 w 44"/>
                <a:gd name="T63" fmla="*/ 0 h 214"/>
                <a:gd name="T64" fmla="*/ 0 w 44"/>
                <a:gd name="T65" fmla="*/ 0 h 214"/>
                <a:gd name="T66" fmla="*/ 0 w 44"/>
                <a:gd name="T67" fmla="*/ 0 h 214"/>
                <a:gd name="T68" fmla="*/ 0 w 44"/>
                <a:gd name="T69" fmla="*/ 0 h 214"/>
                <a:gd name="T70" fmla="*/ 0 w 44"/>
                <a:gd name="T71" fmla="*/ 0 h 214"/>
                <a:gd name="T72" fmla="*/ 0 w 44"/>
                <a:gd name="T73" fmla="*/ 0 h 214"/>
                <a:gd name="T74" fmla="*/ 0 w 44"/>
                <a:gd name="T75" fmla="*/ 0 h 214"/>
                <a:gd name="T76" fmla="*/ 0 w 44"/>
                <a:gd name="T77" fmla="*/ 0 h 214"/>
                <a:gd name="T78" fmla="*/ 0 w 44"/>
                <a:gd name="T79" fmla="*/ 0 h 214"/>
                <a:gd name="T80" fmla="*/ 0 w 44"/>
                <a:gd name="T81" fmla="*/ 0 h 214"/>
                <a:gd name="T82" fmla="*/ 0 w 44"/>
                <a:gd name="T83" fmla="*/ 0 h 214"/>
                <a:gd name="T84" fmla="*/ 0 w 44"/>
                <a:gd name="T85" fmla="*/ 0 h 214"/>
                <a:gd name="T86" fmla="*/ 0 w 44"/>
                <a:gd name="T87" fmla="*/ 0 h 214"/>
                <a:gd name="T88" fmla="*/ 0 w 44"/>
                <a:gd name="T89" fmla="*/ 0 h 214"/>
                <a:gd name="T90" fmla="*/ 0 w 44"/>
                <a:gd name="T91" fmla="*/ 0 h 214"/>
                <a:gd name="T92" fmla="*/ 0 w 44"/>
                <a:gd name="T93" fmla="*/ 0 h 214"/>
                <a:gd name="T94" fmla="*/ 0 w 44"/>
                <a:gd name="T95" fmla="*/ 0 h 214"/>
                <a:gd name="T96" fmla="*/ 0 w 44"/>
                <a:gd name="T97" fmla="*/ 0 h 214"/>
                <a:gd name="T98" fmla="*/ 0 w 44"/>
                <a:gd name="T99" fmla="*/ 0 h 214"/>
                <a:gd name="T100" fmla="*/ 0 w 44"/>
                <a:gd name="T101" fmla="*/ 0 h 21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4" h="214">
                  <a:moveTo>
                    <a:pt x="12" y="62"/>
                  </a:moveTo>
                  <a:lnTo>
                    <a:pt x="31" y="62"/>
                  </a:lnTo>
                  <a:lnTo>
                    <a:pt x="36" y="64"/>
                  </a:lnTo>
                  <a:lnTo>
                    <a:pt x="39" y="64"/>
                  </a:lnTo>
                  <a:lnTo>
                    <a:pt x="40" y="66"/>
                  </a:lnTo>
                  <a:lnTo>
                    <a:pt x="40" y="67"/>
                  </a:lnTo>
                  <a:lnTo>
                    <a:pt x="41" y="69"/>
                  </a:lnTo>
                  <a:lnTo>
                    <a:pt x="41" y="208"/>
                  </a:lnTo>
                  <a:lnTo>
                    <a:pt x="40" y="209"/>
                  </a:lnTo>
                  <a:lnTo>
                    <a:pt x="40" y="211"/>
                  </a:lnTo>
                  <a:lnTo>
                    <a:pt x="39" y="212"/>
                  </a:lnTo>
                  <a:lnTo>
                    <a:pt x="36" y="212"/>
                  </a:lnTo>
                  <a:lnTo>
                    <a:pt x="31" y="214"/>
                  </a:lnTo>
                  <a:lnTo>
                    <a:pt x="12" y="214"/>
                  </a:lnTo>
                  <a:lnTo>
                    <a:pt x="9" y="213"/>
                  </a:lnTo>
                  <a:lnTo>
                    <a:pt x="6" y="212"/>
                  </a:lnTo>
                  <a:lnTo>
                    <a:pt x="5" y="212"/>
                  </a:lnTo>
                  <a:lnTo>
                    <a:pt x="2" y="209"/>
                  </a:lnTo>
                  <a:lnTo>
                    <a:pt x="2" y="67"/>
                  </a:lnTo>
                  <a:lnTo>
                    <a:pt x="5" y="64"/>
                  </a:lnTo>
                  <a:lnTo>
                    <a:pt x="6" y="64"/>
                  </a:lnTo>
                  <a:lnTo>
                    <a:pt x="9" y="63"/>
                  </a:lnTo>
                  <a:lnTo>
                    <a:pt x="12" y="62"/>
                  </a:lnTo>
                  <a:close/>
                  <a:moveTo>
                    <a:pt x="16" y="0"/>
                  </a:moveTo>
                  <a:lnTo>
                    <a:pt x="21" y="0"/>
                  </a:lnTo>
                  <a:lnTo>
                    <a:pt x="27" y="1"/>
                  </a:lnTo>
                  <a:lnTo>
                    <a:pt x="33" y="1"/>
                  </a:lnTo>
                  <a:lnTo>
                    <a:pt x="36" y="2"/>
                  </a:lnTo>
                  <a:lnTo>
                    <a:pt x="41" y="7"/>
                  </a:lnTo>
                  <a:lnTo>
                    <a:pt x="43" y="11"/>
                  </a:lnTo>
                  <a:lnTo>
                    <a:pt x="44" y="16"/>
                  </a:lnTo>
                  <a:lnTo>
                    <a:pt x="44" y="26"/>
                  </a:lnTo>
                  <a:lnTo>
                    <a:pt x="43" y="31"/>
                  </a:lnTo>
                  <a:lnTo>
                    <a:pt x="41" y="35"/>
                  </a:lnTo>
                  <a:lnTo>
                    <a:pt x="39" y="38"/>
                  </a:lnTo>
                  <a:lnTo>
                    <a:pt x="36" y="39"/>
                  </a:lnTo>
                  <a:lnTo>
                    <a:pt x="33" y="40"/>
                  </a:lnTo>
                  <a:lnTo>
                    <a:pt x="27" y="42"/>
                  </a:lnTo>
                  <a:lnTo>
                    <a:pt x="16" y="42"/>
                  </a:lnTo>
                  <a:lnTo>
                    <a:pt x="6" y="39"/>
                  </a:lnTo>
                  <a:lnTo>
                    <a:pt x="4" y="38"/>
                  </a:lnTo>
                  <a:lnTo>
                    <a:pt x="2" y="35"/>
                  </a:lnTo>
                  <a:lnTo>
                    <a:pt x="1" y="31"/>
                  </a:lnTo>
                  <a:lnTo>
                    <a:pt x="0" y="26"/>
                  </a:lnTo>
                  <a:lnTo>
                    <a:pt x="0" y="16"/>
                  </a:lnTo>
                  <a:lnTo>
                    <a:pt x="1" y="11"/>
                  </a:lnTo>
                  <a:lnTo>
                    <a:pt x="2" y="7"/>
                  </a:lnTo>
                  <a:lnTo>
                    <a:pt x="4" y="5"/>
                  </a:lnTo>
                  <a:lnTo>
                    <a:pt x="7" y="2"/>
                  </a:lnTo>
                  <a:lnTo>
                    <a:pt x="11" y="1"/>
                  </a:lnTo>
                  <a:lnTo>
                    <a:pt x="1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6" name="Freeform 36"/>
            <p:cNvSpPr>
              <a:spLocks noEditPoints="1"/>
            </p:cNvSpPr>
            <p:nvPr userDrawn="1"/>
          </p:nvSpPr>
          <p:spPr bwMode="auto">
            <a:xfrm>
              <a:off x="999" y="4068"/>
              <a:ext cx="33" cy="39"/>
            </a:xfrm>
            <a:custGeom>
              <a:avLst/>
              <a:gdLst>
                <a:gd name="T0" fmla="*/ 0 w 133"/>
                <a:gd name="T1" fmla="*/ 0 h 158"/>
                <a:gd name="T2" fmla="*/ 0 w 133"/>
                <a:gd name="T3" fmla="*/ 0 h 158"/>
                <a:gd name="T4" fmla="*/ 0 w 133"/>
                <a:gd name="T5" fmla="*/ 0 h 158"/>
                <a:gd name="T6" fmla="*/ 0 w 133"/>
                <a:gd name="T7" fmla="*/ 0 h 158"/>
                <a:gd name="T8" fmla="*/ 0 w 133"/>
                <a:gd name="T9" fmla="*/ 0 h 158"/>
                <a:gd name="T10" fmla="*/ 0 w 133"/>
                <a:gd name="T11" fmla="*/ 0 h 158"/>
                <a:gd name="T12" fmla="*/ 0 w 133"/>
                <a:gd name="T13" fmla="*/ 0 h 158"/>
                <a:gd name="T14" fmla="*/ 0 w 133"/>
                <a:gd name="T15" fmla="*/ 0 h 158"/>
                <a:gd name="T16" fmla="*/ 0 w 133"/>
                <a:gd name="T17" fmla="*/ 0 h 158"/>
                <a:gd name="T18" fmla="*/ 0 w 133"/>
                <a:gd name="T19" fmla="*/ 0 h 158"/>
                <a:gd name="T20" fmla="*/ 0 w 133"/>
                <a:gd name="T21" fmla="*/ 0 h 158"/>
                <a:gd name="T22" fmla="*/ 0 w 133"/>
                <a:gd name="T23" fmla="*/ 0 h 158"/>
                <a:gd name="T24" fmla="*/ 0 w 133"/>
                <a:gd name="T25" fmla="*/ 0 h 158"/>
                <a:gd name="T26" fmla="*/ 0 w 133"/>
                <a:gd name="T27" fmla="*/ 0 h 158"/>
                <a:gd name="T28" fmla="*/ 0 w 133"/>
                <a:gd name="T29" fmla="*/ 0 h 158"/>
                <a:gd name="T30" fmla="*/ 0 w 133"/>
                <a:gd name="T31" fmla="*/ 0 h 158"/>
                <a:gd name="T32" fmla="*/ 0 w 133"/>
                <a:gd name="T33" fmla="*/ 0 h 158"/>
                <a:gd name="T34" fmla="*/ 0 w 133"/>
                <a:gd name="T35" fmla="*/ 0 h 158"/>
                <a:gd name="T36" fmla="*/ 0 w 133"/>
                <a:gd name="T37" fmla="*/ 0 h 158"/>
                <a:gd name="T38" fmla="*/ 0 w 133"/>
                <a:gd name="T39" fmla="*/ 0 h 158"/>
                <a:gd name="T40" fmla="*/ 0 w 133"/>
                <a:gd name="T41" fmla="*/ 0 h 158"/>
                <a:gd name="T42" fmla="*/ 0 w 133"/>
                <a:gd name="T43" fmla="*/ 0 h 158"/>
                <a:gd name="T44" fmla="*/ 0 w 133"/>
                <a:gd name="T45" fmla="*/ 0 h 158"/>
                <a:gd name="T46" fmla="*/ 0 w 133"/>
                <a:gd name="T47" fmla="*/ 0 h 158"/>
                <a:gd name="T48" fmla="*/ 0 w 133"/>
                <a:gd name="T49" fmla="*/ 0 h 158"/>
                <a:gd name="T50" fmla="*/ 0 w 133"/>
                <a:gd name="T51" fmla="*/ 0 h 158"/>
                <a:gd name="T52" fmla="*/ 0 w 133"/>
                <a:gd name="T53" fmla="*/ 0 h 158"/>
                <a:gd name="T54" fmla="*/ 0 w 133"/>
                <a:gd name="T55" fmla="*/ 0 h 158"/>
                <a:gd name="T56" fmla="*/ 0 w 133"/>
                <a:gd name="T57" fmla="*/ 0 h 158"/>
                <a:gd name="T58" fmla="*/ 0 w 133"/>
                <a:gd name="T59" fmla="*/ 0 h 158"/>
                <a:gd name="T60" fmla="*/ 0 w 133"/>
                <a:gd name="T61" fmla="*/ 0 h 158"/>
                <a:gd name="T62" fmla="*/ 0 w 133"/>
                <a:gd name="T63" fmla="*/ 0 h 158"/>
                <a:gd name="T64" fmla="*/ 0 w 133"/>
                <a:gd name="T65" fmla="*/ 0 h 158"/>
                <a:gd name="T66" fmla="*/ 0 w 133"/>
                <a:gd name="T67" fmla="*/ 0 h 158"/>
                <a:gd name="T68" fmla="*/ 0 w 133"/>
                <a:gd name="T69" fmla="*/ 0 h 158"/>
                <a:gd name="T70" fmla="*/ 0 w 133"/>
                <a:gd name="T71" fmla="*/ 0 h 158"/>
                <a:gd name="T72" fmla="*/ 0 w 133"/>
                <a:gd name="T73" fmla="*/ 0 h 158"/>
                <a:gd name="T74" fmla="*/ 0 w 133"/>
                <a:gd name="T75" fmla="*/ 0 h 1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3" h="158">
                  <a:moveTo>
                    <a:pt x="68" y="28"/>
                  </a:moveTo>
                  <a:lnTo>
                    <a:pt x="63" y="29"/>
                  </a:lnTo>
                  <a:lnTo>
                    <a:pt x="59" y="29"/>
                  </a:lnTo>
                  <a:lnTo>
                    <a:pt x="55" y="32"/>
                  </a:lnTo>
                  <a:lnTo>
                    <a:pt x="51" y="33"/>
                  </a:lnTo>
                  <a:lnTo>
                    <a:pt x="49" y="36"/>
                  </a:lnTo>
                  <a:lnTo>
                    <a:pt x="46" y="39"/>
                  </a:lnTo>
                  <a:lnTo>
                    <a:pt x="42" y="44"/>
                  </a:lnTo>
                  <a:lnTo>
                    <a:pt x="40" y="49"/>
                  </a:lnTo>
                  <a:lnTo>
                    <a:pt x="39" y="57"/>
                  </a:lnTo>
                  <a:lnTo>
                    <a:pt x="39" y="63"/>
                  </a:lnTo>
                  <a:lnTo>
                    <a:pt x="95" y="63"/>
                  </a:lnTo>
                  <a:lnTo>
                    <a:pt x="94" y="49"/>
                  </a:lnTo>
                  <a:lnTo>
                    <a:pt x="89" y="38"/>
                  </a:lnTo>
                  <a:lnTo>
                    <a:pt x="80" y="30"/>
                  </a:lnTo>
                  <a:lnTo>
                    <a:pt x="68" y="28"/>
                  </a:lnTo>
                  <a:close/>
                  <a:moveTo>
                    <a:pt x="69" y="0"/>
                  </a:moveTo>
                  <a:lnTo>
                    <a:pt x="84" y="1"/>
                  </a:lnTo>
                  <a:lnTo>
                    <a:pt x="98" y="5"/>
                  </a:lnTo>
                  <a:lnTo>
                    <a:pt x="106" y="9"/>
                  </a:lnTo>
                  <a:lnTo>
                    <a:pt x="112" y="14"/>
                  </a:lnTo>
                  <a:lnTo>
                    <a:pt x="118" y="20"/>
                  </a:lnTo>
                  <a:lnTo>
                    <a:pt x="124" y="30"/>
                  </a:lnTo>
                  <a:lnTo>
                    <a:pt x="129" y="42"/>
                  </a:lnTo>
                  <a:lnTo>
                    <a:pt x="133" y="68"/>
                  </a:lnTo>
                  <a:lnTo>
                    <a:pt x="133" y="80"/>
                  </a:lnTo>
                  <a:lnTo>
                    <a:pt x="132" y="83"/>
                  </a:lnTo>
                  <a:lnTo>
                    <a:pt x="131" y="86"/>
                  </a:lnTo>
                  <a:lnTo>
                    <a:pt x="128" y="87"/>
                  </a:lnTo>
                  <a:lnTo>
                    <a:pt x="124" y="88"/>
                  </a:lnTo>
                  <a:lnTo>
                    <a:pt x="39" y="88"/>
                  </a:lnTo>
                  <a:lnTo>
                    <a:pt x="39" y="97"/>
                  </a:lnTo>
                  <a:lnTo>
                    <a:pt x="40" y="105"/>
                  </a:lnTo>
                  <a:lnTo>
                    <a:pt x="42" y="110"/>
                  </a:lnTo>
                  <a:lnTo>
                    <a:pt x="44" y="114"/>
                  </a:lnTo>
                  <a:lnTo>
                    <a:pt x="50" y="120"/>
                  </a:lnTo>
                  <a:lnTo>
                    <a:pt x="54" y="123"/>
                  </a:lnTo>
                  <a:lnTo>
                    <a:pt x="59" y="125"/>
                  </a:lnTo>
                  <a:lnTo>
                    <a:pt x="69" y="128"/>
                  </a:lnTo>
                  <a:lnTo>
                    <a:pt x="88" y="128"/>
                  </a:lnTo>
                  <a:lnTo>
                    <a:pt x="93" y="126"/>
                  </a:lnTo>
                  <a:lnTo>
                    <a:pt x="100" y="125"/>
                  </a:lnTo>
                  <a:lnTo>
                    <a:pt x="107" y="123"/>
                  </a:lnTo>
                  <a:lnTo>
                    <a:pt x="112" y="121"/>
                  </a:lnTo>
                  <a:lnTo>
                    <a:pt x="116" y="120"/>
                  </a:lnTo>
                  <a:lnTo>
                    <a:pt x="118" y="119"/>
                  </a:lnTo>
                  <a:lnTo>
                    <a:pt x="124" y="119"/>
                  </a:lnTo>
                  <a:lnTo>
                    <a:pt x="124" y="120"/>
                  </a:lnTo>
                  <a:lnTo>
                    <a:pt x="126" y="121"/>
                  </a:lnTo>
                  <a:lnTo>
                    <a:pt x="126" y="123"/>
                  </a:lnTo>
                  <a:lnTo>
                    <a:pt x="127" y="125"/>
                  </a:lnTo>
                  <a:lnTo>
                    <a:pt x="127" y="139"/>
                  </a:lnTo>
                  <a:lnTo>
                    <a:pt x="126" y="141"/>
                  </a:lnTo>
                  <a:lnTo>
                    <a:pt x="126" y="144"/>
                  </a:lnTo>
                  <a:lnTo>
                    <a:pt x="122" y="148"/>
                  </a:lnTo>
                  <a:lnTo>
                    <a:pt x="118" y="149"/>
                  </a:lnTo>
                  <a:lnTo>
                    <a:pt x="113" y="152"/>
                  </a:lnTo>
                  <a:lnTo>
                    <a:pt x="107" y="153"/>
                  </a:lnTo>
                  <a:lnTo>
                    <a:pt x="99" y="155"/>
                  </a:lnTo>
                  <a:lnTo>
                    <a:pt x="82" y="158"/>
                  </a:lnTo>
                  <a:lnTo>
                    <a:pt x="73" y="158"/>
                  </a:lnTo>
                  <a:lnTo>
                    <a:pt x="55" y="157"/>
                  </a:lnTo>
                  <a:lnTo>
                    <a:pt x="40" y="153"/>
                  </a:lnTo>
                  <a:lnTo>
                    <a:pt x="27" y="147"/>
                  </a:lnTo>
                  <a:lnTo>
                    <a:pt x="17" y="139"/>
                  </a:lnTo>
                  <a:lnTo>
                    <a:pt x="10" y="128"/>
                  </a:lnTo>
                  <a:lnTo>
                    <a:pt x="3" y="115"/>
                  </a:lnTo>
                  <a:lnTo>
                    <a:pt x="1" y="99"/>
                  </a:lnTo>
                  <a:lnTo>
                    <a:pt x="0" y="81"/>
                  </a:lnTo>
                  <a:lnTo>
                    <a:pt x="0" y="63"/>
                  </a:lnTo>
                  <a:lnTo>
                    <a:pt x="3" y="47"/>
                  </a:lnTo>
                  <a:lnTo>
                    <a:pt x="10" y="33"/>
                  </a:lnTo>
                  <a:lnTo>
                    <a:pt x="17" y="22"/>
                  </a:lnTo>
                  <a:lnTo>
                    <a:pt x="27" y="13"/>
                  </a:lnTo>
                  <a:lnTo>
                    <a:pt x="40" y="5"/>
                  </a:lnTo>
                  <a:lnTo>
                    <a:pt x="54" y="1"/>
                  </a:lnTo>
                  <a:lnTo>
                    <a:pt x="69"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7" name="Freeform 37"/>
            <p:cNvSpPr>
              <a:spLocks/>
            </p:cNvSpPr>
            <p:nvPr userDrawn="1"/>
          </p:nvSpPr>
          <p:spPr bwMode="auto">
            <a:xfrm>
              <a:off x="1038" y="4068"/>
              <a:ext cx="26" cy="39"/>
            </a:xfrm>
            <a:custGeom>
              <a:avLst/>
              <a:gdLst>
                <a:gd name="T0" fmla="*/ 0 w 105"/>
                <a:gd name="T1" fmla="*/ 0 h 158"/>
                <a:gd name="T2" fmla="*/ 0 w 105"/>
                <a:gd name="T3" fmla="*/ 0 h 158"/>
                <a:gd name="T4" fmla="*/ 0 w 105"/>
                <a:gd name="T5" fmla="*/ 0 h 158"/>
                <a:gd name="T6" fmla="*/ 0 w 105"/>
                <a:gd name="T7" fmla="*/ 0 h 158"/>
                <a:gd name="T8" fmla="*/ 0 w 105"/>
                <a:gd name="T9" fmla="*/ 0 h 158"/>
                <a:gd name="T10" fmla="*/ 0 w 105"/>
                <a:gd name="T11" fmla="*/ 0 h 158"/>
                <a:gd name="T12" fmla="*/ 0 w 105"/>
                <a:gd name="T13" fmla="*/ 0 h 158"/>
                <a:gd name="T14" fmla="*/ 0 w 105"/>
                <a:gd name="T15" fmla="*/ 0 h 158"/>
                <a:gd name="T16" fmla="*/ 0 w 105"/>
                <a:gd name="T17" fmla="*/ 0 h 158"/>
                <a:gd name="T18" fmla="*/ 0 w 105"/>
                <a:gd name="T19" fmla="*/ 0 h 158"/>
                <a:gd name="T20" fmla="*/ 0 w 105"/>
                <a:gd name="T21" fmla="*/ 0 h 158"/>
                <a:gd name="T22" fmla="*/ 0 w 105"/>
                <a:gd name="T23" fmla="*/ 0 h 158"/>
                <a:gd name="T24" fmla="*/ 0 w 105"/>
                <a:gd name="T25" fmla="*/ 0 h 158"/>
                <a:gd name="T26" fmla="*/ 0 w 105"/>
                <a:gd name="T27" fmla="*/ 0 h 158"/>
                <a:gd name="T28" fmla="*/ 0 w 105"/>
                <a:gd name="T29" fmla="*/ 0 h 158"/>
                <a:gd name="T30" fmla="*/ 0 w 105"/>
                <a:gd name="T31" fmla="*/ 0 h 158"/>
                <a:gd name="T32" fmla="*/ 0 w 105"/>
                <a:gd name="T33" fmla="*/ 0 h 158"/>
                <a:gd name="T34" fmla="*/ 0 w 105"/>
                <a:gd name="T35" fmla="*/ 0 h 158"/>
                <a:gd name="T36" fmla="*/ 0 w 105"/>
                <a:gd name="T37" fmla="*/ 0 h 158"/>
                <a:gd name="T38" fmla="*/ 0 w 105"/>
                <a:gd name="T39" fmla="*/ 0 h 158"/>
                <a:gd name="T40" fmla="*/ 0 w 105"/>
                <a:gd name="T41" fmla="*/ 0 h 158"/>
                <a:gd name="T42" fmla="*/ 0 w 105"/>
                <a:gd name="T43" fmla="*/ 0 h 158"/>
                <a:gd name="T44" fmla="*/ 0 w 105"/>
                <a:gd name="T45" fmla="*/ 0 h 158"/>
                <a:gd name="T46" fmla="*/ 0 w 105"/>
                <a:gd name="T47" fmla="*/ 0 h 158"/>
                <a:gd name="T48" fmla="*/ 0 w 105"/>
                <a:gd name="T49" fmla="*/ 0 h 158"/>
                <a:gd name="T50" fmla="*/ 0 w 105"/>
                <a:gd name="T51" fmla="*/ 0 h 158"/>
                <a:gd name="T52" fmla="*/ 0 w 105"/>
                <a:gd name="T53" fmla="*/ 0 h 158"/>
                <a:gd name="T54" fmla="*/ 0 w 105"/>
                <a:gd name="T55" fmla="*/ 0 h 158"/>
                <a:gd name="T56" fmla="*/ 0 w 105"/>
                <a:gd name="T57" fmla="*/ 0 h 158"/>
                <a:gd name="T58" fmla="*/ 0 w 105"/>
                <a:gd name="T59" fmla="*/ 0 h 158"/>
                <a:gd name="T60" fmla="*/ 0 w 105"/>
                <a:gd name="T61" fmla="*/ 0 h 158"/>
                <a:gd name="T62" fmla="*/ 0 w 105"/>
                <a:gd name="T63" fmla="*/ 0 h 158"/>
                <a:gd name="T64" fmla="*/ 0 w 105"/>
                <a:gd name="T65" fmla="*/ 0 h 158"/>
                <a:gd name="T66" fmla="*/ 0 w 105"/>
                <a:gd name="T67" fmla="*/ 0 h 158"/>
                <a:gd name="T68" fmla="*/ 0 w 105"/>
                <a:gd name="T69" fmla="*/ 0 h 158"/>
                <a:gd name="T70" fmla="*/ 0 w 105"/>
                <a:gd name="T71" fmla="*/ 0 h 158"/>
                <a:gd name="T72" fmla="*/ 0 w 105"/>
                <a:gd name="T73" fmla="*/ 0 h 158"/>
                <a:gd name="T74" fmla="*/ 0 w 105"/>
                <a:gd name="T75" fmla="*/ 0 h 158"/>
                <a:gd name="T76" fmla="*/ 0 w 105"/>
                <a:gd name="T77" fmla="*/ 0 h 158"/>
                <a:gd name="T78" fmla="*/ 0 w 105"/>
                <a:gd name="T79" fmla="*/ 0 h 158"/>
                <a:gd name="T80" fmla="*/ 0 w 105"/>
                <a:gd name="T81" fmla="*/ 0 h 158"/>
                <a:gd name="T82" fmla="*/ 0 w 105"/>
                <a:gd name="T83" fmla="*/ 0 h 158"/>
                <a:gd name="T84" fmla="*/ 0 w 105"/>
                <a:gd name="T85" fmla="*/ 0 h 158"/>
                <a:gd name="T86" fmla="*/ 0 w 105"/>
                <a:gd name="T87" fmla="*/ 0 h 158"/>
                <a:gd name="T88" fmla="*/ 0 w 105"/>
                <a:gd name="T89" fmla="*/ 0 h 158"/>
                <a:gd name="T90" fmla="*/ 0 w 105"/>
                <a:gd name="T91" fmla="*/ 0 h 158"/>
                <a:gd name="T92" fmla="*/ 0 w 105"/>
                <a:gd name="T93" fmla="*/ 0 h 158"/>
                <a:gd name="T94" fmla="*/ 0 w 105"/>
                <a:gd name="T95" fmla="*/ 0 h 158"/>
                <a:gd name="T96" fmla="*/ 0 w 105"/>
                <a:gd name="T97" fmla="*/ 0 h 158"/>
                <a:gd name="T98" fmla="*/ 0 w 105"/>
                <a:gd name="T99" fmla="*/ 0 h 158"/>
                <a:gd name="T100" fmla="*/ 0 w 105"/>
                <a:gd name="T101" fmla="*/ 0 h 15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5" h="158">
                  <a:moveTo>
                    <a:pt x="57" y="0"/>
                  </a:moveTo>
                  <a:lnTo>
                    <a:pt x="63" y="0"/>
                  </a:lnTo>
                  <a:lnTo>
                    <a:pt x="70" y="1"/>
                  </a:lnTo>
                  <a:lnTo>
                    <a:pt x="85" y="5"/>
                  </a:lnTo>
                  <a:lnTo>
                    <a:pt x="88" y="7"/>
                  </a:lnTo>
                  <a:lnTo>
                    <a:pt x="94" y="9"/>
                  </a:lnTo>
                  <a:lnTo>
                    <a:pt x="95" y="10"/>
                  </a:lnTo>
                  <a:lnTo>
                    <a:pt x="95" y="12"/>
                  </a:lnTo>
                  <a:lnTo>
                    <a:pt x="96" y="13"/>
                  </a:lnTo>
                  <a:lnTo>
                    <a:pt x="96" y="19"/>
                  </a:lnTo>
                  <a:lnTo>
                    <a:pt x="97" y="22"/>
                  </a:lnTo>
                  <a:lnTo>
                    <a:pt x="97" y="29"/>
                  </a:lnTo>
                  <a:lnTo>
                    <a:pt x="96" y="32"/>
                  </a:lnTo>
                  <a:lnTo>
                    <a:pt x="96" y="36"/>
                  </a:lnTo>
                  <a:lnTo>
                    <a:pt x="95" y="37"/>
                  </a:lnTo>
                  <a:lnTo>
                    <a:pt x="95" y="38"/>
                  </a:lnTo>
                  <a:lnTo>
                    <a:pt x="91" y="38"/>
                  </a:lnTo>
                  <a:lnTo>
                    <a:pt x="88" y="37"/>
                  </a:lnTo>
                  <a:lnTo>
                    <a:pt x="85" y="36"/>
                  </a:lnTo>
                  <a:lnTo>
                    <a:pt x="81" y="33"/>
                  </a:lnTo>
                  <a:lnTo>
                    <a:pt x="71" y="30"/>
                  </a:lnTo>
                  <a:lnTo>
                    <a:pt x="65" y="29"/>
                  </a:lnTo>
                  <a:lnTo>
                    <a:pt x="57" y="28"/>
                  </a:lnTo>
                  <a:lnTo>
                    <a:pt x="52" y="28"/>
                  </a:lnTo>
                  <a:lnTo>
                    <a:pt x="44" y="30"/>
                  </a:lnTo>
                  <a:lnTo>
                    <a:pt x="42" y="32"/>
                  </a:lnTo>
                  <a:lnTo>
                    <a:pt x="39" y="34"/>
                  </a:lnTo>
                  <a:lnTo>
                    <a:pt x="38" y="37"/>
                  </a:lnTo>
                  <a:lnTo>
                    <a:pt x="37" y="41"/>
                  </a:lnTo>
                  <a:lnTo>
                    <a:pt x="37" y="43"/>
                  </a:lnTo>
                  <a:lnTo>
                    <a:pt x="38" y="48"/>
                  </a:lnTo>
                  <a:lnTo>
                    <a:pt x="39" y="52"/>
                  </a:lnTo>
                  <a:lnTo>
                    <a:pt x="43" y="54"/>
                  </a:lnTo>
                  <a:lnTo>
                    <a:pt x="58" y="62"/>
                  </a:lnTo>
                  <a:lnTo>
                    <a:pt x="65" y="63"/>
                  </a:lnTo>
                  <a:lnTo>
                    <a:pt x="71" y="66"/>
                  </a:lnTo>
                  <a:lnTo>
                    <a:pt x="83" y="72"/>
                  </a:lnTo>
                  <a:lnTo>
                    <a:pt x="88" y="76"/>
                  </a:lnTo>
                  <a:lnTo>
                    <a:pt x="94" y="81"/>
                  </a:lnTo>
                  <a:lnTo>
                    <a:pt x="99" y="88"/>
                  </a:lnTo>
                  <a:lnTo>
                    <a:pt x="101" y="94"/>
                  </a:lnTo>
                  <a:lnTo>
                    <a:pt x="104" y="97"/>
                  </a:lnTo>
                  <a:lnTo>
                    <a:pt x="104" y="104"/>
                  </a:lnTo>
                  <a:lnTo>
                    <a:pt x="105" y="109"/>
                  </a:lnTo>
                  <a:lnTo>
                    <a:pt x="104" y="120"/>
                  </a:lnTo>
                  <a:lnTo>
                    <a:pt x="100" y="130"/>
                  </a:lnTo>
                  <a:lnTo>
                    <a:pt x="97" y="136"/>
                  </a:lnTo>
                  <a:lnTo>
                    <a:pt x="92" y="141"/>
                  </a:lnTo>
                  <a:lnTo>
                    <a:pt x="82" y="149"/>
                  </a:lnTo>
                  <a:lnTo>
                    <a:pt x="70" y="154"/>
                  </a:lnTo>
                  <a:lnTo>
                    <a:pt x="46" y="158"/>
                  </a:lnTo>
                  <a:lnTo>
                    <a:pt x="38" y="158"/>
                  </a:lnTo>
                  <a:lnTo>
                    <a:pt x="30" y="157"/>
                  </a:lnTo>
                  <a:lnTo>
                    <a:pt x="24" y="155"/>
                  </a:lnTo>
                  <a:lnTo>
                    <a:pt x="18" y="153"/>
                  </a:lnTo>
                  <a:lnTo>
                    <a:pt x="13" y="152"/>
                  </a:lnTo>
                  <a:lnTo>
                    <a:pt x="9" y="149"/>
                  </a:lnTo>
                  <a:lnTo>
                    <a:pt x="5" y="148"/>
                  </a:lnTo>
                  <a:lnTo>
                    <a:pt x="4" y="147"/>
                  </a:lnTo>
                  <a:lnTo>
                    <a:pt x="1" y="141"/>
                  </a:lnTo>
                  <a:lnTo>
                    <a:pt x="0" y="138"/>
                  </a:lnTo>
                  <a:lnTo>
                    <a:pt x="0" y="121"/>
                  </a:lnTo>
                  <a:lnTo>
                    <a:pt x="1" y="119"/>
                  </a:lnTo>
                  <a:lnTo>
                    <a:pt x="1" y="118"/>
                  </a:lnTo>
                  <a:lnTo>
                    <a:pt x="3" y="118"/>
                  </a:lnTo>
                  <a:lnTo>
                    <a:pt x="4" y="116"/>
                  </a:lnTo>
                  <a:lnTo>
                    <a:pt x="7" y="116"/>
                  </a:lnTo>
                  <a:lnTo>
                    <a:pt x="8" y="118"/>
                  </a:lnTo>
                  <a:lnTo>
                    <a:pt x="10" y="119"/>
                  </a:lnTo>
                  <a:lnTo>
                    <a:pt x="14" y="120"/>
                  </a:lnTo>
                  <a:lnTo>
                    <a:pt x="18" y="123"/>
                  </a:lnTo>
                  <a:lnTo>
                    <a:pt x="23" y="125"/>
                  </a:lnTo>
                  <a:lnTo>
                    <a:pt x="29" y="128"/>
                  </a:lnTo>
                  <a:lnTo>
                    <a:pt x="37" y="129"/>
                  </a:lnTo>
                  <a:lnTo>
                    <a:pt x="51" y="129"/>
                  </a:lnTo>
                  <a:lnTo>
                    <a:pt x="53" y="128"/>
                  </a:lnTo>
                  <a:lnTo>
                    <a:pt x="61" y="125"/>
                  </a:lnTo>
                  <a:lnTo>
                    <a:pt x="66" y="120"/>
                  </a:lnTo>
                  <a:lnTo>
                    <a:pt x="66" y="116"/>
                  </a:lnTo>
                  <a:lnTo>
                    <a:pt x="67" y="112"/>
                  </a:lnTo>
                  <a:lnTo>
                    <a:pt x="65" y="105"/>
                  </a:lnTo>
                  <a:lnTo>
                    <a:pt x="61" y="101"/>
                  </a:lnTo>
                  <a:lnTo>
                    <a:pt x="57" y="99"/>
                  </a:lnTo>
                  <a:lnTo>
                    <a:pt x="52" y="96"/>
                  </a:lnTo>
                  <a:lnTo>
                    <a:pt x="46" y="94"/>
                  </a:lnTo>
                  <a:lnTo>
                    <a:pt x="41" y="91"/>
                  </a:lnTo>
                  <a:lnTo>
                    <a:pt x="22" y="83"/>
                  </a:lnTo>
                  <a:lnTo>
                    <a:pt x="17" y="80"/>
                  </a:lnTo>
                  <a:lnTo>
                    <a:pt x="8" y="71"/>
                  </a:lnTo>
                  <a:lnTo>
                    <a:pt x="5" y="67"/>
                  </a:lnTo>
                  <a:lnTo>
                    <a:pt x="4" y="62"/>
                  </a:lnTo>
                  <a:lnTo>
                    <a:pt x="1" y="57"/>
                  </a:lnTo>
                  <a:lnTo>
                    <a:pt x="0" y="52"/>
                  </a:lnTo>
                  <a:lnTo>
                    <a:pt x="0" y="46"/>
                  </a:lnTo>
                  <a:lnTo>
                    <a:pt x="1" y="39"/>
                  </a:lnTo>
                  <a:lnTo>
                    <a:pt x="3" y="32"/>
                  </a:lnTo>
                  <a:lnTo>
                    <a:pt x="4" y="27"/>
                  </a:lnTo>
                  <a:lnTo>
                    <a:pt x="12" y="17"/>
                  </a:lnTo>
                  <a:lnTo>
                    <a:pt x="15" y="13"/>
                  </a:lnTo>
                  <a:lnTo>
                    <a:pt x="20" y="9"/>
                  </a:lnTo>
                  <a:lnTo>
                    <a:pt x="33" y="4"/>
                  </a:lnTo>
                  <a:lnTo>
                    <a:pt x="44" y="1"/>
                  </a:lnTo>
                  <a:lnTo>
                    <a:pt x="5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8" name="Freeform 38"/>
            <p:cNvSpPr>
              <a:spLocks/>
            </p:cNvSpPr>
            <p:nvPr userDrawn="1"/>
          </p:nvSpPr>
          <p:spPr bwMode="auto">
            <a:xfrm>
              <a:off x="1087" y="4055"/>
              <a:ext cx="37" cy="52"/>
            </a:xfrm>
            <a:custGeom>
              <a:avLst/>
              <a:gdLst>
                <a:gd name="T0" fmla="*/ 0 w 146"/>
                <a:gd name="T1" fmla="*/ 0 h 210"/>
                <a:gd name="T2" fmla="*/ 0 w 146"/>
                <a:gd name="T3" fmla="*/ 0 h 210"/>
                <a:gd name="T4" fmla="*/ 0 w 146"/>
                <a:gd name="T5" fmla="*/ 0 h 210"/>
                <a:gd name="T6" fmla="*/ 0 w 146"/>
                <a:gd name="T7" fmla="*/ 0 h 210"/>
                <a:gd name="T8" fmla="*/ 0 w 146"/>
                <a:gd name="T9" fmla="*/ 0 h 210"/>
                <a:gd name="T10" fmla="*/ 0 w 146"/>
                <a:gd name="T11" fmla="*/ 0 h 210"/>
                <a:gd name="T12" fmla="*/ 0 w 146"/>
                <a:gd name="T13" fmla="*/ 0 h 210"/>
                <a:gd name="T14" fmla="*/ 0 w 146"/>
                <a:gd name="T15" fmla="*/ 0 h 210"/>
                <a:gd name="T16" fmla="*/ 0 w 146"/>
                <a:gd name="T17" fmla="*/ 0 h 210"/>
                <a:gd name="T18" fmla="*/ 0 w 146"/>
                <a:gd name="T19" fmla="*/ 0 h 210"/>
                <a:gd name="T20" fmla="*/ 0 w 146"/>
                <a:gd name="T21" fmla="*/ 0 h 210"/>
                <a:gd name="T22" fmla="*/ 0 w 146"/>
                <a:gd name="T23" fmla="*/ 0 h 210"/>
                <a:gd name="T24" fmla="*/ 0 w 146"/>
                <a:gd name="T25" fmla="*/ 0 h 210"/>
                <a:gd name="T26" fmla="*/ 0 w 146"/>
                <a:gd name="T27" fmla="*/ 0 h 210"/>
                <a:gd name="T28" fmla="*/ 0 w 146"/>
                <a:gd name="T29" fmla="*/ 0 h 210"/>
                <a:gd name="T30" fmla="*/ 0 w 146"/>
                <a:gd name="T31" fmla="*/ 0 h 210"/>
                <a:gd name="T32" fmla="*/ 0 w 146"/>
                <a:gd name="T33" fmla="*/ 0 h 210"/>
                <a:gd name="T34" fmla="*/ 0 w 146"/>
                <a:gd name="T35" fmla="*/ 0 h 210"/>
                <a:gd name="T36" fmla="*/ 0 w 146"/>
                <a:gd name="T37" fmla="*/ 0 h 210"/>
                <a:gd name="T38" fmla="*/ 0 w 146"/>
                <a:gd name="T39" fmla="*/ 0 h 210"/>
                <a:gd name="T40" fmla="*/ 0 w 146"/>
                <a:gd name="T41" fmla="*/ 0 h 210"/>
                <a:gd name="T42" fmla="*/ 0 w 146"/>
                <a:gd name="T43" fmla="*/ 0 h 210"/>
                <a:gd name="T44" fmla="*/ 0 w 146"/>
                <a:gd name="T45" fmla="*/ 0 h 210"/>
                <a:gd name="T46" fmla="*/ 0 w 146"/>
                <a:gd name="T47" fmla="*/ 0 h 210"/>
                <a:gd name="T48" fmla="*/ 0 w 146"/>
                <a:gd name="T49" fmla="*/ 0 h 210"/>
                <a:gd name="T50" fmla="*/ 0 w 146"/>
                <a:gd name="T51" fmla="*/ 0 h 210"/>
                <a:gd name="T52" fmla="*/ 0 w 146"/>
                <a:gd name="T53" fmla="*/ 0 h 210"/>
                <a:gd name="T54" fmla="*/ 0 w 146"/>
                <a:gd name="T55" fmla="*/ 0 h 210"/>
                <a:gd name="T56" fmla="*/ 0 w 146"/>
                <a:gd name="T57" fmla="*/ 0 h 210"/>
                <a:gd name="T58" fmla="*/ 0 w 146"/>
                <a:gd name="T59" fmla="*/ 0 h 210"/>
                <a:gd name="T60" fmla="*/ 0 w 146"/>
                <a:gd name="T61" fmla="*/ 0 h 210"/>
                <a:gd name="T62" fmla="*/ 0 w 146"/>
                <a:gd name="T63" fmla="*/ 0 h 210"/>
                <a:gd name="T64" fmla="*/ 0 w 146"/>
                <a:gd name="T65" fmla="*/ 0 h 210"/>
                <a:gd name="T66" fmla="*/ 0 w 146"/>
                <a:gd name="T67" fmla="*/ 0 h 210"/>
                <a:gd name="T68" fmla="*/ 0 w 146"/>
                <a:gd name="T69" fmla="*/ 0 h 210"/>
                <a:gd name="T70" fmla="*/ 0 w 146"/>
                <a:gd name="T71" fmla="*/ 0 h 210"/>
                <a:gd name="T72" fmla="*/ 0 w 146"/>
                <a:gd name="T73" fmla="*/ 0 h 210"/>
                <a:gd name="T74" fmla="*/ 0 w 146"/>
                <a:gd name="T75" fmla="*/ 0 h 210"/>
                <a:gd name="T76" fmla="*/ 0 w 146"/>
                <a:gd name="T77" fmla="*/ 0 h 210"/>
                <a:gd name="T78" fmla="*/ 0 w 146"/>
                <a:gd name="T79" fmla="*/ 0 h 210"/>
                <a:gd name="T80" fmla="*/ 0 w 146"/>
                <a:gd name="T81" fmla="*/ 0 h 2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6" h="210">
                  <a:moveTo>
                    <a:pt x="92" y="0"/>
                  </a:moveTo>
                  <a:lnTo>
                    <a:pt x="100" y="0"/>
                  </a:lnTo>
                  <a:lnTo>
                    <a:pt x="108" y="2"/>
                  </a:lnTo>
                  <a:lnTo>
                    <a:pt x="115" y="3"/>
                  </a:lnTo>
                  <a:lnTo>
                    <a:pt x="122" y="6"/>
                  </a:lnTo>
                  <a:lnTo>
                    <a:pt x="129" y="8"/>
                  </a:lnTo>
                  <a:lnTo>
                    <a:pt x="139" y="13"/>
                  </a:lnTo>
                  <a:lnTo>
                    <a:pt x="141" y="16"/>
                  </a:lnTo>
                  <a:lnTo>
                    <a:pt x="142" y="18"/>
                  </a:lnTo>
                  <a:lnTo>
                    <a:pt x="145" y="21"/>
                  </a:lnTo>
                  <a:lnTo>
                    <a:pt x="145" y="28"/>
                  </a:lnTo>
                  <a:lnTo>
                    <a:pt x="146" y="32"/>
                  </a:lnTo>
                  <a:lnTo>
                    <a:pt x="146" y="40"/>
                  </a:lnTo>
                  <a:lnTo>
                    <a:pt x="145" y="43"/>
                  </a:lnTo>
                  <a:lnTo>
                    <a:pt x="145" y="48"/>
                  </a:lnTo>
                  <a:lnTo>
                    <a:pt x="142" y="52"/>
                  </a:lnTo>
                  <a:lnTo>
                    <a:pt x="139" y="52"/>
                  </a:lnTo>
                  <a:lnTo>
                    <a:pt x="134" y="50"/>
                  </a:lnTo>
                  <a:lnTo>
                    <a:pt x="130" y="47"/>
                  </a:lnTo>
                  <a:lnTo>
                    <a:pt x="125" y="43"/>
                  </a:lnTo>
                  <a:lnTo>
                    <a:pt x="120" y="41"/>
                  </a:lnTo>
                  <a:lnTo>
                    <a:pt x="112" y="38"/>
                  </a:lnTo>
                  <a:lnTo>
                    <a:pt x="107" y="36"/>
                  </a:lnTo>
                  <a:lnTo>
                    <a:pt x="101" y="36"/>
                  </a:lnTo>
                  <a:lnTo>
                    <a:pt x="93" y="35"/>
                  </a:lnTo>
                  <a:lnTo>
                    <a:pt x="82" y="36"/>
                  </a:lnTo>
                  <a:lnTo>
                    <a:pt x="72" y="40"/>
                  </a:lnTo>
                  <a:lnTo>
                    <a:pt x="67" y="43"/>
                  </a:lnTo>
                  <a:lnTo>
                    <a:pt x="57" y="53"/>
                  </a:lnTo>
                  <a:lnTo>
                    <a:pt x="52" y="64"/>
                  </a:lnTo>
                  <a:lnTo>
                    <a:pt x="47" y="76"/>
                  </a:lnTo>
                  <a:lnTo>
                    <a:pt x="44" y="90"/>
                  </a:lnTo>
                  <a:lnTo>
                    <a:pt x="44" y="122"/>
                  </a:lnTo>
                  <a:lnTo>
                    <a:pt x="47" y="137"/>
                  </a:lnTo>
                  <a:lnTo>
                    <a:pt x="52" y="148"/>
                  </a:lnTo>
                  <a:lnTo>
                    <a:pt x="58" y="158"/>
                  </a:lnTo>
                  <a:lnTo>
                    <a:pt x="62" y="163"/>
                  </a:lnTo>
                  <a:lnTo>
                    <a:pt x="67" y="167"/>
                  </a:lnTo>
                  <a:lnTo>
                    <a:pt x="73" y="171"/>
                  </a:lnTo>
                  <a:lnTo>
                    <a:pt x="83" y="173"/>
                  </a:lnTo>
                  <a:lnTo>
                    <a:pt x="95" y="175"/>
                  </a:lnTo>
                  <a:lnTo>
                    <a:pt x="102" y="175"/>
                  </a:lnTo>
                  <a:lnTo>
                    <a:pt x="107" y="173"/>
                  </a:lnTo>
                  <a:lnTo>
                    <a:pt x="113" y="172"/>
                  </a:lnTo>
                  <a:lnTo>
                    <a:pt x="118" y="170"/>
                  </a:lnTo>
                  <a:lnTo>
                    <a:pt x="122" y="168"/>
                  </a:lnTo>
                  <a:lnTo>
                    <a:pt x="126" y="166"/>
                  </a:lnTo>
                  <a:lnTo>
                    <a:pt x="136" y="161"/>
                  </a:lnTo>
                  <a:lnTo>
                    <a:pt x="139" y="158"/>
                  </a:lnTo>
                  <a:lnTo>
                    <a:pt x="144" y="158"/>
                  </a:lnTo>
                  <a:lnTo>
                    <a:pt x="145" y="159"/>
                  </a:lnTo>
                  <a:lnTo>
                    <a:pt x="145" y="161"/>
                  </a:lnTo>
                  <a:lnTo>
                    <a:pt x="146" y="163"/>
                  </a:lnTo>
                  <a:lnTo>
                    <a:pt x="146" y="185"/>
                  </a:lnTo>
                  <a:lnTo>
                    <a:pt x="145" y="187"/>
                  </a:lnTo>
                  <a:lnTo>
                    <a:pt x="145" y="188"/>
                  </a:lnTo>
                  <a:lnTo>
                    <a:pt x="144" y="191"/>
                  </a:lnTo>
                  <a:lnTo>
                    <a:pt x="144" y="192"/>
                  </a:lnTo>
                  <a:lnTo>
                    <a:pt x="141" y="193"/>
                  </a:lnTo>
                  <a:lnTo>
                    <a:pt x="139" y="196"/>
                  </a:lnTo>
                  <a:lnTo>
                    <a:pt x="135" y="199"/>
                  </a:lnTo>
                  <a:lnTo>
                    <a:pt x="130" y="201"/>
                  </a:lnTo>
                  <a:lnTo>
                    <a:pt x="124" y="204"/>
                  </a:lnTo>
                  <a:lnTo>
                    <a:pt x="116" y="206"/>
                  </a:lnTo>
                  <a:lnTo>
                    <a:pt x="98" y="209"/>
                  </a:lnTo>
                  <a:lnTo>
                    <a:pt x="88" y="210"/>
                  </a:lnTo>
                  <a:lnTo>
                    <a:pt x="69" y="207"/>
                  </a:lnTo>
                  <a:lnTo>
                    <a:pt x="52" y="202"/>
                  </a:lnTo>
                  <a:lnTo>
                    <a:pt x="37" y="195"/>
                  </a:lnTo>
                  <a:lnTo>
                    <a:pt x="24" y="183"/>
                  </a:lnTo>
                  <a:lnTo>
                    <a:pt x="14" y="170"/>
                  </a:lnTo>
                  <a:lnTo>
                    <a:pt x="6" y="152"/>
                  </a:lnTo>
                  <a:lnTo>
                    <a:pt x="1" y="132"/>
                  </a:lnTo>
                  <a:lnTo>
                    <a:pt x="0" y="108"/>
                  </a:lnTo>
                  <a:lnTo>
                    <a:pt x="1" y="84"/>
                  </a:lnTo>
                  <a:lnTo>
                    <a:pt x="6" y="62"/>
                  </a:lnTo>
                  <a:lnTo>
                    <a:pt x="15" y="43"/>
                  </a:lnTo>
                  <a:lnTo>
                    <a:pt x="25" y="28"/>
                  </a:lnTo>
                  <a:lnTo>
                    <a:pt x="39" y="17"/>
                  </a:lnTo>
                  <a:lnTo>
                    <a:pt x="54" y="8"/>
                  </a:lnTo>
                  <a:lnTo>
                    <a:pt x="72" y="2"/>
                  </a:lnTo>
                  <a:lnTo>
                    <a:pt x="9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59" name="Freeform 39"/>
            <p:cNvSpPr>
              <a:spLocks noEditPoints="1"/>
            </p:cNvSpPr>
            <p:nvPr userDrawn="1"/>
          </p:nvSpPr>
          <p:spPr bwMode="auto">
            <a:xfrm>
              <a:off x="1129" y="4068"/>
              <a:ext cx="36" cy="39"/>
            </a:xfrm>
            <a:custGeom>
              <a:avLst/>
              <a:gdLst>
                <a:gd name="T0" fmla="*/ 0 w 146"/>
                <a:gd name="T1" fmla="*/ 0 h 158"/>
                <a:gd name="T2" fmla="*/ 0 w 146"/>
                <a:gd name="T3" fmla="*/ 0 h 158"/>
                <a:gd name="T4" fmla="*/ 0 w 146"/>
                <a:gd name="T5" fmla="*/ 0 h 158"/>
                <a:gd name="T6" fmla="*/ 0 w 146"/>
                <a:gd name="T7" fmla="*/ 0 h 158"/>
                <a:gd name="T8" fmla="*/ 0 w 146"/>
                <a:gd name="T9" fmla="*/ 0 h 158"/>
                <a:gd name="T10" fmla="*/ 0 w 146"/>
                <a:gd name="T11" fmla="*/ 0 h 158"/>
                <a:gd name="T12" fmla="*/ 0 w 146"/>
                <a:gd name="T13" fmla="*/ 0 h 158"/>
                <a:gd name="T14" fmla="*/ 0 w 146"/>
                <a:gd name="T15" fmla="*/ 0 h 158"/>
                <a:gd name="T16" fmla="*/ 0 w 146"/>
                <a:gd name="T17" fmla="*/ 0 h 158"/>
                <a:gd name="T18" fmla="*/ 0 w 146"/>
                <a:gd name="T19" fmla="*/ 0 h 158"/>
                <a:gd name="T20" fmla="*/ 0 w 146"/>
                <a:gd name="T21" fmla="*/ 0 h 158"/>
                <a:gd name="T22" fmla="*/ 0 w 146"/>
                <a:gd name="T23" fmla="*/ 0 h 158"/>
                <a:gd name="T24" fmla="*/ 0 w 146"/>
                <a:gd name="T25" fmla="*/ 0 h 158"/>
                <a:gd name="T26" fmla="*/ 0 w 146"/>
                <a:gd name="T27" fmla="*/ 0 h 158"/>
                <a:gd name="T28" fmla="*/ 0 w 146"/>
                <a:gd name="T29" fmla="*/ 0 h 158"/>
                <a:gd name="T30" fmla="*/ 0 w 146"/>
                <a:gd name="T31" fmla="*/ 0 h 158"/>
                <a:gd name="T32" fmla="*/ 0 w 146"/>
                <a:gd name="T33" fmla="*/ 0 h 158"/>
                <a:gd name="T34" fmla="*/ 0 w 146"/>
                <a:gd name="T35" fmla="*/ 0 h 158"/>
                <a:gd name="T36" fmla="*/ 0 w 146"/>
                <a:gd name="T37" fmla="*/ 0 h 158"/>
                <a:gd name="T38" fmla="*/ 0 w 146"/>
                <a:gd name="T39" fmla="*/ 0 h 158"/>
                <a:gd name="T40" fmla="*/ 0 w 146"/>
                <a:gd name="T41" fmla="*/ 0 h 158"/>
                <a:gd name="T42" fmla="*/ 0 w 146"/>
                <a:gd name="T43" fmla="*/ 0 h 158"/>
                <a:gd name="T44" fmla="*/ 0 w 146"/>
                <a:gd name="T45" fmla="*/ 0 h 158"/>
                <a:gd name="T46" fmla="*/ 0 w 146"/>
                <a:gd name="T47" fmla="*/ 0 h 158"/>
                <a:gd name="T48" fmla="*/ 0 w 146"/>
                <a:gd name="T49" fmla="*/ 0 h 158"/>
                <a:gd name="T50" fmla="*/ 0 w 146"/>
                <a:gd name="T51" fmla="*/ 0 h 158"/>
                <a:gd name="T52" fmla="*/ 0 w 146"/>
                <a:gd name="T53" fmla="*/ 0 h 158"/>
                <a:gd name="T54" fmla="*/ 0 w 146"/>
                <a:gd name="T55" fmla="*/ 0 h 158"/>
                <a:gd name="T56" fmla="*/ 0 w 146"/>
                <a:gd name="T57" fmla="*/ 0 h 158"/>
                <a:gd name="T58" fmla="*/ 0 w 146"/>
                <a:gd name="T59" fmla="*/ 0 h 158"/>
                <a:gd name="T60" fmla="*/ 0 w 146"/>
                <a:gd name="T61" fmla="*/ 0 h 158"/>
                <a:gd name="T62" fmla="*/ 0 w 146"/>
                <a:gd name="T63" fmla="*/ 0 h 158"/>
                <a:gd name="T64" fmla="*/ 0 w 146"/>
                <a:gd name="T65" fmla="*/ 0 h 1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158">
                  <a:moveTo>
                    <a:pt x="66" y="32"/>
                  </a:moveTo>
                  <a:lnTo>
                    <a:pt x="58" y="34"/>
                  </a:lnTo>
                  <a:lnTo>
                    <a:pt x="54" y="37"/>
                  </a:lnTo>
                  <a:lnTo>
                    <a:pt x="51" y="41"/>
                  </a:lnTo>
                  <a:lnTo>
                    <a:pt x="46" y="48"/>
                  </a:lnTo>
                  <a:lnTo>
                    <a:pt x="43" y="53"/>
                  </a:lnTo>
                  <a:lnTo>
                    <a:pt x="42" y="59"/>
                  </a:lnTo>
                  <a:lnTo>
                    <a:pt x="39" y="68"/>
                  </a:lnTo>
                  <a:lnTo>
                    <a:pt x="39" y="88"/>
                  </a:lnTo>
                  <a:lnTo>
                    <a:pt x="40" y="97"/>
                  </a:lnTo>
                  <a:lnTo>
                    <a:pt x="42" y="104"/>
                  </a:lnTo>
                  <a:lnTo>
                    <a:pt x="44" y="109"/>
                  </a:lnTo>
                  <a:lnTo>
                    <a:pt x="49" y="116"/>
                  </a:lnTo>
                  <a:lnTo>
                    <a:pt x="53" y="120"/>
                  </a:lnTo>
                  <a:lnTo>
                    <a:pt x="61" y="125"/>
                  </a:lnTo>
                  <a:lnTo>
                    <a:pt x="67" y="126"/>
                  </a:lnTo>
                  <a:lnTo>
                    <a:pt x="78" y="126"/>
                  </a:lnTo>
                  <a:lnTo>
                    <a:pt x="83" y="125"/>
                  </a:lnTo>
                  <a:lnTo>
                    <a:pt x="88" y="123"/>
                  </a:lnTo>
                  <a:lnTo>
                    <a:pt x="96" y="118"/>
                  </a:lnTo>
                  <a:lnTo>
                    <a:pt x="101" y="110"/>
                  </a:lnTo>
                  <a:lnTo>
                    <a:pt x="104" y="105"/>
                  </a:lnTo>
                  <a:lnTo>
                    <a:pt x="105" y="99"/>
                  </a:lnTo>
                  <a:lnTo>
                    <a:pt x="106" y="90"/>
                  </a:lnTo>
                  <a:lnTo>
                    <a:pt x="107" y="80"/>
                  </a:lnTo>
                  <a:lnTo>
                    <a:pt x="106" y="70"/>
                  </a:lnTo>
                  <a:lnTo>
                    <a:pt x="104" y="52"/>
                  </a:lnTo>
                  <a:lnTo>
                    <a:pt x="100" y="44"/>
                  </a:lnTo>
                  <a:lnTo>
                    <a:pt x="97" y="41"/>
                  </a:lnTo>
                  <a:lnTo>
                    <a:pt x="90" y="36"/>
                  </a:lnTo>
                  <a:lnTo>
                    <a:pt x="85" y="33"/>
                  </a:lnTo>
                  <a:lnTo>
                    <a:pt x="80" y="32"/>
                  </a:lnTo>
                  <a:lnTo>
                    <a:pt x="66" y="32"/>
                  </a:lnTo>
                  <a:close/>
                  <a:moveTo>
                    <a:pt x="75" y="0"/>
                  </a:moveTo>
                  <a:lnTo>
                    <a:pt x="92" y="1"/>
                  </a:lnTo>
                  <a:lnTo>
                    <a:pt x="106" y="5"/>
                  </a:lnTo>
                  <a:lnTo>
                    <a:pt x="119" y="12"/>
                  </a:lnTo>
                  <a:lnTo>
                    <a:pt x="129" y="20"/>
                  </a:lnTo>
                  <a:lnTo>
                    <a:pt x="136" y="32"/>
                  </a:lnTo>
                  <a:lnTo>
                    <a:pt x="141" y="44"/>
                  </a:lnTo>
                  <a:lnTo>
                    <a:pt x="145" y="59"/>
                  </a:lnTo>
                  <a:lnTo>
                    <a:pt x="146" y="77"/>
                  </a:lnTo>
                  <a:lnTo>
                    <a:pt x="145" y="95"/>
                  </a:lnTo>
                  <a:lnTo>
                    <a:pt x="141" y="110"/>
                  </a:lnTo>
                  <a:lnTo>
                    <a:pt x="136" y="124"/>
                  </a:lnTo>
                  <a:lnTo>
                    <a:pt x="127" y="135"/>
                  </a:lnTo>
                  <a:lnTo>
                    <a:pt x="117" y="145"/>
                  </a:lnTo>
                  <a:lnTo>
                    <a:pt x="105" y="152"/>
                  </a:lnTo>
                  <a:lnTo>
                    <a:pt x="88" y="157"/>
                  </a:lnTo>
                  <a:lnTo>
                    <a:pt x="71" y="158"/>
                  </a:lnTo>
                  <a:lnTo>
                    <a:pt x="54" y="157"/>
                  </a:lnTo>
                  <a:lnTo>
                    <a:pt x="39" y="153"/>
                  </a:lnTo>
                  <a:lnTo>
                    <a:pt x="28" y="147"/>
                  </a:lnTo>
                  <a:lnTo>
                    <a:pt x="18" y="138"/>
                  </a:lnTo>
                  <a:lnTo>
                    <a:pt x="9" y="126"/>
                  </a:lnTo>
                  <a:lnTo>
                    <a:pt x="4" y="114"/>
                  </a:lnTo>
                  <a:lnTo>
                    <a:pt x="1" y="97"/>
                  </a:lnTo>
                  <a:lnTo>
                    <a:pt x="0" y="81"/>
                  </a:lnTo>
                  <a:lnTo>
                    <a:pt x="1" y="63"/>
                  </a:lnTo>
                  <a:lnTo>
                    <a:pt x="4" y="48"/>
                  </a:lnTo>
                  <a:lnTo>
                    <a:pt x="10" y="34"/>
                  </a:lnTo>
                  <a:lnTo>
                    <a:pt x="19" y="23"/>
                  </a:lnTo>
                  <a:lnTo>
                    <a:pt x="29" y="13"/>
                  </a:lnTo>
                  <a:lnTo>
                    <a:pt x="42" y="7"/>
                  </a:lnTo>
                  <a:lnTo>
                    <a:pt x="57" y="1"/>
                  </a:lnTo>
                  <a:lnTo>
                    <a:pt x="75"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0" name="Freeform 40"/>
            <p:cNvSpPr>
              <a:spLocks noEditPoints="1"/>
            </p:cNvSpPr>
            <p:nvPr userDrawn="1"/>
          </p:nvSpPr>
          <p:spPr bwMode="auto">
            <a:xfrm>
              <a:off x="1170" y="4068"/>
              <a:ext cx="32" cy="39"/>
            </a:xfrm>
            <a:custGeom>
              <a:avLst/>
              <a:gdLst>
                <a:gd name="T0" fmla="*/ 0 w 125"/>
                <a:gd name="T1" fmla="*/ 0 h 158"/>
                <a:gd name="T2" fmla="*/ 0 w 125"/>
                <a:gd name="T3" fmla="*/ 0 h 158"/>
                <a:gd name="T4" fmla="*/ 0 w 125"/>
                <a:gd name="T5" fmla="*/ 0 h 158"/>
                <a:gd name="T6" fmla="*/ 0 w 125"/>
                <a:gd name="T7" fmla="*/ 0 h 158"/>
                <a:gd name="T8" fmla="*/ 0 w 125"/>
                <a:gd name="T9" fmla="*/ 0 h 158"/>
                <a:gd name="T10" fmla="*/ 0 w 125"/>
                <a:gd name="T11" fmla="*/ 0 h 158"/>
                <a:gd name="T12" fmla="*/ 0 w 125"/>
                <a:gd name="T13" fmla="*/ 0 h 158"/>
                <a:gd name="T14" fmla="*/ 0 w 125"/>
                <a:gd name="T15" fmla="*/ 0 h 158"/>
                <a:gd name="T16" fmla="*/ 0 w 125"/>
                <a:gd name="T17" fmla="*/ 0 h 158"/>
                <a:gd name="T18" fmla="*/ 0 w 125"/>
                <a:gd name="T19" fmla="*/ 0 h 158"/>
                <a:gd name="T20" fmla="*/ 0 w 125"/>
                <a:gd name="T21" fmla="*/ 0 h 158"/>
                <a:gd name="T22" fmla="*/ 0 w 125"/>
                <a:gd name="T23" fmla="*/ 0 h 158"/>
                <a:gd name="T24" fmla="*/ 0 w 125"/>
                <a:gd name="T25" fmla="*/ 0 h 158"/>
                <a:gd name="T26" fmla="*/ 0 w 125"/>
                <a:gd name="T27" fmla="*/ 0 h 158"/>
                <a:gd name="T28" fmla="*/ 0 w 125"/>
                <a:gd name="T29" fmla="*/ 0 h 158"/>
                <a:gd name="T30" fmla="*/ 0 w 125"/>
                <a:gd name="T31" fmla="*/ 0 h 158"/>
                <a:gd name="T32" fmla="*/ 0 w 125"/>
                <a:gd name="T33" fmla="*/ 0 h 158"/>
                <a:gd name="T34" fmla="*/ 0 w 125"/>
                <a:gd name="T35" fmla="*/ 0 h 158"/>
                <a:gd name="T36" fmla="*/ 0 w 125"/>
                <a:gd name="T37" fmla="*/ 0 h 158"/>
                <a:gd name="T38" fmla="*/ 0 w 125"/>
                <a:gd name="T39" fmla="*/ 0 h 158"/>
                <a:gd name="T40" fmla="*/ 0 w 125"/>
                <a:gd name="T41" fmla="*/ 0 h 158"/>
                <a:gd name="T42" fmla="*/ 0 w 125"/>
                <a:gd name="T43" fmla="*/ 0 h 158"/>
                <a:gd name="T44" fmla="*/ 0 w 125"/>
                <a:gd name="T45" fmla="*/ 0 h 158"/>
                <a:gd name="T46" fmla="*/ 0 w 125"/>
                <a:gd name="T47" fmla="*/ 0 h 158"/>
                <a:gd name="T48" fmla="*/ 0 w 125"/>
                <a:gd name="T49" fmla="*/ 0 h 158"/>
                <a:gd name="T50" fmla="*/ 0 w 125"/>
                <a:gd name="T51" fmla="*/ 0 h 158"/>
                <a:gd name="T52" fmla="*/ 0 w 125"/>
                <a:gd name="T53" fmla="*/ 0 h 158"/>
                <a:gd name="T54" fmla="*/ 0 w 125"/>
                <a:gd name="T55" fmla="*/ 0 h 158"/>
                <a:gd name="T56" fmla="*/ 0 w 125"/>
                <a:gd name="T57" fmla="*/ 0 h 158"/>
                <a:gd name="T58" fmla="*/ 0 w 125"/>
                <a:gd name="T59" fmla="*/ 0 h 158"/>
                <a:gd name="T60" fmla="*/ 0 w 125"/>
                <a:gd name="T61" fmla="*/ 0 h 158"/>
                <a:gd name="T62" fmla="*/ 0 w 125"/>
                <a:gd name="T63" fmla="*/ 0 h 158"/>
                <a:gd name="T64" fmla="*/ 0 w 125"/>
                <a:gd name="T65" fmla="*/ 0 h 158"/>
                <a:gd name="T66" fmla="*/ 0 w 125"/>
                <a:gd name="T67" fmla="*/ 0 h 158"/>
                <a:gd name="T68" fmla="*/ 0 w 125"/>
                <a:gd name="T69" fmla="*/ 0 h 158"/>
                <a:gd name="T70" fmla="*/ 0 w 125"/>
                <a:gd name="T71" fmla="*/ 0 h 158"/>
                <a:gd name="T72" fmla="*/ 0 w 125"/>
                <a:gd name="T73" fmla="*/ 0 h 158"/>
                <a:gd name="T74" fmla="*/ 0 w 125"/>
                <a:gd name="T75" fmla="*/ 0 h 158"/>
                <a:gd name="T76" fmla="*/ 0 w 125"/>
                <a:gd name="T77" fmla="*/ 0 h 158"/>
                <a:gd name="T78" fmla="*/ 0 w 125"/>
                <a:gd name="T79" fmla="*/ 0 h 158"/>
                <a:gd name="T80" fmla="*/ 0 w 125"/>
                <a:gd name="T81" fmla="*/ 0 h 158"/>
                <a:gd name="T82" fmla="*/ 0 w 125"/>
                <a:gd name="T83" fmla="*/ 0 h 158"/>
                <a:gd name="T84" fmla="*/ 0 w 125"/>
                <a:gd name="T85" fmla="*/ 0 h 158"/>
                <a:gd name="T86" fmla="*/ 0 w 125"/>
                <a:gd name="T87" fmla="*/ 0 h 1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5" h="158">
                  <a:moveTo>
                    <a:pt x="62" y="90"/>
                  </a:moveTo>
                  <a:lnTo>
                    <a:pt x="57" y="91"/>
                  </a:lnTo>
                  <a:lnTo>
                    <a:pt x="50" y="92"/>
                  </a:lnTo>
                  <a:lnTo>
                    <a:pt x="46" y="95"/>
                  </a:lnTo>
                  <a:lnTo>
                    <a:pt x="43" y="99"/>
                  </a:lnTo>
                  <a:lnTo>
                    <a:pt x="40" y="102"/>
                  </a:lnTo>
                  <a:lnTo>
                    <a:pt x="39" y="106"/>
                  </a:lnTo>
                  <a:lnTo>
                    <a:pt x="38" y="111"/>
                  </a:lnTo>
                  <a:lnTo>
                    <a:pt x="40" y="121"/>
                  </a:lnTo>
                  <a:lnTo>
                    <a:pt x="44" y="125"/>
                  </a:lnTo>
                  <a:lnTo>
                    <a:pt x="48" y="128"/>
                  </a:lnTo>
                  <a:lnTo>
                    <a:pt x="58" y="130"/>
                  </a:lnTo>
                  <a:lnTo>
                    <a:pt x="64" y="129"/>
                  </a:lnTo>
                  <a:lnTo>
                    <a:pt x="69" y="128"/>
                  </a:lnTo>
                  <a:lnTo>
                    <a:pt x="81" y="120"/>
                  </a:lnTo>
                  <a:lnTo>
                    <a:pt x="87" y="114"/>
                  </a:lnTo>
                  <a:lnTo>
                    <a:pt x="87" y="90"/>
                  </a:lnTo>
                  <a:lnTo>
                    <a:pt x="62" y="90"/>
                  </a:lnTo>
                  <a:close/>
                  <a:moveTo>
                    <a:pt x="57" y="0"/>
                  </a:moveTo>
                  <a:lnTo>
                    <a:pt x="65" y="0"/>
                  </a:lnTo>
                  <a:lnTo>
                    <a:pt x="79" y="1"/>
                  </a:lnTo>
                  <a:lnTo>
                    <a:pt x="92" y="4"/>
                  </a:lnTo>
                  <a:lnTo>
                    <a:pt x="99" y="7"/>
                  </a:lnTo>
                  <a:lnTo>
                    <a:pt x="106" y="9"/>
                  </a:lnTo>
                  <a:lnTo>
                    <a:pt x="111" y="14"/>
                  </a:lnTo>
                  <a:lnTo>
                    <a:pt x="116" y="18"/>
                  </a:lnTo>
                  <a:lnTo>
                    <a:pt x="120" y="24"/>
                  </a:lnTo>
                  <a:lnTo>
                    <a:pt x="122" y="30"/>
                  </a:lnTo>
                  <a:lnTo>
                    <a:pt x="125" y="42"/>
                  </a:lnTo>
                  <a:lnTo>
                    <a:pt x="125" y="152"/>
                  </a:lnTo>
                  <a:lnTo>
                    <a:pt x="123" y="153"/>
                  </a:lnTo>
                  <a:lnTo>
                    <a:pt x="122" y="153"/>
                  </a:lnTo>
                  <a:lnTo>
                    <a:pt x="121" y="154"/>
                  </a:lnTo>
                  <a:lnTo>
                    <a:pt x="118" y="154"/>
                  </a:lnTo>
                  <a:lnTo>
                    <a:pt x="115" y="155"/>
                  </a:lnTo>
                  <a:lnTo>
                    <a:pt x="104" y="155"/>
                  </a:lnTo>
                  <a:lnTo>
                    <a:pt x="102" y="154"/>
                  </a:lnTo>
                  <a:lnTo>
                    <a:pt x="97" y="154"/>
                  </a:lnTo>
                  <a:lnTo>
                    <a:pt x="94" y="153"/>
                  </a:lnTo>
                  <a:lnTo>
                    <a:pt x="93" y="152"/>
                  </a:lnTo>
                  <a:lnTo>
                    <a:pt x="93" y="138"/>
                  </a:lnTo>
                  <a:lnTo>
                    <a:pt x="87" y="144"/>
                  </a:lnTo>
                  <a:lnTo>
                    <a:pt x="81" y="149"/>
                  </a:lnTo>
                  <a:lnTo>
                    <a:pt x="74" y="153"/>
                  </a:lnTo>
                  <a:lnTo>
                    <a:pt x="63" y="157"/>
                  </a:lnTo>
                  <a:lnTo>
                    <a:pt x="50" y="158"/>
                  </a:lnTo>
                  <a:lnTo>
                    <a:pt x="30" y="155"/>
                  </a:lnTo>
                  <a:lnTo>
                    <a:pt x="25" y="153"/>
                  </a:lnTo>
                  <a:lnTo>
                    <a:pt x="19" y="150"/>
                  </a:lnTo>
                  <a:lnTo>
                    <a:pt x="6" y="138"/>
                  </a:lnTo>
                  <a:lnTo>
                    <a:pt x="4" y="131"/>
                  </a:lnTo>
                  <a:lnTo>
                    <a:pt x="2" y="126"/>
                  </a:lnTo>
                  <a:lnTo>
                    <a:pt x="1" y="120"/>
                  </a:lnTo>
                  <a:lnTo>
                    <a:pt x="0" y="112"/>
                  </a:lnTo>
                  <a:lnTo>
                    <a:pt x="1" y="101"/>
                  </a:lnTo>
                  <a:lnTo>
                    <a:pt x="5" y="91"/>
                  </a:lnTo>
                  <a:lnTo>
                    <a:pt x="9" y="86"/>
                  </a:lnTo>
                  <a:lnTo>
                    <a:pt x="19" y="76"/>
                  </a:lnTo>
                  <a:lnTo>
                    <a:pt x="29" y="71"/>
                  </a:lnTo>
                  <a:lnTo>
                    <a:pt x="43" y="67"/>
                  </a:lnTo>
                  <a:lnTo>
                    <a:pt x="57" y="66"/>
                  </a:lnTo>
                  <a:lnTo>
                    <a:pt x="74" y="65"/>
                  </a:lnTo>
                  <a:lnTo>
                    <a:pt x="87" y="65"/>
                  </a:lnTo>
                  <a:lnTo>
                    <a:pt x="87" y="51"/>
                  </a:lnTo>
                  <a:lnTo>
                    <a:pt x="86" y="44"/>
                  </a:lnTo>
                  <a:lnTo>
                    <a:pt x="84" y="41"/>
                  </a:lnTo>
                  <a:lnTo>
                    <a:pt x="82" y="37"/>
                  </a:lnTo>
                  <a:lnTo>
                    <a:pt x="74" y="32"/>
                  </a:lnTo>
                  <a:lnTo>
                    <a:pt x="68" y="30"/>
                  </a:lnTo>
                  <a:lnTo>
                    <a:pt x="53" y="30"/>
                  </a:lnTo>
                  <a:lnTo>
                    <a:pt x="44" y="32"/>
                  </a:lnTo>
                  <a:lnTo>
                    <a:pt x="25" y="39"/>
                  </a:lnTo>
                  <a:lnTo>
                    <a:pt x="17" y="44"/>
                  </a:lnTo>
                  <a:lnTo>
                    <a:pt x="14" y="44"/>
                  </a:lnTo>
                  <a:lnTo>
                    <a:pt x="11" y="43"/>
                  </a:lnTo>
                  <a:lnTo>
                    <a:pt x="11" y="42"/>
                  </a:lnTo>
                  <a:lnTo>
                    <a:pt x="10" y="41"/>
                  </a:lnTo>
                  <a:lnTo>
                    <a:pt x="9" y="38"/>
                  </a:lnTo>
                  <a:lnTo>
                    <a:pt x="9" y="36"/>
                  </a:lnTo>
                  <a:lnTo>
                    <a:pt x="7" y="32"/>
                  </a:lnTo>
                  <a:lnTo>
                    <a:pt x="7" y="28"/>
                  </a:lnTo>
                  <a:lnTo>
                    <a:pt x="9" y="24"/>
                  </a:lnTo>
                  <a:lnTo>
                    <a:pt x="9" y="20"/>
                  </a:lnTo>
                  <a:lnTo>
                    <a:pt x="11" y="15"/>
                  </a:lnTo>
                  <a:lnTo>
                    <a:pt x="19" y="10"/>
                  </a:lnTo>
                  <a:lnTo>
                    <a:pt x="31" y="5"/>
                  </a:lnTo>
                  <a:lnTo>
                    <a:pt x="39" y="4"/>
                  </a:lnTo>
                  <a:lnTo>
                    <a:pt x="48" y="1"/>
                  </a:lnTo>
                  <a:lnTo>
                    <a:pt x="5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1" name="Freeform 41"/>
            <p:cNvSpPr>
              <a:spLocks/>
            </p:cNvSpPr>
            <p:nvPr userDrawn="1"/>
          </p:nvSpPr>
          <p:spPr bwMode="auto">
            <a:xfrm>
              <a:off x="1211" y="4052"/>
              <a:ext cx="10" cy="55"/>
            </a:xfrm>
            <a:custGeom>
              <a:avLst/>
              <a:gdLst>
                <a:gd name="T0" fmla="*/ 0 w 39"/>
                <a:gd name="T1" fmla="*/ 0 h 219"/>
                <a:gd name="T2" fmla="*/ 0 w 39"/>
                <a:gd name="T3" fmla="*/ 0 h 219"/>
                <a:gd name="T4" fmla="*/ 0 w 39"/>
                <a:gd name="T5" fmla="*/ 0 h 219"/>
                <a:gd name="T6" fmla="*/ 0 w 39"/>
                <a:gd name="T7" fmla="*/ 0 h 219"/>
                <a:gd name="T8" fmla="*/ 0 w 39"/>
                <a:gd name="T9" fmla="*/ 0 h 219"/>
                <a:gd name="T10" fmla="*/ 0 w 39"/>
                <a:gd name="T11" fmla="*/ 0 h 219"/>
                <a:gd name="T12" fmla="*/ 0 w 39"/>
                <a:gd name="T13" fmla="*/ 0 h 219"/>
                <a:gd name="T14" fmla="*/ 0 w 39"/>
                <a:gd name="T15" fmla="*/ 0 h 219"/>
                <a:gd name="T16" fmla="*/ 0 w 39"/>
                <a:gd name="T17" fmla="*/ 0 h 219"/>
                <a:gd name="T18" fmla="*/ 0 w 39"/>
                <a:gd name="T19" fmla="*/ 0 h 219"/>
                <a:gd name="T20" fmla="*/ 0 w 39"/>
                <a:gd name="T21" fmla="*/ 0 h 219"/>
                <a:gd name="T22" fmla="*/ 0 w 39"/>
                <a:gd name="T23" fmla="*/ 0 h 219"/>
                <a:gd name="T24" fmla="*/ 0 w 39"/>
                <a:gd name="T25" fmla="*/ 0 h 219"/>
                <a:gd name="T26" fmla="*/ 0 w 39"/>
                <a:gd name="T27" fmla="*/ 0 h 219"/>
                <a:gd name="T28" fmla="*/ 0 w 39"/>
                <a:gd name="T29" fmla="*/ 0 h 219"/>
                <a:gd name="T30" fmla="*/ 0 w 39"/>
                <a:gd name="T31" fmla="*/ 0 h 219"/>
                <a:gd name="T32" fmla="*/ 0 w 39"/>
                <a:gd name="T33" fmla="*/ 0 h 219"/>
                <a:gd name="T34" fmla="*/ 0 w 39"/>
                <a:gd name="T35" fmla="*/ 0 h 219"/>
                <a:gd name="T36" fmla="*/ 0 w 39"/>
                <a:gd name="T37" fmla="*/ 0 h 219"/>
                <a:gd name="T38" fmla="*/ 0 w 39"/>
                <a:gd name="T39" fmla="*/ 0 h 219"/>
                <a:gd name="T40" fmla="*/ 0 w 39"/>
                <a:gd name="T41" fmla="*/ 0 h 219"/>
                <a:gd name="T42" fmla="*/ 0 w 39"/>
                <a:gd name="T43" fmla="*/ 0 h 219"/>
                <a:gd name="T44" fmla="*/ 0 w 39"/>
                <a:gd name="T45" fmla="*/ 0 h 219"/>
                <a:gd name="T46" fmla="*/ 0 w 39"/>
                <a:gd name="T47" fmla="*/ 0 h 219"/>
                <a:gd name="T48" fmla="*/ 0 w 39"/>
                <a:gd name="T49" fmla="*/ 0 h 219"/>
                <a:gd name="T50" fmla="*/ 0 w 39"/>
                <a:gd name="T51" fmla="*/ 0 h 21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9" h="219">
                  <a:moveTo>
                    <a:pt x="14" y="0"/>
                  </a:moveTo>
                  <a:lnTo>
                    <a:pt x="24" y="0"/>
                  </a:lnTo>
                  <a:lnTo>
                    <a:pt x="29" y="1"/>
                  </a:lnTo>
                  <a:lnTo>
                    <a:pt x="31" y="1"/>
                  </a:lnTo>
                  <a:lnTo>
                    <a:pt x="36" y="4"/>
                  </a:lnTo>
                  <a:lnTo>
                    <a:pt x="38" y="4"/>
                  </a:lnTo>
                  <a:lnTo>
                    <a:pt x="38" y="6"/>
                  </a:lnTo>
                  <a:lnTo>
                    <a:pt x="39" y="7"/>
                  </a:lnTo>
                  <a:lnTo>
                    <a:pt x="39" y="213"/>
                  </a:lnTo>
                  <a:lnTo>
                    <a:pt x="38" y="214"/>
                  </a:lnTo>
                  <a:lnTo>
                    <a:pt x="38" y="216"/>
                  </a:lnTo>
                  <a:lnTo>
                    <a:pt x="36" y="217"/>
                  </a:lnTo>
                  <a:lnTo>
                    <a:pt x="34" y="217"/>
                  </a:lnTo>
                  <a:lnTo>
                    <a:pt x="29" y="219"/>
                  </a:lnTo>
                  <a:lnTo>
                    <a:pt x="10" y="219"/>
                  </a:lnTo>
                  <a:lnTo>
                    <a:pt x="6" y="218"/>
                  </a:lnTo>
                  <a:lnTo>
                    <a:pt x="4" y="217"/>
                  </a:lnTo>
                  <a:lnTo>
                    <a:pt x="2" y="217"/>
                  </a:lnTo>
                  <a:lnTo>
                    <a:pt x="0" y="214"/>
                  </a:lnTo>
                  <a:lnTo>
                    <a:pt x="0" y="6"/>
                  </a:lnTo>
                  <a:lnTo>
                    <a:pt x="1" y="4"/>
                  </a:lnTo>
                  <a:lnTo>
                    <a:pt x="2" y="4"/>
                  </a:lnTo>
                  <a:lnTo>
                    <a:pt x="4" y="2"/>
                  </a:lnTo>
                  <a:lnTo>
                    <a:pt x="6" y="1"/>
                  </a:lnTo>
                  <a:lnTo>
                    <a:pt x="10" y="1"/>
                  </a:lnTo>
                  <a:lnTo>
                    <a:pt x="1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2" name="Freeform 42"/>
            <p:cNvSpPr>
              <a:spLocks noEditPoints="1"/>
            </p:cNvSpPr>
            <p:nvPr userDrawn="1"/>
          </p:nvSpPr>
          <p:spPr bwMode="auto">
            <a:xfrm>
              <a:off x="1230" y="4053"/>
              <a:ext cx="11" cy="54"/>
            </a:xfrm>
            <a:custGeom>
              <a:avLst/>
              <a:gdLst>
                <a:gd name="T0" fmla="*/ 0 w 44"/>
                <a:gd name="T1" fmla="*/ 0 h 214"/>
                <a:gd name="T2" fmla="*/ 0 w 44"/>
                <a:gd name="T3" fmla="*/ 0 h 214"/>
                <a:gd name="T4" fmla="*/ 0 w 44"/>
                <a:gd name="T5" fmla="*/ 0 h 214"/>
                <a:gd name="T6" fmla="*/ 0 w 44"/>
                <a:gd name="T7" fmla="*/ 0 h 214"/>
                <a:gd name="T8" fmla="*/ 0 w 44"/>
                <a:gd name="T9" fmla="*/ 0 h 214"/>
                <a:gd name="T10" fmla="*/ 0 w 44"/>
                <a:gd name="T11" fmla="*/ 0 h 214"/>
                <a:gd name="T12" fmla="*/ 0 w 44"/>
                <a:gd name="T13" fmla="*/ 0 h 214"/>
                <a:gd name="T14" fmla="*/ 0 w 44"/>
                <a:gd name="T15" fmla="*/ 0 h 214"/>
                <a:gd name="T16" fmla="*/ 0 w 44"/>
                <a:gd name="T17" fmla="*/ 0 h 214"/>
                <a:gd name="T18" fmla="*/ 0 w 44"/>
                <a:gd name="T19" fmla="*/ 0 h 214"/>
                <a:gd name="T20" fmla="*/ 0 w 44"/>
                <a:gd name="T21" fmla="*/ 0 h 214"/>
                <a:gd name="T22" fmla="*/ 0 w 44"/>
                <a:gd name="T23" fmla="*/ 0 h 214"/>
                <a:gd name="T24" fmla="*/ 0 w 44"/>
                <a:gd name="T25" fmla="*/ 0 h 214"/>
                <a:gd name="T26" fmla="*/ 0 w 44"/>
                <a:gd name="T27" fmla="*/ 0 h 214"/>
                <a:gd name="T28" fmla="*/ 0 w 44"/>
                <a:gd name="T29" fmla="*/ 0 h 214"/>
                <a:gd name="T30" fmla="*/ 0 w 44"/>
                <a:gd name="T31" fmla="*/ 0 h 214"/>
                <a:gd name="T32" fmla="*/ 0 w 44"/>
                <a:gd name="T33" fmla="*/ 0 h 214"/>
                <a:gd name="T34" fmla="*/ 0 w 44"/>
                <a:gd name="T35" fmla="*/ 0 h 214"/>
                <a:gd name="T36" fmla="*/ 0 w 44"/>
                <a:gd name="T37" fmla="*/ 0 h 214"/>
                <a:gd name="T38" fmla="*/ 0 w 44"/>
                <a:gd name="T39" fmla="*/ 0 h 214"/>
                <a:gd name="T40" fmla="*/ 0 w 44"/>
                <a:gd name="T41" fmla="*/ 0 h 214"/>
                <a:gd name="T42" fmla="*/ 0 w 44"/>
                <a:gd name="T43" fmla="*/ 0 h 214"/>
                <a:gd name="T44" fmla="*/ 0 w 44"/>
                <a:gd name="T45" fmla="*/ 0 h 214"/>
                <a:gd name="T46" fmla="*/ 0 w 44"/>
                <a:gd name="T47" fmla="*/ 0 h 214"/>
                <a:gd name="T48" fmla="*/ 0 w 44"/>
                <a:gd name="T49" fmla="*/ 0 h 214"/>
                <a:gd name="T50" fmla="*/ 0 w 44"/>
                <a:gd name="T51" fmla="*/ 0 h 214"/>
                <a:gd name="T52" fmla="*/ 0 w 44"/>
                <a:gd name="T53" fmla="*/ 0 h 214"/>
                <a:gd name="T54" fmla="*/ 0 w 44"/>
                <a:gd name="T55" fmla="*/ 0 h 214"/>
                <a:gd name="T56" fmla="*/ 0 w 44"/>
                <a:gd name="T57" fmla="*/ 0 h 214"/>
                <a:gd name="T58" fmla="*/ 0 w 44"/>
                <a:gd name="T59" fmla="*/ 0 h 214"/>
                <a:gd name="T60" fmla="*/ 0 w 44"/>
                <a:gd name="T61" fmla="*/ 0 h 214"/>
                <a:gd name="T62" fmla="*/ 0 w 44"/>
                <a:gd name="T63" fmla="*/ 0 h 214"/>
                <a:gd name="T64" fmla="*/ 0 w 44"/>
                <a:gd name="T65" fmla="*/ 0 h 214"/>
                <a:gd name="T66" fmla="*/ 0 w 44"/>
                <a:gd name="T67" fmla="*/ 0 h 214"/>
                <a:gd name="T68" fmla="*/ 0 w 44"/>
                <a:gd name="T69" fmla="*/ 0 h 214"/>
                <a:gd name="T70" fmla="*/ 0 w 44"/>
                <a:gd name="T71" fmla="*/ 0 h 214"/>
                <a:gd name="T72" fmla="*/ 0 w 44"/>
                <a:gd name="T73" fmla="*/ 0 h 214"/>
                <a:gd name="T74" fmla="*/ 0 w 44"/>
                <a:gd name="T75" fmla="*/ 0 h 214"/>
                <a:gd name="T76" fmla="*/ 0 w 44"/>
                <a:gd name="T77" fmla="*/ 0 h 214"/>
                <a:gd name="T78" fmla="*/ 0 w 44"/>
                <a:gd name="T79" fmla="*/ 0 h 214"/>
                <a:gd name="T80" fmla="*/ 0 w 44"/>
                <a:gd name="T81" fmla="*/ 0 h 214"/>
                <a:gd name="T82" fmla="*/ 0 w 44"/>
                <a:gd name="T83" fmla="*/ 0 h 214"/>
                <a:gd name="T84" fmla="*/ 0 w 44"/>
                <a:gd name="T85" fmla="*/ 0 h 214"/>
                <a:gd name="T86" fmla="*/ 0 w 44"/>
                <a:gd name="T87" fmla="*/ 0 h 214"/>
                <a:gd name="T88" fmla="*/ 0 w 44"/>
                <a:gd name="T89" fmla="*/ 0 h 214"/>
                <a:gd name="T90" fmla="*/ 0 w 44"/>
                <a:gd name="T91" fmla="*/ 0 h 214"/>
                <a:gd name="T92" fmla="*/ 0 w 44"/>
                <a:gd name="T93" fmla="*/ 0 h 214"/>
                <a:gd name="T94" fmla="*/ 0 w 44"/>
                <a:gd name="T95" fmla="*/ 0 h 214"/>
                <a:gd name="T96" fmla="*/ 0 w 44"/>
                <a:gd name="T97" fmla="*/ 0 h 2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4" h="214">
                  <a:moveTo>
                    <a:pt x="13" y="62"/>
                  </a:moveTo>
                  <a:lnTo>
                    <a:pt x="32" y="62"/>
                  </a:lnTo>
                  <a:lnTo>
                    <a:pt x="37" y="64"/>
                  </a:lnTo>
                  <a:lnTo>
                    <a:pt x="39" y="64"/>
                  </a:lnTo>
                  <a:lnTo>
                    <a:pt x="42" y="67"/>
                  </a:lnTo>
                  <a:lnTo>
                    <a:pt x="42" y="208"/>
                  </a:lnTo>
                  <a:lnTo>
                    <a:pt x="41" y="209"/>
                  </a:lnTo>
                  <a:lnTo>
                    <a:pt x="41" y="211"/>
                  </a:lnTo>
                  <a:lnTo>
                    <a:pt x="39" y="211"/>
                  </a:lnTo>
                  <a:lnTo>
                    <a:pt x="38" y="212"/>
                  </a:lnTo>
                  <a:lnTo>
                    <a:pt x="37" y="212"/>
                  </a:lnTo>
                  <a:lnTo>
                    <a:pt x="32" y="214"/>
                  </a:lnTo>
                  <a:lnTo>
                    <a:pt x="13" y="214"/>
                  </a:lnTo>
                  <a:lnTo>
                    <a:pt x="9" y="213"/>
                  </a:lnTo>
                  <a:lnTo>
                    <a:pt x="6" y="212"/>
                  </a:lnTo>
                  <a:lnTo>
                    <a:pt x="5" y="212"/>
                  </a:lnTo>
                  <a:lnTo>
                    <a:pt x="3" y="209"/>
                  </a:lnTo>
                  <a:lnTo>
                    <a:pt x="3" y="67"/>
                  </a:lnTo>
                  <a:lnTo>
                    <a:pt x="5" y="64"/>
                  </a:lnTo>
                  <a:lnTo>
                    <a:pt x="6" y="64"/>
                  </a:lnTo>
                  <a:lnTo>
                    <a:pt x="9" y="63"/>
                  </a:lnTo>
                  <a:lnTo>
                    <a:pt x="13" y="62"/>
                  </a:lnTo>
                  <a:close/>
                  <a:moveTo>
                    <a:pt x="17" y="0"/>
                  </a:moveTo>
                  <a:lnTo>
                    <a:pt x="22" y="0"/>
                  </a:lnTo>
                  <a:lnTo>
                    <a:pt x="28" y="1"/>
                  </a:lnTo>
                  <a:lnTo>
                    <a:pt x="33" y="1"/>
                  </a:lnTo>
                  <a:lnTo>
                    <a:pt x="37" y="2"/>
                  </a:lnTo>
                  <a:lnTo>
                    <a:pt x="42" y="7"/>
                  </a:lnTo>
                  <a:lnTo>
                    <a:pt x="43" y="11"/>
                  </a:lnTo>
                  <a:lnTo>
                    <a:pt x="44" y="16"/>
                  </a:lnTo>
                  <a:lnTo>
                    <a:pt x="44" y="26"/>
                  </a:lnTo>
                  <a:lnTo>
                    <a:pt x="43" y="31"/>
                  </a:lnTo>
                  <a:lnTo>
                    <a:pt x="42" y="35"/>
                  </a:lnTo>
                  <a:lnTo>
                    <a:pt x="39" y="38"/>
                  </a:lnTo>
                  <a:lnTo>
                    <a:pt x="37" y="39"/>
                  </a:lnTo>
                  <a:lnTo>
                    <a:pt x="33" y="40"/>
                  </a:lnTo>
                  <a:lnTo>
                    <a:pt x="28" y="42"/>
                  </a:lnTo>
                  <a:lnTo>
                    <a:pt x="17" y="42"/>
                  </a:lnTo>
                  <a:lnTo>
                    <a:pt x="6" y="39"/>
                  </a:lnTo>
                  <a:lnTo>
                    <a:pt x="4" y="38"/>
                  </a:lnTo>
                  <a:lnTo>
                    <a:pt x="3" y="35"/>
                  </a:lnTo>
                  <a:lnTo>
                    <a:pt x="1" y="31"/>
                  </a:lnTo>
                  <a:lnTo>
                    <a:pt x="0" y="26"/>
                  </a:lnTo>
                  <a:lnTo>
                    <a:pt x="0" y="16"/>
                  </a:lnTo>
                  <a:lnTo>
                    <a:pt x="1" y="11"/>
                  </a:lnTo>
                  <a:lnTo>
                    <a:pt x="3" y="7"/>
                  </a:lnTo>
                  <a:lnTo>
                    <a:pt x="8" y="2"/>
                  </a:lnTo>
                  <a:lnTo>
                    <a:pt x="12" y="1"/>
                  </a:lnTo>
                  <a:lnTo>
                    <a:pt x="1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3" name="Freeform 43"/>
            <p:cNvSpPr>
              <a:spLocks/>
            </p:cNvSpPr>
            <p:nvPr userDrawn="1"/>
          </p:nvSpPr>
          <p:spPr bwMode="auto">
            <a:xfrm>
              <a:off x="1246" y="4059"/>
              <a:ext cx="24" cy="48"/>
            </a:xfrm>
            <a:custGeom>
              <a:avLst/>
              <a:gdLst>
                <a:gd name="T0" fmla="*/ 0 w 97"/>
                <a:gd name="T1" fmla="*/ 0 h 192"/>
                <a:gd name="T2" fmla="*/ 0 w 97"/>
                <a:gd name="T3" fmla="*/ 0 h 192"/>
                <a:gd name="T4" fmla="*/ 0 w 97"/>
                <a:gd name="T5" fmla="*/ 0 h 192"/>
                <a:gd name="T6" fmla="*/ 0 w 97"/>
                <a:gd name="T7" fmla="*/ 0 h 192"/>
                <a:gd name="T8" fmla="*/ 0 w 97"/>
                <a:gd name="T9" fmla="*/ 0 h 192"/>
                <a:gd name="T10" fmla="*/ 0 w 97"/>
                <a:gd name="T11" fmla="*/ 0 h 192"/>
                <a:gd name="T12" fmla="*/ 0 w 97"/>
                <a:gd name="T13" fmla="*/ 0 h 192"/>
                <a:gd name="T14" fmla="*/ 0 w 97"/>
                <a:gd name="T15" fmla="*/ 0 h 192"/>
                <a:gd name="T16" fmla="*/ 0 w 97"/>
                <a:gd name="T17" fmla="*/ 0 h 192"/>
                <a:gd name="T18" fmla="*/ 0 w 97"/>
                <a:gd name="T19" fmla="*/ 0 h 192"/>
                <a:gd name="T20" fmla="*/ 0 w 97"/>
                <a:gd name="T21" fmla="*/ 0 h 192"/>
                <a:gd name="T22" fmla="*/ 0 w 97"/>
                <a:gd name="T23" fmla="*/ 0 h 192"/>
                <a:gd name="T24" fmla="*/ 0 w 97"/>
                <a:gd name="T25" fmla="*/ 0 h 192"/>
                <a:gd name="T26" fmla="*/ 0 w 97"/>
                <a:gd name="T27" fmla="*/ 0 h 192"/>
                <a:gd name="T28" fmla="*/ 0 w 97"/>
                <a:gd name="T29" fmla="*/ 0 h 192"/>
                <a:gd name="T30" fmla="*/ 0 w 97"/>
                <a:gd name="T31" fmla="*/ 0 h 192"/>
                <a:gd name="T32" fmla="*/ 0 w 97"/>
                <a:gd name="T33" fmla="*/ 0 h 192"/>
                <a:gd name="T34" fmla="*/ 0 w 97"/>
                <a:gd name="T35" fmla="*/ 0 h 192"/>
                <a:gd name="T36" fmla="*/ 0 w 97"/>
                <a:gd name="T37" fmla="*/ 0 h 192"/>
                <a:gd name="T38" fmla="*/ 0 w 97"/>
                <a:gd name="T39" fmla="*/ 0 h 192"/>
                <a:gd name="T40" fmla="*/ 0 w 97"/>
                <a:gd name="T41" fmla="*/ 0 h 192"/>
                <a:gd name="T42" fmla="*/ 0 w 97"/>
                <a:gd name="T43" fmla="*/ 0 h 192"/>
                <a:gd name="T44" fmla="*/ 0 w 97"/>
                <a:gd name="T45" fmla="*/ 0 h 192"/>
                <a:gd name="T46" fmla="*/ 0 w 97"/>
                <a:gd name="T47" fmla="*/ 0 h 192"/>
                <a:gd name="T48" fmla="*/ 0 w 97"/>
                <a:gd name="T49" fmla="*/ 0 h 192"/>
                <a:gd name="T50" fmla="*/ 0 w 97"/>
                <a:gd name="T51" fmla="*/ 0 h 192"/>
                <a:gd name="T52" fmla="*/ 0 w 97"/>
                <a:gd name="T53" fmla="*/ 0 h 192"/>
                <a:gd name="T54" fmla="*/ 0 w 97"/>
                <a:gd name="T55" fmla="*/ 0 h 192"/>
                <a:gd name="T56" fmla="*/ 0 w 97"/>
                <a:gd name="T57" fmla="*/ 0 h 192"/>
                <a:gd name="T58" fmla="*/ 0 w 97"/>
                <a:gd name="T59" fmla="*/ 0 h 192"/>
                <a:gd name="T60" fmla="*/ 0 w 97"/>
                <a:gd name="T61" fmla="*/ 0 h 192"/>
                <a:gd name="T62" fmla="*/ 0 w 97"/>
                <a:gd name="T63" fmla="*/ 0 h 192"/>
                <a:gd name="T64" fmla="*/ 0 w 97"/>
                <a:gd name="T65" fmla="*/ 0 h 192"/>
                <a:gd name="T66" fmla="*/ 0 w 97"/>
                <a:gd name="T67" fmla="*/ 0 h 192"/>
                <a:gd name="T68" fmla="*/ 0 w 97"/>
                <a:gd name="T69" fmla="*/ 0 h 192"/>
                <a:gd name="T70" fmla="*/ 0 w 97"/>
                <a:gd name="T71" fmla="*/ 0 h 192"/>
                <a:gd name="T72" fmla="*/ 0 w 97"/>
                <a:gd name="T73" fmla="*/ 0 h 192"/>
                <a:gd name="T74" fmla="*/ 0 w 97"/>
                <a:gd name="T75" fmla="*/ 0 h 192"/>
                <a:gd name="T76" fmla="*/ 0 w 97"/>
                <a:gd name="T77" fmla="*/ 0 h 192"/>
                <a:gd name="T78" fmla="*/ 0 w 97"/>
                <a:gd name="T79" fmla="*/ 0 h 192"/>
                <a:gd name="T80" fmla="*/ 0 w 97"/>
                <a:gd name="T81" fmla="*/ 0 h 192"/>
                <a:gd name="T82" fmla="*/ 0 w 97"/>
                <a:gd name="T83" fmla="*/ 0 h 192"/>
                <a:gd name="T84" fmla="*/ 0 w 97"/>
                <a:gd name="T85" fmla="*/ 0 h 192"/>
                <a:gd name="T86" fmla="*/ 0 w 97"/>
                <a:gd name="T87" fmla="*/ 0 h 192"/>
                <a:gd name="T88" fmla="*/ 0 w 97"/>
                <a:gd name="T89" fmla="*/ 0 h 192"/>
                <a:gd name="T90" fmla="*/ 0 w 97"/>
                <a:gd name="T91" fmla="*/ 0 h 192"/>
                <a:gd name="T92" fmla="*/ 0 w 97"/>
                <a:gd name="T93" fmla="*/ 0 h 192"/>
                <a:gd name="T94" fmla="*/ 0 w 97"/>
                <a:gd name="T95" fmla="*/ 0 h 192"/>
                <a:gd name="T96" fmla="*/ 0 w 97"/>
                <a:gd name="T97" fmla="*/ 0 h 192"/>
                <a:gd name="T98" fmla="*/ 0 w 97"/>
                <a:gd name="T99" fmla="*/ 0 h 192"/>
                <a:gd name="T100" fmla="*/ 0 w 97"/>
                <a:gd name="T101" fmla="*/ 0 h 192"/>
                <a:gd name="T102" fmla="*/ 0 w 97"/>
                <a:gd name="T103" fmla="*/ 0 h 192"/>
                <a:gd name="T104" fmla="*/ 0 w 97"/>
                <a:gd name="T105" fmla="*/ 0 h 192"/>
                <a:gd name="T106" fmla="*/ 0 w 97"/>
                <a:gd name="T107" fmla="*/ 0 h 192"/>
                <a:gd name="T108" fmla="*/ 0 w 97"/>
                <a:gd name="T109" fmla="*/ 0 h 192"/>
                <a:gd name="T110" fmla="*/ 0 w 97"/>
                <a:gd name="T111" fmla="*/ 0 h 192"/>
                <a:gd name="T112" fmla="*/ 0 w 97"/>
                <a:gd name="T113" fmla="*/ 0 h 192"/>
                <a:gd name="T114" fmla="*/ 0 w 97"/>
                <a:gd name="T115" fmla="*/ 0 h 192"/>
                <a:gd name="T116" fmla="*/ 0 w 97"/>
                <a:gd name="T117" fmla="*/ 0 h 192"/>
                <a:gd name="T118" fmla="*/ 0 w 97"/>
                <a:gd name="T119" fmla="*/ 0 h 192"/>
                <a:gd name="T120" fmla="*/ 0 w 97"/>
                <a:gd name="T121" fmla="*/ 0 h 192"/>
                <a:gd name="T122" fmla="*/ 0 w 97"/>
                <a:gd name="T123" fmla="*/ 0 h 19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7" h="192">
                  <a:moveTo>
                    <a:pt x="33" y="0"/>
                  </a:moveTo>
                  <a:lnTo>
                    <a:pt x="52" y="0"/>
                  </a:lnTo>
                  <a:lnTo>
                    <a:pt x="56" y="1"/>
                  </a:lnTo>
                  <a:lnTo>
                    <a:pt x="58" y="1"/>
                  </a:lnTo>
                  <a:lnTo>
                    <a:pt x="62" y="5"/>
                  </a:lnTo>
                  <a:lnTo>
                    <a:pt x="62" y="38"/>
                  </a:lnTo>
                  <a:lnTo>
                    <a:pt x="95" y="38"/>
                  </a:lnTo>
                  <a:lnTo>
                    <a:pt x="95" y="39"/>
                  </a:lnTo>
                  <a:lnTo>
                    <a:pt x="96" y="42"/>
                  </a:lnTo>
                  <a:lnTo>
                    <a:pt x="97" y="43"/>
                  </a:lnTo>
                  <a:lnTo>
                    <a:pt x="97" y="63"/>
                  </a:lnTo>
                  <a:lnTo>
                    <a:pt x="95" y="68"/>
                  </a:lnTo>
                  <a:lnTo>
                    <a:pt x="94" y="70"/>
                  </a:lnTo>
                  <a:lnTo>
                    <a:pt x="62" y="70"/>
                  </a:lnTo>
                  <a:lnTo>
                    <a:pt x="62" y="143"/>
                  </a:lnTo>
                  <a:lnTo>
                    <a:pt x="63" y="148"/>
                  </a:lnTo>
                  <a:lnTo>
                    <a:pt x="67" y="155"/>
                  </a:lnTo>
                  <a:lnTo>
                    <a:pt x="75" y="158"/>
                  </a:lnTo>
                  <a:lnTo>
                    <a:pt x="83" y="158"/>
                  </a:lnTo>
                  <a:lnTo>
                    <a:pt x="88" y="157"/>
                  </a:lnTo>
                  <a:lnTo>
                    <a:pt x="91" y="155"/>
                  </a:lnTo>
                  <a:lnTo>
                    <a:pt x="95" y="155"/>
                  </a:lnTo>
                  <a:lnTo>
                    <a:pt x="96" y="157"/>
                  </a:lnTo>
                  <a:lnTo>
                    <a:pt x="96" y="158"/>
                  </a:lnTo>
                  <a:lnTo>
                    <a:pt x="97" y="159"/>
                  </a:lnTo>
                  <a:lnTo>
                    <a:pt x="97" y="179"/>
                  </a:lnTo>
                  <a:lnTo>
                    <a:pt x="96" y="182"/>
                  </a:lnTo>
                  <a:lnTo>
                    <a:pt x="96" y="183"/>
                  </a:lnTo>
                  <a:lnTo>
                    <a:pt x="95" y="184"/>
                  </a:lnTo>
                  <a:lnTo>
                    <a:pt x="94" y="187"/>
                  </a:lnTo>
                  <a:lnTo>
                    <a:pt x="91" y="187"/>
                  </a:lnTo>
                  <a:lnTo>
                    <a:pt x="87" y="188"/>
                  </a:lnTo>
                  <a:lnTo>
                    <a:pt x="85" y="189"/>
                  </a:lnTo>
                  <a:lnTo>
                    <a:pt x="81" y="191"/>
                  </a:lnTo>
                  <a:lnTo>
                    <a:pt x="72" y="191"/>
                  </a:lnTo>
                  <a:lnTo>
                    <a:pt x="68" y="192"/>
                  </a:lnTo>
                  <a:lnTo>
                    <a:pt x="61" y="191"/>
                  </a:lnTo>
                  <a:lnTo>
                    <a:pt x="48" y="188"/>
                  </a:lnTo>
                  <a:lnTo>
                    <a:pt x="38" y="183"/>
                  </a:lnTo>
                  <a:lnTo>
                    <a:pt x="34" y="179"/>
                  </a:lnTo>
                  <a:lnTo>
                    <a:pt x="30" y="174"/>
                  </a:lnTo>
                  <a:lnTo>
                    <a:pt x="25" y="164"/>
                  </a:lnTo>
                  <a:lnTo>
                    <a:pt x="23" y="141"/>
                  </a:lnTo>
                  <a:lnTo>
                    <a:pt x="23" y="70"/>
                  </a:lnTo>
                  <a:lnTo>
                    <a:pt x="5" y="70"/>
                  </a:lnTo>
                  <a:lnTo>
                    <a:pt x="4" y="68"/>
                  </a:lnTo>
                  <a:lnTo>
                    <a:pt x="1" y="63"/>
                  </a:lnTo>
                  <a:lnTo>
                    <a:pt x="0" y="59"/>
                  </a:lnTo>
                  <a:lnTo>
                    <a:pt x="0" y="54"/>
                  </a:lnTo>
                  <a:lnTo>
                    <a:pt x="1" y="49"/>
                  </a:lnTo>
                  <a:lnTo>
                    <a:pt x="1" y="43"/>
                  </a:lnTo>
                  <a:lnTo>
                    <a:pt x="3" y="42"/>
                  </a:lnTo>
                  <a:lnTo>
                    <a:pt x="3" y="39"/>
                  </a:lnTo>
                  <a:lnTo>
                    <a:pt x="4" y="38"/>
                  </a:lnTo>
                  <a:lnTo>
                    <a:pt x="23" y="38"/>
                  </a:lnTo>
                  <a:lnTo>
                    <a:pt x="23" y="6"/>
                  </a:lnTo>
                  <a:lnTo>
                    <a:pt x="24" y="5"/>
                  </a:lnTo>
                  <a:lnTo>
                    <a:pt x="24" y="4"/>
                  </a:lnTo>
                  <a:lnTo>
                    <a:pt x="25" y="3"/>
                  </a:lnTo>
                  <a:lnTo>
                    <a:pt x="28" y="1"/>
                  </a:lnTo>
                  <a:lnTo>
                    <a:pt x="30" y="1"/>
                  </a:lnTo>
                  <a:lnTo>
                    <a:pt x="3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4" name="Freeform 44"/>
            <p:cNvSpPr>
              <a:spLocks noEditPoints="1"/>
            </p:cNvSpPr>
            <p:nvPr userDrawn="1"/>
          </p:nvSpPr>
          <p:spPr bwMode="auto">
            <a:xfrm>
              <a:off x="1276" y="4053"/>
              <a:ext cx="11" cy="54"/>
            </a:xfrm>
            <a:custGeom>
              <a:avLst/>
              <a:gdLst>
                <a:gd name="T0" fmla="*/ 0 w 44"/>
                <a:gd name="T1" fmla="*/ 0 h 214"/>
                <a:gd name="T2" fmla="*/ 0 w 44"/>
                <a:gd name="T3" fmla="*/ 0 h 214"/>
                <a:gd name="T4" fmla="*/ 0 w 44"/>
                <a:gd name="T5" fmla="*/ 0 h 214"/>
                <a:gd name="T6" fmla="*/ 0 w 44"/>
                <a:gd name="T7" fmla="*/ 0 h 214"/>
                <a:gd name="T8" fmla="*/ 0 w 44"/>
                <a:gd name="T9" fmla="*/ 0 h 214"/>
                <a:gd name="T10" fmla="*/ 0 w 44"/>
                <a:gd name="T11" fmla="*/ 0 h 214"/>
                <a:gd name="T12" fmla="*/ 0 w 44"/>
                <a:gd name="T13" fmla="*/ 0 h 214"/>
                <a:gd name="T14" fmla="*/ 0 w 44"/>
                <a:gd name="T15" fmla="*/ 0 h 214"/>
                <a:gd name="T16" fmla="*/ 0 w 44"/>
                <a:gd name="T17" fmla="*/ 0 h 214"/>
                <a:gd name="T18" fmla="*/ 0 w 44"/>
                <a:gd name="T19" fmla="*/ 0 h 214"/>
                <a:gd name="T20" fmla="*/ 0 w 44"/>
                <a:gd name="T21" fmla="*/ 0 h 214"/>
                <a:gd name="T22" fmla="*/ 0 w 44"/>
                <a:gd name="T23" fmla="*/ 0 h 214"/>
                <a:gd name="T24" fmla="*/ 0 w 44"/>
                <a:gd name="T25" fmla="*/ 0 h 214"/>
                <a:gd name="T26" fmla="*/ 0 w 44"/>
                <a:gd name="T27" fmla="*/ 0 h 214"/>
                <a:gd name="T28" fmla="*/ 0 w 44"/>
                <a:gd name="T29" fmla="*/ 0 h 214"/>
                <a:gd name="T30" fmla="*/ 0 w 44"/>
                <a:gd name="T31" fmla="*/ 0 h 214"/>
                <a:gd name="T32" fmla="*/ 0 w 44"/>
                <a:gd name="T33" fmla="*/ 0 h 214"/>
                <a:gd name="T34" fmla="*/ 0 w 44"/>
                <a:gd name="T35" fmla="*/ 0 h 214"/>
                <a:gd name="T36" fmla="*/ 0 w 44"/>
                <a:gd name="T37" fmla="*/ 0 h 214"/>
                <a:gd name="T38" fmla="*/ 0 w 44"/>
                <a:gd name="T39" fmla="*/ 0 h 214"/>
                <a:gd name="T40" fmla="*/ 0 w 44"/>
                <a:gd name="T41" fmla="*/ 0 h 214"/>
                <a:gd name="T42" fmla="*/ 0 w 44"/>
                <a:gd name="T43" fmla="*/ 0 h 214"/>
                <a:gd name="T44" fmla="*/ 0 w 44"/>
                <a:gd name="T45" fmla="*/ 0 h 214"/>
                <a:gd name="T46" fmla="*/ 0 w 44"/>
                <a:gd name="T47" fmla="*/ 0 h 214"/>
                <a:gd name="T48" fmla="*/ 0 w 44"/>
                <a:gd name="T49" fmla="*/ 0 h 214"/>
                <a:gd name="T50" fmla="*/ 0 w 44"/>
                <a:gd name="T51" fmla="*/ 0 h 214"/>
                <a:gd name="T52" fmla="*/ 0 w 44"/>
                <a:gd name="T53" fmla="*/ 0 h 214"/>
                <a:gd name="T54" fmla="*/ 0 w 44"/>
                <a:gd name="T55" fmla="*/ 0 h 214"/>
                <a:gd name="T56" fmla="*/ 0 w 44"/>
                <a:gd name="T57" fmla="*/ 0 h 214"/>
                <a:gd name="T58" fmla="*/ 0 w 44"/>
                <a:gd name="T59" fmla="*/ 0 h 214"/>
                <a:gd name="T60" fmla="*/ 0 w 44"/>
                <a:gd name="T61" fmla="*/ 0 h 214"/>
                <a:gd name="T62" fmla="*/ 0 w 44"/>
                <a:gd name="T63" fmla="*/ 0 h 214"/>
                <a:gd name="T64" fmla="*/ 0 w 44"/>
                <a:gd name="T65" fmla="*/ 0 h 214"/>
                <a:gd name="T66" fmla="*/ 0 w 44"/>
                <a:gd name="T67" fmla="*/ 0 h 214"/>
                <a:gd name="T68" fmla="*/ 0 w 44"/>
                <a:gd name="T69" fmla="*/ 0 h 214"/>
                <a:gd name="T70" fmla="*/ 0 w 44"/>
                <a:gd name="T71" fmla="*/ 0 h 214"/>
                <a:gd name="T72" fmla="*/ 0 w 44"/>
                <a:gd name="T73" fmla="*/ 0 h 214"/>
                <a:gd name="T74" fmla="*/ 0 w 44"/>
                <a:gd name="T75" fmla="*/ 0 h 214"/>
                <a:gd name="T76" fmla="*/ 0 w 44"/>
                <a:gd name="T77" fmla="*/ 0 h 214"/>
                <a:gd name="T78" fmla="*/ 0 w 44"/>
                <a:gd name="T79" fmla="*/ 0 h 214"/>
                <a:gd name="T80" fmla="*/ 0 w 44"/>
                <a:gd name="T81" fmla="*/ 0 h 214"/>
                <a:gd name="T82" fmla="*/ 0 w 44"/>
                <a:gd name="T83" fmla="*/ 0 h 214"/>
                <a:gd name="T84" fmla="*/ 0 w 44"/>
                <a:gd name="T85" fmla="*/ 0 h 214"/>
                <a:gd name="T86" fmla="*/ 0 w 44"/>
                <a:gd name="T87" fmla="*/ 0 h 214"/>
                <a:gd name="T88" fmla="*/ 0 w 44"/>
                <a:gd name="T89" fmla="*/ 0 h 214"/>
                <a:gd name="T90" fmla="*/ 0 w 44"/>
                <a:gd name="T91" fmla="*/ 0 h 214"/>
                <a:gd name="T92" fmla="*/ 0 w 44"/>
                <a:gd name="T93" fmla="*/ 0 h 214"/>
                <a:gd name="T94" fmla="*/ 0 w 44"/>
                <a:gd name="T95" fmla="*/ 0 h 214"/>
                <a:gd name="T96" fmla="*/ 0 w 44"/>
                <a:gd name="T97" fmla="*/ 0 h 214"/>
                <a:gd name="T98" fmla="*/ 0 w 44"/>
                <a:gd name="T99" fmla="*/ 0 h 214"/>
                <a:gd name="T100" fmla="*/ 0 w 44"/>
                <a:gd name="T101" fmla="*/ 0 h 21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4" h="214">
                  <a:moveTo>
                    <a:pt x="12" y="62"/>
                  </a:moveTo>
                  <a:lnTo>
                    <a:pt x="31" y="62"/>
                  </a:lnTo>
                  <a:lnTo>
                    <a:pt x="35" y="63"/>
                  </a:lnTo>
                  <a:lnTo>
                    <a:pt x="37" y="64"/>
                  </a:lnTo>
                  <a:lnTo>
                    <a:pt x="39" y="64"/>
                  </a:lnTo>
                  <a:lnTo>
                    <a:pt x="41" y="67"/>
                  </a:lnTo>
                  <a:lnTo>
                    <a:pt x="41" y="209"/>
                  </a:lnTo>
                  <a:lnTo>
                    <a:pt x="39" y="212"/>
                  </a:lnTo>
                  <a:lnTo>
                    <a:pt x="37" y="212"/>
                  </a:lnTo>
                  <a:lnTo>
                    <a:pt x="35" y="213"/>
                  </a:lnTo>
                  <a:lnTo>
                    <a:pt x="31" y="214"/>
                  </a:lnTo>
                  <a:lnTo>
                    <a:pt x="12" y="214"/>
                  </a:lnTo>
                  <a:lnTo>
                    <a:pt x="11" y="213"/>
                  </a:lnTo>
                  <a:lnTo>
                    <a:pt x="8" y="213"/>
                  </a:lnTo>
                  <a:lnTo>
                    <a:pt x="7" y="212"/>
                  </a:lnTo>
                  <a:lnTo>
                    <a:pt x="5" y="212"/>
                  </a:lnTo>
                  <a:lnTo>
                    <a:pt x="3" y="211"/>
                  </a:lnTo>
                  <a:lnTo>
                    <a:pt x="3" y="209"/>
                  </a:lnTo>
                  <a:lnTo>
                    <a:pt x="2" y="208"/>
                  </a:lnTo>
                  <a:lnTo>
                    <a:pt x="2" y="69"/>
                  </a:lnTo>
                  <a:lnTo>
                    <a:pt x="3" y="67"/>
                  </a:lnTo>
                  <a:lnTo>
                    <a:pt x="3" y="66"/>
                  </a:lnTo>
                  <a:lnTo>
                    <a:pt x="5" y="66"/>
                  </a:lnTo>
                  <a:lnTo>
                    <a:pt x="6" y="64"/>
                  </a:lnTo>
                  <a:lnTo>
                    <a:pt x="7" y="64"/>
                  </a:lnTo>
                  <a:lnTo>
                    <a:pt x="12" y="62"/>
                  </a:lnTo>
                  <a:close/>
                  <a:moveTo>
                    <a:pt x="16" y="0"/>
                  </a:moveTo>
                  <a:lnTo>
                    <a:pt x="22" y="0"/>
                  </a:lnTo>
                  <a:lnTo>
                    <a:pt x="29" y="1"/>
                  </a:lnTo>
                  <a:lnTo>
                    <a:pt x="34" y="1"/>
                  </a:lnTo>
                  <a:lnTo>
                    <a:pt x="37" y="2"/>
                  </a:lnTo>
                  <a:lnTo>
                    <a:pt x="40" y="5"/>
                  </a:lnTo>
                  <a:lnTo>
                    <a:pt x="41" y="7"/>
                  </a:lnTo>
                  <a:lnTo>
                    <a:pt x="44" y="11"/>
                  </a:lnTo>
                  <a:lnTo>
                    <a:pt x="44" y="31"/>
                  </a:lnTo>
                  <a:lnTo>
                    <a:pt x="41" y="35"/>
                  </a:lnTo>
                  <a:lnTo>
                    <a:pt x="40" y="38"/>
                  </a:lnTo>
                  <a:lnTo>
                    <a:pt x="29" y="42"/>
                  </a:lnTo>
                  <a:lnTo>
                    <a:pt x="16" y="42"/>
                  </a:lnTo>
                  <a:lnTo>
                    <a:pt x="11" y="40"/>
                  </a:lnTo>
                  <a:lnTo>
                    <a:pt x="7" y="39"/>
                  </a:lnTo>
                  <a:lnTo>
                    <a:pt x="5" y="38"/>
                  </a:lnTo>
                  <a:lnTo>
                    <a:pt x="2" y="35"/>
                  </a:lnTo>
                  <a:lnTo>
                    <a:pt x="1" y="31"/>
                  </a:lnTo>
                  <a:lnTo>
                    <a:pt x="0" y="26"/>
                  </a:lnTo>
                  <a:lnTo>
                    <a:pt x="0" y="16"/>
                  </a:lnTo>
                  <a:lnTo>
                    <a:pt x="1" y="11"/>
                  </a:lnTo>
                  <a:lnTo>
                    <a:pt x="2" y="7"/>
                  </a:lnTo>
                  <a:lnTo>
                    <a:pt x="7" y="2"/>
                  </a:lnTo>
                  <a:lnTo>
                    <a:pt x="11" y="1"/>
                  </a:lnTo>
                  <a:lnTo>
                    <a:pt x="16"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5" name="Freeform 45"/>
            <p:cNvSpPr>
              <a:spLocks noEditPoints="1"/>
            </p:cNvSpPr>
            <p:nvPr userDrawn="1"/>
          </p:nvSpPr>
          <p:spPr bwMode="auto">
            <a:xfrm>
              <a:off x="1294" y="4068"/>
              <a:ext cx="37" cy="39"/>
            </a:xfrm>
            <a:custGeom>
              <a:avLst/>
              <a:gdLst>
                <a:gd name="T0" fmla="*/ 0 w 147"/>
                <a:gd name="T1" fmla="*/ 0 h 158"/>
                <a:gd name="T2" fmla="*/ 0 w 147"/>
                <a:gd name="T3" fmla="*/ 0 h 158"/>
                <a:gd name="T4" fmla="*/ 0 w 147"/>
                <a:gd name="T5" fmla="*/ 0 h 158"/>
                <a:gd name="T6" fmla="*/ 0 w 147"/>
                <a:gd name="T7" fmla="*/ 0 h 158"/>
                <a:gd name="T8" fmla="*/ 0 w 147"/>
                <a:gd name="T9" fmla="*/ 0 h 158"/>
                <a:gd name="T10" fmla="*/ 0 w 147"/>
                <a:gd name="T11" fmla="*/ 0 h 158"/>
                <a:gd name="T12" fmla="*/ 0 w 147"/>
                <a:gd name="T13" fmla="*/ 0 h 158"/>
                <a:gd name="T14" fmla="*/ 0 w 147"/>
                <a:gd name="T15" fmla="*/ 0 h 158"/>
                <a:gd name="T16" fmla="*/ 0 w 147"/>
                <a:gd name="T17" fmla="*/ 0 h 158"/>
                <a:gd name="T18" fmla="*/ 0 w 147"/>
                <a:gd name="T19" fmla="*/ 0 h 158"/>
                <a:gd name="T20" fmla="*/ 0 w 147"/>
                <a:gd name="T21" fmla="*/ 0 h 158"/>
                <a:gd name="T22" fmla="*/ 0 w 147"/>
                <a:gd name="T23" fmla="*/ 0 h 158"/>
                <a:gd name="T24" fmla="*/ 0 w 147"/>
                <a:gd name="T25" fmla="*/ 0 h 158"/>
                <a:gd name="T26" fmla="*/ 0 w 147"/>
                <a:gd name="T27" fmla="*/ 0 h 158"/>
                <a:gd name="T28" fmla="*/ 0 w 147"/>
                <a:gd name="T29" fmla="*/ 0 h 158"/>
                <a:gd name="T30" fmla="*/ 0 w 147"/>
                <a:gd name="T31" fmla="*/ 0 h 158"/>
                <a:gd name="T32" fmla="*/ 0 w 147"/>
                <a:gd name="T33" fmla="*/ 0 h 158"/>
                <a:gd name="T34" fmla="*/ 0 w 147"/>
                <a:gd name="T35" fmla="*/ 0 h 158"/>
                <a:gd name="T36" fmla="*/ 0 w 147"/>
                <a:gd name="T37" fmla="*/ 0 h 158"/>
                <a:gd name="T38" fmla="*/ 0 w 147"/>
                <a:gd name="T39" fmla="*/ 0 h 158"/>
                <a:gd name="T40" fmla="*/ 0 w 147"/>
                <a:gd name="T41" fmla="*/ 0 h 158"/>
                <a:gd name="T42" fmla="*/ 0 w 147"/>
                <a:gd name="T43" fmla="*/ 0 h 158"/>
                <a:gd name="T44" fmla="*/ 0 w 147"/>
                <a:gd name="T45" fmla="*/ 0 h 158"/>
                <a:gd name="T46" fmla="*/ 0 w 147"/>
                <a:gd name="T47" fmla="*/ 0 h 158"/>
                <a:gd name="T48" fmla="*/ 0 w 147"/>
                <a:gd name="T49" fmla="*/ 0 h 158"/>
                <a:gd name="T50" fmla="*/ 0 w 147"/>
                <a:gd name="T51" fmla="*/ 0 h 158"/>
                <a:gd name="T52" fmla="*/ 0 w 147"/>
                <a:gd name="T53" fmla="*/ 0 h 158"/>
                <a:gd name="T54" fmla="*/ 0 w 147"/>
                <a:gd name="T55" fmla="*/ 0 h 158"/>
                <a:gd name="T56" fmla="*/ 0 w 147"/>
                <a:gd name="T57" fmla="*/ 0 h 158"/>
                <a:gd name="T58" fmla="*/ 0 w 147"/>
                <a:gd name="T59" fmla="*/ 0 h 158"/>
                <a:gd name="T60" fmla="*/ 0 w 147"/>
                <a:gd name="T61" fmla="*/ 0 h 158"/>
                <a:gd name="T62" fmla="*/ 0 w 147"/>
                <a:gd name="T63" fmla="*/ 0 h 158"/>
                <a:gd name="T64" fmla="*/ 0 w 147"/>
                <a:gd name="T65" fmla="*/ 0 h 158"/>
                <a:gd name="T66" fmla="*/ 0 w 147"/>
                <a:gd name="T67" fmla="*/ 0 h 1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47" h="158">
                  <a:moveTo>
                    <a:pt x="66" y="32"/>
                  </a:moveTo>
                  <a:lnTo>
                    <a:pt x="58" y="34"/>
                  </a:lnTo>
                  <a:lnTo>
                    <a:pt x="55" y="37"/>
                  </a:lnTo>
                  <a:lnTo>
                    <a:pt x="51" y="41"/>
                  </a:lnTo>
                  <a:lnTo>
                    <a:pt x="46" y="48"/>
                  </a:lnTo>
                  <a:lnTo>
                    <a:pt x="43" y="53"/>
                  </a:lnTo>
                  <a:lnTo>
                    <a:pt x="42" y="59"/>
                  </a:lnTo>
                  <a:lnTo>
                    <a:pt x="41" y="68"/>
                  </a:lnTo>
                  <a:lnTo>
                    <a:pt x="39" y="78"/>
                  </a:lnTo>
                  <a:lnTo>
                    <a:pt x="39" y="88"/>
                  </a:lnTo>
                  <a:lnTo>
                    <a:pt x="41" y="97"/>
                  </a:lnTo>
                  <a:lnTo>
                    <a:pt x="43" y="104"/>
                  </a:lnTo>
                  <a:lnTo>
                    <a:pt x="45" y="109"/>
                  </a:lnTo>
                  <a:lnTo>
                    <a:pt x="50" y="116"/>
                  </a:lnTo>
                  <a:lnTo>
                    <a:pt x="53" y="120"/>
                  </a:lnTo>
                  <a:lnTo>
                    <a:pt x="57" y="123"/>
                  </a:lnTo>
                  <a:lnTo>
                    <a:pt x="62" y="125"/>
                  </a:lnTo>
                  <a:lnTo>
                    <a:pt x="67" y="126"/>
                  </a:lnTo>
                  <a:lnTo>
                    <a:pt x="79" y="126"/>
                  </a:lnTo>
                  <a:lnTo>
                    <a:pt x="84" y="125"/>
                  </a:lnTo>
                  <a:lnTo>
                    <a:pt x="89" y="123"/>
                  </a:lnTo>
                  <a:lnTo>
                    <a:pt x="96" y="118"/>
                  </a:lnTo>
                  <a:lnTo>
                    <a:pt x="101" y="110"/>
                  </a:lnTo>
                  <a:lnTo>
                    <a:pt x="104" y="105"/>
                  </a:lnTo>
                  <a:lnTo>
                    <a:pt x="105" y="99"/>
                  </a:lnTo>
                  <a:lnTo>
                    <a:pt x="106" y="90"/>
                  </a:lnTo>
                  <a:lnTo>
                    <a:pt x="108" y="80"/>
                  </a:lnTo>
                  <a:lnTo>
                    <a:pt x="106" y="70"/>
                  </a:lnTo>
                  <a:lnTo>
                    <a:pt x="104" y="52"/>
                  </a:lnTo>
                  <a:lnTo>
                    <a:pt x="100" y="44"/>
                  </a:lnTo>
                  <a:lnTo>
                    <a:pt x="98" y="41"/>
                  </a:lnTo>
                  <a:lnTo>
                    <a:pt x="90" y="36"/>
                  </a:lnTo>
                  <a:lnTo>
                    <a:pt x="85" y="33"/>
                  </a:lnTo>
                  <a:lnTo>
                    <a:pt x="80" y="32"/>
                  </a:lnTo>
                  <a:lnTo>
                    <a:pt x="66" y="32"/>
                  </a:lnTo>
                  <a:close/>
                  <a:moveTo>
                    <a:pt x="75" y="0"/>
                  </a:moveTo>
                  <a:lnTo>
                    <a:pt x="92" y="1"/>
                  </a:lnTo>
                  <a:lnTo>
                    <a:pt x="106" y="5"/>
                  </a:lnTo>
                  <a:lnTo>
                    <a:pt x="119" y="12"/>
                  </a:lnTo>
                  <a:lnTo>
                    <a:pt x="129" y="20"/>
                  </a:lnTo>
                  <a:lnTo>
                    <a:pt x="137" y="32"/>
                  </a:lnTo>
                  <a:lnTo>
                    <a:pt x="142" y="44"/>
                  </a:lnTo>
                  <a:lnTo>
                    <a:pt x="145" y="59"/>
                  </a:lnTo>
                  <a:lnTo>
                    <a:pt x="147" y="77"/>
                  </a:lnTo>
                  <a:lnTo>
                    <a:pt x="145" y="95"/>
                  </a:lnTo>
                  <a:lnTo>
                    <a:pt x="142" y="110"/>
                  </a:lnTo>
                  <a:lnTo>
                    <a:pt x="137" y="124"/>
                  </a:lnTo>
                  <a:lnTo>
                    <a:pt x="128" y="135"/>
                  </a:lnTo>
                  <a:lnTo>
                    <a:pt x="118" y="145"/>
                  </a:lnTo>
                  <a:lnTo>
                    <a:pt x="105" y="152"/>
                  </a:lnTo>
                  <a:lnTo>
                    <a:pt x="90" y="157"/>
                  </a:lnTo>
                  <a:lnTo>
                    <a:pt x="72" y="158"/>
                  </a:lnTo>
                  <a:lnTo>
                    <a:pt x="55" y="157"/>
                  </a:lnTo>
                  <a:lnTo>
                    <a:pt x="39" y="153"/>
                  </a:lnTo>
                  <a:lnTo>
                    <a:pt x="28" y="147"/>
                  </a:lnTo>
                  <a:lnTo>
                    <a:pt x="18" y="138"/>
                  </a:lnTo>
                  <a:lnTo>
                    <a:pt x="10" y="126"/>
                  </a:lnTo>
                  <a:lnTo>
                    <a:pt x="4" y="114"/>
                  </a:lnTo>
                  <a:lnTo>
                    <a:pt x="2" y="97"/>
                  </a:lnTo>
                  <a:lnTo>
                    <a:pt x="0" y="81"/>
                  </a:lnTo>
                  <a:lnTo>
                    <a:pt x="2" y="63"/>
                  </a:lnTo>
                  <a:lnTo>
                    <a:pt x="5" y="48"/>
                  </a:lnTo>
                  <a:lnTo>
                    <a:pt x="10" y="34"/>
                  </a:lnTo>
                  <a:lnTo>
                    <a:pt x="19" y="23"/>
                  </a:lnTo>
                  <a:lnTo>
                    <a:pt x="29" y="13"/>
                  </a:lnTo>
                  <a:lnTo>
                    <a:pt x="42" y="7"/>
                  </a:lnTo>
                  <a:lnTo>
                    <a:pt x="57" y="1"/>
                  </a:lnTo>
                  <a:lnTo>
                    <a:pt x="75"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6" name="Freeform 46"/>
            <p:cNvSpPr>
              <a:spLocks/>
            </p:cNvSpPr>
            <p:nvPr userDrawn="1"/>
          </p:nvSpPr>
          <p:spPr bwMode="auto">
            <a:xfrm>
              <a:off x="1338" y="4068"/>
              <a:ext cx="33" cy="39"/>
            </a:xfrm>
            <a:custGeom>
              <a:avLst/>
              <a:gdLst>
                <a:gd name="T0" fmla="*/ 0 w 131"/>
                <a:gd name="T1" fmla="*/ 0 h 155"/>
                <a:gd name="T2" fmla="*/ 0 w 131"/>
                <a:gd name="T3" fmla="*/ 0 h 155"/>
                <a:gd name="T4" fmla="*/ 0 w 131"/>
                <a:gd name="T5" fmla="*/ 0 h 155"/>
                <a:gd name="T6" fmla="*/ 0 w 131"/>
                <a:gd name="T7" fmla="*/ 0 h 155"/>
                <a:gd name="T8" fmla="*/ 0 w 131"/>
                <a:gd name="T9" fmla="*/ 0 h 155"/>
                <a:gd name="T10" fmla="*/ 0 w 131"/>
                <a:gd name="T11" fmla="*/ 0 h 155"/>
                <a:gd name="T12" fmla="*/ 0 w 131"/>
                <a:gd name="T13" fmla="*/ 0 h 155"/>
                <a:gd name="T14" fmla="*/ 0 w 131"/>
                <a:gd name="T15" fmla="*/ 0 h 155"/>
                <a:gd name="T16" fmla="*/ 0 w 131"/>
                <a:gd name="T17" fmla="*/ 0 h 155"/>
                <a:gd name="T18" fmla="*/ 0 w 131"/>
                <a:gd name="T19" fmla="*/ 0 h 155"/>
                <a:gd name="T20" fmla="*/ 0 w 131"/>
                <a:gd name="T21" fmla="*/ 0 h 155"/>
                <a:gd name="T22" fmla="*/ 0 w 131"/>
                <a:gd name="T23" fmla="*/ 0 h 155"/>
                <a:gd name="T24" fmla="*/ 0 w 131"/>
                <a:gd name="T25" fmla="*/ 0 h 155"/>
                <a:gd name="T26" fmla="*/ 0 w 131"/>
                <a:gd name="T27" fmla="*/ 0 h 155"/>
                <a:gd name="T28" fmla="*/ 0 w 131"/>
                <a:gd name="T29" fmla="*/ 0 h 155"/>
                <a:gd name="T30" fmla="*/ 0 w 131"/>
                <a:gd name="T31" fmla="*/ 0 h 155"/>
                <a:gd name="T32" fmla="*/ 0 w 131"/>
                <a:gd name="T33" fmla="*/ 0 h 155"/>
                <a:gd name="T34" fmla="*/ 0 w 131"/>
                <a:gd name="T35" fmla="*/ 0 h 155"/>
                <a:gd name="T36" fmla="*/ 0 w 131"/>
                <a:gd name="T37" fmla="*/ 0 h 155"/>
                <a:gd name="T38" fmla="*/ 0 w 131"/>
                <a:gd name="T39" fmla="*/ 0 h 155"/>
                <a:gd name="T40" fmla="*/ 0 w 131"/>
                <a:gd name="T41" fmla="*/ 0 h 155"/>
                <a:gd name="T42" fmla="*/ 0 w 131"/>
                <a:gd name="T43" fmla="*/ 0 h 155"/>
                <a:gd name="T44" fmla="*/ 0 w 131"/>
                <a:gd name="T45" fmla="*/ 0 h 155"/>
                <a:gd name="T46" fmla="*/ 0 w 131"/>
                <a:gd name="T47" fmla="*/ 0 h 155"/>
                <a:gd name="T48" fmla="*/ 0 w 131"/>
                <a:gd name="T49" fmla="*/ 0 h 155"/>
                <a:gd name="T50" fmla="*/ 0 w 131"/>
                <a:gd name="T51" fmla="*/ 0 h 155"/>
                <a:gd name="T52" fmla="*/ 0 w 131"/>
                <a:gd name="T53" fmla="*/ 0 h 155"/>
                <a:gd name="T54" fmla="*/ 0 w 131"/>
                <a:gd name="T55" fmla="*/ 0 h 155"/>
                <a:gd name="T56" fmla="*/ 0 w 131"/>
                <a:gd name="T57" fmla="*/ 0 h 155"/>
                <a:gd name="T58" fmla="*/ 0 w 131"/>
                <a:gd name="T59" fmla="*/ 0 h 155"/>
                <a:gd name="T60" fmla="*/ 0 w 131"/>
                <a:gd name="T61" fmla="*/ 0 h 155"/>
                <a:gd name="T62" fmla="*/ 0 w 131"/>
                <a:gd name="T63" fmla="*/ 0 h 155"/>
                <a:gd name="T64" fmla="*/ 0 w 131"/>
                <a:gd name="T65" fmla="*/ 0 h 155"/>
                <a:gd name="T66" fmla="*/ 0 w 131"/>
                <a:gd name="T67" fmla="*/ 0 h 155"/>
                <a:gd name="T68" fmla="*/ 0 w 131"/>
                <a:gd name="T69" fmla="*/ 0 h 155"/>
                <a:gd name="T70" fmla="*/ 0 w 131"/>
                <a:gd name="T71" fmla="*/ 0 h 155"/>
                <a:gd name="T72" fmla="*/ 0 w 131"/>
                <a:gd name="T73" fmla="*/ 0 h 155"/>
                <a:gd name="T74" fmla="*/ 0 w 131"/>
                <a:gd name="T75" fmla="*/ 0 h 155"/>
                <a:gd name="T76" fmla="*/ 0 w 131"/>
                <a:gd name="T77" fmla="*/ 0 h 155"/>
                <a:gd name="T78" fmla="*/ 0 w 131"/>
                <a:gd name="T79" fmla="*/ 0 h 155"/>
                <a:gd name="T80" fmla="*/ 0 w 131"/>
                <a:gd name="T81" fmla="*/ 0 h 155"/>
                <a:gd name="T82" fmla="*/ 0 w 131"/>
                <a:gd name="T83" fmla="*/ 0 h 155"/>
                <a:gd name="T84" fmla="*/ 0 w 131"/>
                <a:gd name="T85" fmla="*/ 0 h 155"/>
                <a:gd name="T86" fmla="*/ 0 w 131"/>
                <a:gd name="T87" fmla="*/ 0 h 155"/>
                <a:gd name="T88" fmla="*/ 0 w 131"/>
                <a:gd name="T89" fmla="*/ 0 h 155"/>
                <a:gd name="T90" fmla="*/ 0 w 131"/>
                <a:gd name="T91" fmla="*/ 0 h 155"/>
                <a:gd name="T92" fmla="*/ 0 w 131"/>
                <a:gd name="T93" fmla="*/ 0 h 155"/>
                <a:gd name="T94" fmla="*/ 0 w 131"/>
                <a:gd name="T95" fmla="*/ 0 h 155"/>
                <a:gd name="T96" fmla="*/ 0 w 131"/>
                <a:gd name="T97" fmla="*/ 0 h 155"/>
                <a:gd name="T98" fmla="*/ 0 w 131"/>
                <a:gd name="T99" fmla="*/ 0 h 155"/>
                <a:gd name="T100" fmla="*/ 0 w 131"/>
                <a:gd name="T101" fmla="*/ 0 h 155"/>
                <a:gd name="T102" fmla="*/ 0 w 131"/>
                <a:gd name="T103" fmla="*/ 0 h 155"/>
                <a:gd name="T104" fmla="*/ 0 w 131"/>
                <a:gd name="T105" fmla="*/ 0 h 155"/>
                <a:gd name="T106" fmla="*/ 0 w 131"/>
                <a:gd name="T107" fmla="*/ 0 h 155"/>
                <a:gd name="T108" fmla="*/ 0 w 131"/>
                <a:gd name="T109" fmla="*/ 0 h 155"/>
                <a:gd name="T110" fmla="*/ 0 w 131"/>
                <a:gd name="T111" fmla="*/ 0 h 15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31" h="155">
                  <a:moveTo>
                    <a:pt x="81" y="0"/>
                  </a:moveTo>
                  <a:lnTo>
                    <a:pt x="93" y="1"/>
                  </a:lnTo>
                  <a:lnTo>
                    <a:pt x="105" y="5"/>
                  </a:lnTo>
                  <a:lnTo>
                    <a:pt x="110" y="9"/>
                  </a:lnTo>
                  <a:lnTo>
                    <a:pt x="116" y="13"/>
                  </a:lnTo>
                  <a:lnTo>
                    <a:pt x="124" y="23"/>
                  </a:lnTo>
                  <a:lnTo>
                    <a:pt x="126" y="29"/>
                  </a:lnTo>
                  <a:lnTo>
                    <a:pt x="129" y="37"/>
                  </a:lnTo>
                  <a:lnTo>
                    <a:pt x="130" y="48"/>
                  </a:lnTo>
                  <a:lnTo>
                    <a:pt x="131" y="62"/>
                  </a:lnTo>
                  <a:lnTo>
                    <a:pt x="131" y="150"/>
                  </a:lnTo>
                  <a:lnTo>
                    <a:pt x="130" y="152"/>
                  </a:lnTo>
                  <a:lnTo>
                    <a:pt x="129" y="152"/>
                  </a:lnTo>
                  <a:lnTo>
                    <a:pt x="127" y="153"/>
                  </a:lnTo>
                  <a:lnTo>
                    <a:pt x="126" y="153"/>
                  </a:lnTo>
                  <a:lnTo>
                    <a:pt x="125" y="154"/>
                  </a:lnTo>
                  <a:lnTo>
                    <a:pt x="121" y="155"/>
                  </a:lnTo>
                  <a:lnTo>
                    <a:pt x="102" y="155"/>
                  </a:lnTo>
                  <a:lnTo>
                    <a:pt x="98" y="154"/>
                  </a:lnTo>
                  <a:lnTo>
                    <a:pt x="96" y="153"/>
                  </a:lnTo>
                  <a:lnTo>
                    <a:pt x="95" y="153"/>
                  </a:lnTo>
                  <a:lnTo>
                    <a:pt x="92" y="150"/>
                  </a:lnTo>
                  <a:lnTo>
                    <a:pt x="92" y="57"/>
                  </a:lnTo>
                  <a:lnTo>
                    <a:pt x="91" y="53"/>
                  </a:lnTo>
                  <a:lnTo>
                    <a:pt x="89" y="48"/>
                  </a:lnTo>
                  <a:lnTo>
                    <a:pt x="87" y="43"/>
                  </a:lnTo>
                  <a:lnTo>
                    <a:pt x="83" y="39"/>
                  </a:lnTo>
                  <a:lnTo>
                    <a:pt x="79" y="37"/>
                  </a:lnTo>
                  <a:lnTo>
                    <a:pt x="69" y="34"/>
                  </a:lnTo>
                  <a:lnTo>
                    <a:pt x="59" y="37"/>
                  </a:lnTo>
                  <a:lnTo>
                    <a:pt x="49" y="44"/>
                  </a:lnTo>
                  <a:lnTo>
                    <a:pt x="44" y="49"/>
                  </a:lnTo>
                  <a:lnTo>
                    <a:pt x="39" y="56"/>
                  </a:lnTo>
                  <a:lnTo>
                    <a:pt x="39" y="150"/>
                  </a:lnTo>
                  <a:lnTo>
                    <a:pt x="37" y="153"/>
                  </a:lnTo>
                  <a:lnTo>
                    <a:pt x="35" y="153"/>
                  </a:lnTo>
                  <a:lnTo>
                    <a:pt x="33" y="154"/>
                  </a:lnTo>
                  <a:lnTo>
                    <a:pt x="29" y="155"/>
                  </a:lnTo>
                  <a:lnTo>
                    <a:pt x="10" y="155"/>
                  </a:lnTo>
                  <a:lnTo>
                    <a:pt x="6" y="154"/>
                  </a:lnTo>
                  <a:lnTo>
                    <a:pt x="4" y="153"/>
                  </a:lnTo>
                  <a:lnTo>
                    <a:pt x="2" y="153"/>
                  </a:lnTo>
                  <a:lnTo>
                    <a:pt x="0" y="150"/>
                  </a:lnTo>
                  <a:lnTo>
                    <a:pt x="0" y="8"/>
                  </a:lnTo>
                  <a:lnTo>
                    <a:pt x="4" y="4"/>
                  </a:lnTo>
                  <a:lnTo>
                    <a:pt x="6" y="4"/>
                  </a:lnTo>
                  <a:lnTo>
                    <a:pt x="9" y="3"/>
                  </a:lnTo>
                  <a:lnTo>
                    <a:pt x="25" y="3"/>
                  </a:lnTo>
                  <a:lnTo>
                    <a:pt x="28" y="4"/>
                  </a:lnTo>
                  <a:lnTo>
                    <a:pt x="30" y="4"/>
                  </a:lnTo>
                  <a:lnTo>
                    <a:pt x="33" y="7"/>
                  </a:lnTo>
                  <a:lnTo>
                    <a:pt x="33" y="25"/>
                  </a:lnTo>
                  <a:lnTo>
                    <a:pt x="44" y="14"/>
                  </a:lnTo>
                  <a:lnTo>
                    <a:pt x="57" y="7"/>
                  </a:lnTo>
                  <a:lnTo>
                    <a:pt x="68" y="1"/>
                  </a:lnTo>
                  <a:lnTo>
                    <a:pt x="81"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7" name="Freeform 47"/>
            <p:cNvSpPr>
              <a:spLocks/>
            </p:cNvSpPr>
            <p:nvPr userDrawn="1"/>
          </p:nvSpPr>
          <p:spPr bwMode="auto">
            <a:xfrm>
              <a:off x="466" y="3963"/>
              <a:ext cx="39" cy="33"/>
            </a:xfrm>
            <a:custGeom>
              <a:avLst/>
              <a:gdLst>
                <a:gd name="T0" fmla="*/ 0 w 154"/>
                <a:gd name="T1" fmla="*/ 0 h 133"/>
                <a:gd name="T2" fmla="*/ 0 w 154"/>
                <a:gd name="T3" fmla="*/ 0 h 133"/>
                <a:gd name="T4" fmla="*/ 0 w 154"/>
                <a:gd name="T5" fmla="*/ 0 h 133"/>
                <a:gd name="T6" fmla="*/ 0 w 154"/>
                <a:gd name="T7" fmla="*/ 0 h 133"/>
                <a:gd name="T8" fmla="*/ 0 w 154"/>
                <a:gd name="T9" fmla="*/ 0 h 133"/>
                <a:gd name="T10" fmla="*/ 0 w 154"/>
                <a:gd name="T11" fmla="*/ 0 h 133"/>
                <a:gd name="T12" fmla="*/ 0 w 154"/>
                <a:gd name="T13" fmla="*/ 0 h 133"/>
                <a:gd name="T14" fmla="*/ 0 w 154"/>
                <a:gd name="T15" fmla="*/ 0 h 133"/>
                <a:gd name="T16" fmla="*/ 0 w 154"/>
                <a:gd name="T17" fmla="*/ 0 h 133"/>
                <a:gd name="T18" fmla="*/ 0 w 154"/>
                <a:gd name="T19" fmla="*/ 0 h 133"/>
                <a:gd name="T20" fmla="*/ 0 w 154"/>
                <a:gd name="T21" fmla="*/ 0 h 133"/>
                <a:gd name="T22" fmla="*/ 0 w 154"/>
                <a:gd name="T23" fmla="*/ 0 h 133"/>
                <a:gd name="T24" fmla="*/ 0 w 154"/>
                <a:gd name="T25" fmla="*/ 0 h 133"/>
                <a:gd name="T26" fmla="*/ 0 w 154"/>
                <a:gd name="T27" fmla="*/ 0 h 133"/>
                <a:gd name="T28" fmla="*/ 0 w 154"/>
                <a:gd name="T29" fmla="*/ 0 h 133"/>
                <a:gd name="T30" fmla="*/ 0 w 154"/>
                <a:gd name="T31" fmla="*/ 0 h 133"/>
                <a:gd name="T32" fmla="*/ 0 w 154"/>
                <a:gd name="T33" fmla="*/ 0 h 133"/>
                <a:gd name="T34" fmla="*/ 0 w 154"/>
                <a:gd name="T35" fmla="*/ 0 h 133"/>
                <a:gd name="T36" fmla="*/ 0 w 154"/>
                <a:gd name="T37" fmla="*/ 0 h 133"/>
                <a:gd name="T38" fmla="*/ 0 w 154"/>
                <a:gd name="T39" fmla="*/ 0 h 133"/>
                <a:gd name="T40" fmla="*/ 0 w 154"/>
                <a:gd name="T41" fmla="*/ 0 h 1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54" h="133">
                  <a:moveTo>
                    <a:pt x="77" y="0"/>
                  </a:moveTo>
                  <a:lnTo>
                    <a:pt x="97" y="3"/>
                  </a:lnTo>
                  <a:lnTo>
                    <a:pt x="116" y="11"/>
                  </a:lnTo>
                  <a:lnTo>
                    <a:pt x="131" y="23"/>
                  </a:lnTo>
                  <a:lnTo>
                    <a:pt x="144" y="40"/>
                  </a:lnTo>
                  <a:lnTo>
                    <a:pt x="151" y="57"/>
                  </a:lnTo>
                  <a:lnTo>
                    <a:pt x="154" y="77"/>
                  </a:lnTo>
                  <a:lnTo>
                    <a:pt x="151" y="99"/>
                  </a:lnTo>
                  <a:lnTo>
                    <a:pt x="144" y="118"/>
                  </a:lnTo>
                  <a:lnTo>
                    <a:pt x="131" y="133"/>
                  </a:lnTo>
                  <a:lnTo>
                    <a:pt x="130" y="133"/>
                  </a:lnTo>
                  <a:lnTo>
                    <a:pt x="101" y="111"/>
                  </a:lnTo>
                  <a:lnTo>
                    <a:pt x="69" y="94"/>
                  </a:lnTo>
                  <a:lnTo>
                    <a:pt x="35" y="80"/>
                  </a:lnTo>
                  <a:lnTo>
                    <a:pt x="0" y="70"/>
                  </a:lnTo>
                  <a:lnTo>
                    <a:pt x="0" y="69"/>
                  </a:lnTo>
                  <a:lnTo>
                    <a:pt x="5" y="47"/>
                  </a:lnTo>
                  <a:lnTo>
                    <a:pt x="17" y="28"/>
                  </a:lnTo>
                  <a:lnTo>
                    <a:pt x="34" y="13"/>
                  </a:lnTo>
                  <a:lnTo>
                    <a:pt x="54" y="4"/>
                  </a:lnTo>
                  <a:lnTo>
                    <a:pt x="77" y="0"/>
                  </a:lnTo>
                  <a:close/>
                </a:path>
              </a:pathLst>
            </a:custGeom>
            <a:solidFill>
              <a:srgbClr val="9F7D3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8" name="Freeform 48"/>
            <p:cNvSpPr>
              <a:spLocks/>
            </p:cNvSpPr>
            <p:nvPr userDrawn="1"/>
          </p:nvSpPr>
          <p:spPr bwMode="auto">
            <a:xfrm>
              <a:off x="339" y="3936"/>
              <a:ext cx="110" cy="110"/>
            </a:xfrm>
            <a:custGeom>
              <a:avLst/>
              <a:gdLst>
                <a:gd name="T0" fmla="*/ 0 w 440"/>
                <a:gd name="T1" fmla="*/ 0 h 440"/>
                <a:gd name="T2" fmla="*/ 0 w 440"/>
                <a:gd name="T3" fmla="*/ 0 h 440"/>
                <a:gd name="T4" fmla="*/ 0 w 440"/>
                <a:gd name="T5" fmla="*/ 0 h 440"/>
                <a:gd name="T6" fmla="*/ 0 w 440"/>
                <a:gd name="T7" fmla="*/ 0 h 440"/>
                <a:gd name="T8" fmla="*/ 0 w 440"/>
                <a:gd name="T9" fmla="*/ 0 h 440"/>
                <a:gd name="T10" fmla="*/ 0 w 440"/>
                <a:gd name="T11" fmla="*/ 0 h 440"/>
                <a:gd name="T12" fmla="*/ 0 w 440"/>
                <a:gd name="T13" fmla="*/ 0 h 440"/>
                <a:gd name="T14" fmla="*/ 0 w 440"/>
                <a:gd name="T15" fmla="*/ 0 h 440"/>
                <a:gd name="T16" fmla="*/ 0 w 440"/>
                <a:gd name="T17" fmla="*/ 0 h 440"/>
                <a:gd name="T18" fmla="*/ 0 w 440"/>
                <a:gd name="T19" fmla="*/ 0 h 440"/>
                <a:gd name="T20" fmla="*/ 0 w 440"/>
                <a:gd name="T21" fmla="*/ 0 h 440"/>
                <a:gd name="T22" fmla="*/ 0 w 440"/>
                <a:gd name="T23" fmla="*/ 0 h 440"/>
                <a:gd name="T24" fmla="*/ 0 w 440"/>
                <a:gd name="T25" fmla="*/ 0 h 440"/>
                <a:gd name="T26" fmla="*/ 0 w 440"/>
                <a:gd name="T27" fmla="*/ 0 h 440"/>
                <a:gd name="T28" fmla="*/ 0 w 440"/>
                <a:gd name="T29" fmla="*/ 0 h 440"/>
                <a:gd name="T30" fmla="*/ 0 w 440"/>
                <a:gd name="T31" fmla="*/ 0 h 440"/>
                <a:gd name="T32" fmla="*/ 0 w 440"/>
                <a:gd name="T33" fmla="*/ 0 h 440"/>
                <a:gd name="T34" fmla="*/ 0 w 440"/>
                <a:gd name="T35" fmla="*/ 0 h 440"/>
                <a:gd name="T36" fmla="*/ 0 w 440"/>
                <a:gd name="T37" fmla="*/ 0 h 440"/>
                <a:gd name="T38" fmla="*/ 0 w 440"/>
                <a:gd name="T39" fmla="*/ 0 h 440"/>
                <a:gd name="T40" fmla="*/ 0 w 440"/>
                <a:gd name="T41" fmla="*/ 0 h 440"/>
                <a:gd name="T42" fmla="*/ 0 w 440"/>
                <a:gd name="T43" fmla="*/ 0 h 440"/>
                <a:gd name="T44" fmla="*/ 0 w 440"/>
                <a:gd name="T45" fmla="*/ 0 h 440"/>
                <a:gd name="T46" fmla="*/ 0 w 440"/>
                <a:gd name="T47" fmla="*/ 0 h 440"/>
                <a:gd name="T48" fmla="*/ 0 w 440"/>
                <a:gd name="T49" fmla="*/ 0 h 440"/>
                <a:gd name="T50" fmla="*/ 0 w 440"/>
                <a:gd name="T51" fmla="*/ 0 h 440"/>
                <a:gd name="T52" fmla="*/ 0 w 440"/>
                <a:gd name="T53" fmla="*/ 0 h 440"/>
                <a:gd name="T54" fmla="*/ 0 w 440"/>
                <a:gd name="T55" fmla="*/ 0 h 440"/>
                <a:gd name="T56" fmla="*/ 0 w 440"/>
                <a:gd name="T57" fmla="*/ 0 h 440"/>
                <a:gd name="T58" fmla="*/ 0 w 440"/>
                <a:gd name="T59" fmla="*/ 0 h 440"/>
                <a:gd name="T60" fmla="*/ 0 w 440"/>
                <a:gd name="T61" fmla="*/ 0 h 440"/>
                <a:gd name="T62" fmla="*/ 0 w 440"/>
                <a:gd name="T63" fmla="*/ 0 h 440"/>
                <a:gd name="T64" fmla="*/ 0 w 440"/>
                <a:gd name="T65" fmla="*/ 0 h 440"/>
                <a:gd name="T66" fmla="*/ 0 w 440"/>
                <a:gd name="T67" fmla="*/ 0 h 440"/>
                <a:gd name="T68" fmla="*/ 0 w 440"/>
                <a:gd name="T69" fmla="*/ 0 h 440"/>
                <a:gd name="T70" fmla="*/ 0 w 440"/>
                <a:gd name="T71" fmla="*/ 0 h 440"/>
                <a:gd name="T72" fmla="*/ 0 w 440"/>
                <a:gd name="T73" fmla="*/ 0 h 44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40" h="440">
                  <a:moveTo>
                    <a:pt x="221" y="0"/>
                  </a:moveTo>
                  <a:lnTo>
                    <a:pt x="260" y="4"/>
                  </a:lnTo>
                  <a:lnTo>
                    <a:pt x="298" y="14"/>
                  </a:lnTo>
                  <a:lnTo>
                    <a:pt x="332" y="31"/>
                  </a:lnTo>
                  <a:lnTo>
                    <a:pt x="362" y="52"/>
                  </a:lnTo>
                  <a:lnTo>
                    <a:pt x="388" y="78"/>
                  </a:lnTo>
                  <a:lnTo>
                    <a:pt x="410" y="109"/>
                  </a:lnTo>
                  <a:lnTo>
                    <a:pt x="426" y="143"/>
                  </a:lnTo>
                  <a:lnTo>
                    <a:pt x="436" y="181"/>
                  </a:lnTo>
                  <a:lnTo>
                    <a:pt x="440" y="220"/>
                  </a:lnTo>
                  <a:lnTo>
                    <a:pt x="436" y="260"/>
                  </a:lnTo>
                  <a:lnTo>
                    <a:pt x="426" y="297"/>
                  </a:lnTo>
                  <a:lnTo>
                    <a:pt x="410" y="331"/>
                  </a:lnTo>
                  <a:lnTo>
                    <a:pt x="388" y="362"/>
                  </a:lnTo>
                  <a:lnTo>
                    <a:pt x="362" y="389"/>
                  </a:lnTo>
                  <a:lnTo>
                    <a:pt x="332" y="410"/>
                  </a:lnTo>
                  <a:lnTo>
                    <a:pt x="298" y="427"/>
                  </a:lnTo>
                  <a:lnTo>
                    <a:pt x="260" y="437"/>
                  </a:lnTo>
                  <a:lnTo>
                    <a:pt x="221" y="440"/>
                  </a:lnTo>
                  <a:lnTo>
                    <a:pt x="180" y="437"/>
                  </a:lnTo>
                  <a:lnTo>
                    <a:pt x="144" y="427"/>
                  </a:lnTo>
                  <a:lnTo>
                    <a:pt x="110" y="410"/>
                  </a:lnTo>
                  <a:lnTo>
                    <a:pt x="78" y="389"/>
                  </a:lnTo>
                  <a:lnTo>
                    <a:pt x="52" y="362"/>
                  </a:lnTo>
                  <a:lnTo>
                    <a:pt x="30" y="331"/>
                  </a:lnTo>
                  <a:lnTo>
                    <a:pt x="14" y="297"/>
                  </a:lnTo>
                  <a:lnTo>
                    <a:pt x="4" y="260"/>
                  </a:lnTo>
                  <a:lnTo>
                    <a:pt x="0" y="220"/>
                  </a:lnTo>
                  <a:lnTo>
                    <a:pt x="4" y="181"/>
                  </a:lnTo>
                  <a:lnTo>
                    <a:pt x="14" y="143"/>
                  </a:lnTo>
                  <a:lnTo>
                    <a:pt x="30" y="109"/>
                  </a:lnTo>
                  <a:lnTo>
                    <a:pt x="52" y="78"/>
                  </a:lnTo>
                  <a:lnTo>
                    <a:pt x="78" y="52"/>
                  </a:lnTo>
                  <a:lnTo>
                    <a:pt x="110" y="31"/>
                  </a:lnTo>
                  <a:lnTo>
                    <a:pt x="144" y="14"/>
                  </a:lnTo>
                  <a:lnTo>
                    <a:pt x="180" y="4"/>
                  </a:lnTo>
                  <a:lnTo>
                    <a:pt x="221" y="0"/>
                  </a:lnTo>
                  <a:close/>
                </a:path>
              </a:pathLst>
            </a:custGeom>
            <a:solidFill>
              <a:srgbClr val="9F7D3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69" name="Freeform 49"/>
            <p:cNvSpPr>
              <a:spLocks/>
            </p:cNvSpPr>
            <p:nvPr userDrawn="1"/>
          </p:nvSpPr>
          <p:spPr bwMode="auto">
            <a:xfrm>
              <a:off x="340" y="4166"/>
              <a:ext cx="50" cy="50"/>
            </a:xfrm>
            <a:custGeom>
              <a:avLst/>
              <a:gdLst>
                <a:gd name="T0" fmla="*/ 0 w 201"/>
                <a:gd name="T1" fmla="*/ 0 h 201"/>
                <a:gd name="T2" fmla="*/ 0 w 201"/>
                <a:gd name="T3" fmla="*/ 0 h 201"/>
                <a:gd name="T4" fmla="*/ 0 w 201"/>
                <a:gd name="T5" fmla="*/ 0 h 201"/>
                <a:gd name="T6" fmla="*/ 0 w 201"/>
                <a:gd name="T7" fmla="*/ 0 h 201"/>
                <a:gd name="T8" fmla="*/ 0 w 201"/>
                <a:gd name="T9" fmla="*/ 0 h 201"/>
                <a:gd name="T10" fmla="*/ 0 w 201"/>
                <a:gd name="T11" fmla="*/ 0 h 201"/>
                <a:gd name="T12" fmla="*/ 0 w 201"/>
                <a:gd name="T13" fmla="*/ 0 h 201"/>
                <a:gd name="T14" fmla="*/ 0 w 201"/>
                <a:gd name="T15" fmla="*/ 0 h 201"/>
                <a:gd name="T16" fmla="*/ 0 w 201"/>
                <a:gd name="T17" fmla="*/ 0 h 201"/>
                <a:gd name="T18" fmla="*/ 0 w 201"/>
                <a:gd name="T19" fmla="*/ 0 h 201"/>
                <a:gd name="T20" fmla="*/ 0 w 201"/>
                <a:gd name="T21" fmla="*/ 0 h 201"/>
                <a:gd name="T22" fmla="*/ 0 w 201"/>
                <a:gd name="T23" fmla="*/ 0 h 201"/>
                <a:gd name="T24" fmla="*/ 0 w 201"/>
                <a:gd name="T25" fmla="*/ 0 h 201"/>
                <a:gd name="T26" fmla="*/ 0 w 201"/>
                <a:gd name="T27" fmla="*/ 0 h 201"/>
                <a:gd name="T28" fmla="*/ 0 w 201"/>
                <a:gd name="T29" fmla="*/ 0 h 201"/>
                <a:gd name="T30" fmla="*/ 0 w 201"/>
                <a:gd name="T31" fmla="*/ 0 h 201"/>
                <a:gd name="T32" fmla="*/ 0 w 201"/>
                <a:gd name="T33" fmla="*/ 0 h 201"/>
                <a:gd name="T34" fmla="*/ 0 w 201"/>
                <a:gd name="T35" fmla="*/ 0 h 201"/>
                <a:gd name="T36" fmla="*/ 0 w 201"/>
                <a:gd name="T37" fmla="*/ 0 h 201"/>
                <a:gd name="T38" fmla="*/ 0 w 201"/>
                <a:gd name="T39" fmla="*/ 0 h 201"/>
                <a:gd name="T40" fmla="*/ 0 w 201"/>
                <a:gd name="T41" fmla="*/ 0 h 201"/>
                <a:gd name="T42" fmla="*/ 0 w 201"/>
                <a:gd name="T43" fmla="*/ 0 h 201"/>
                <a:gd name="T44" fmla="*/ 0 w 201"/>
                <a:gd name="T45" fmla="*/ 0 h 201"/>
                <a:gd name="T46" fmla="*/ 0 w 201"/>
                <a:gd name="T47" fmla="*/ 0 h 201"/>
                <a:gd name="T48" fmla="*/ 0 w 201"/>
                <a:gd name="T49" fmla="*/ 0 h 2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1" h="201">
                  <a:moveTo>
                    <a:pt x="100" y="0"/>
                  </a:moveTo>
                  <a:lnTo>
                    <a:pt x="126" y="4"/>
                  </a:lnTo>
                  <a:lnTo>
                    <a:pt x="150" y="14"/>
                  </a:lnTo>
                  <a:lnTo>
                    <a:pt x="170" y="29"/>
                  </a:lnTo>
                  <a:lnTo>
                    <a:pt x="187" y="50"/>
                  </a:lnTo>
                  <a:lnTo>
                    <a:pt x="197" y="74"/>
                  </a:lnTo>
                  <a:lnTo>
                    <a:pt x="201" y="100"/>
                  </a:lnTo>
                  <a:lnTo>
                    <a:pt x="197" y="128"/>
                  </a:lnTo>
                  <a:lnTo>
                    <a:pt x="187" y="152"/>
                  </a:lnTo>
                  <a:lnTo>
                    <a:pt x="170" y="172"/>
                  </a:lnTo>
                  <a:lnTo>
                    <a:pt x="150" y="187"/>
                  </a:lnTo>
                  <a:lnTo>
                    <a:pt x="126" y="197"/>
                  </a:lnTo>
                  <a:lnTo>
                    <a:pt x="100" y="201"/>
                  </a:lnTo>
                  <a:lnTo>
                    <a:pt x="73" y="197"/>
                  </a:lnTo>
                  <a:lnTo>
                    <a:pt x="49" y="187"/>
                  </a:lnTo>
                  <a:lnTo>
                    <a:pt x="29" y="172"/>
                  </a:lnTo>
                  <a:lnTo>
                    <a:pt x="14" y="152"/>
                  </a:lnTo>
                  <a:lnTo>
                    <a:pt x="4" y="128"/>
                  </a:lnTo>
                  <a:lnTo>
                    <a:pt x="0" y="100"/>
                  </a:lnTo>
                  <a:lnTo>
                    <a:pt x="4" y="74"/>
                  </a:lnTo>
                  <a:lnTo>
                    <a:pt x="14" y="50"/>
                  </a:lnTo>
                  <a:lnTo>
                    <a:pt x="29" y="29"/>
                  </a:lnTo>
                  <a:lnTo>
                    <a:pt x="49" y="14"/>
                  </a:lnTo>
                  <a:lnTo>
                    <a:pt x="73" y="4"/>
                  </a:lnTo>
                  <a:lnTo>
                    <a:pt x="100"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70" name="Freeform 50"/>
            <p:cNvSpPr>
              <a:spLocks/>
            </p:cNvSpPr>
            <p:nvPr userDrawn="1"/>
          </p:nvSpPr>
          <p:spPr bwMode="auto">
            <a:xfrm>
              <a:off x="379" y="4097"/>
              <a:ext cx="48" cy="69"/>
            </a:xfrm>
            <a:custGeom>
              <a:avLst/>
              <a:gdLst>
                <a:gd name="T0" fmla="*/ 0 w 195"/>
                <a:gd name="T1" fmla="*/ 0 h 277"/>
                <a:gd name="T2" fmla="*/ 0 w 195"/>
                <a:gd name="T3" fmla="*/ 0 h 277"/>
                <a:gd name="T4" fmla="*/ 0 w 195"/>
                <a:gd name="T5" fmla="*/ 0 h 277"/>
                <a:gd name="T6" fmla="*/ 0 w 195"/>
                <a:gd name="T7" fmla="*/ 0 h 277"/>
                <a:gd name="T8" fmla="*/ 0 w 195"/>
                <a:gd name="T9" fmla="*/ 0 h 277"/>
                <a:gd name="T10" fmla="*/ 0 w 195"/>
                <a:gd name="T11" fmla="*/ 0 h 277"/>
                <a:gd name="T12" fmla="*/ 0 w 195"/>
                <a:gd name="T13" fmla="*/ 0 h 277"/>
                <a:gd name="T14" fmla="*/ 0 w 195"/>
                <a:gd name="T15" fmla="*/ 0 h 277"/>
                <a:gd name="T16" fmla="*/ 0 w 195"/>
                <a:gd name="T17" fmla="*/ 0 h 277"/>
                <a:gd name="T18" fmla="*/ 0 w 195"/>
                <a:gd name="T19" fmla="*/ 0 h 277"/>
                <a:gd name="T20" fmla="*/ 0 w 195"/>
                <a:gd name="T21" fmla="*/ 0 h 277"/>
                <a:gd name="T22" fmla="*/ 0 w 195"/>
                <a:gd name="T23" fmla="*/ 0 h 277"/>
                <a:gd name="T24" fmla="*/ 0 w 195"/>
                <a:gd name="T25" fmla="*/ 0 h 277"/>
                <a:gd name="T26" fmla="*/ 0 w 195"/>
                <a:gd name="T27" fmla="*/ 0 h 277"/>
                <a:gd name="T28" fmla="*/ 0 w 195"/>
                <a:gd name="T29" fmla="*/ 0 h 2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5" h="277">
                  <a:moveTo>
                    <a:pt x="187" y="0"/>
                  </a:moveTo>
                  <a:lnTo>
                    <a:pt x="190" y="0"/>
                  </a:lnTo>
                  <a:lnTo>
                    <a:pt x="192" y="1"/>
                  </a:lnTo>
                  <a:lnTo>
                    <a:pt x="193" y="3"/>
                  </a:lnTo>
                  <a:lnTo>
                    <a:pt x="195" y="5"/>
                  </a:lnTo>
                  <a:lnTo>
                    <a:pt x="195" y="10"/>
                  </a:lnTo>
                  <a:lnTo>
                    <a:pt x="193" y="11"/>
                  </a:lnTo>
                  <a:lnTo>
                    <a:pt x="23" y="277"/>
                  </a:lnTo>
                  <a:lnTo>
                    <a:pt x="13" y="269"/>
                  </a:lnTo>
                  <a:lnTo>
                    <a:pt x="0" y="263"/>
                  </a:lnTo>
                  <a:lnTo>
                    <a:pt x="3" y="261"/>
                  </a:lnTo>
                  <a:lnTo>
                    <a:pt x="182" y="5"/>
                  </a:lnTo>
                  <a:lnTo>
                    <a:pt x="183" y="3"/>
                  </a:lnTo>
                  <a:lnTo>
                    <a:pt x="185" y="1"/>
                  </a:lnTo>
                  <a:lnTo>
                    <a:pt x="187"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71" name="Freeform 51"/>
            <p:cNvSpPr>
              <a:spLocks/>
            </p:cNvSpPr>
            <p:nvPr userDrawn="1"/>
          </p:nvSpPr>
          <p:spPr bwMode="auto">
            <a:xfrm>
              <a:off x="510" y="3987"/>
              <a:ext cx="34" cy="28"/>
            </a:xfrm>
            <a:custGeom>
              <a:avLst/>
              <a:gdLst>
                <a:gd name="T0" fmla="*/ 0 w 134"/>
                <a:gd name="T1" fmla="*/ 0 h 108"/>
                <a:gd name="T2" fmla="*/ 0 w 134"/>
                <a:gd name="T3" fmla="*/ 0 h 108"/>
                <a:gd name="T4" fmla="*/ 0 w 134"/>
                <a:gd name="T5" fmla="*/ 0 h 108"/>
                <a:gd name="T6" fmla="*/ 0 w 134"/>
                <a:gd name="T7" fmla="*/ 0 h 108"/>
                <a:gd name="T8" fmla="*/ 0 w 134"/>
                <a:gd name="T9" fmla="*/ 0 h 108"/>
                <a:gd name="T10" fmla="*/ 0 w 134"/>
                <a:gd name="T11" fmla="*/ 0 h 108"/>
                <a:gd name="T12" fmla="*/ 0 w 134"/>
                <a:gd name="T13" fmla="*/ 0 h 108"/>
                <a:gd name="T14" fmla="*/ 0 w 134"/>
                <a:gd name="T15" fmla="*/ 0 h 108"/>
                <a:gd name="T16" fmla="*/ 0 w 134"/>
                <a:gd name="T17" fmla="*/ 0 h 1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108">
                  <a:moveTo>
                    <a:pt x="125" y="0"/>
                  </a:moveTo>
                  <a:lnTo>
                    <a:pt x="129" y="0"/>
                  </a:lnTo>
                  <a:lnTo>
                    <a:pt x="131" y="2"/>
                  </a:lnTo>
                  <a:lnTo>
                    <a:pt x="134" y="7"/>
                  </a:lnTo>
                  <a:lnTo>
                    <a:pt x="130" y="11"/>
                  </a:lnTo>
                  <a:lnTo>
                    <a:pt x="15" y="108"/>
                  </a:lnTo>
                  <a:lnTo>
                    <a:pt x="0" y="85"/>
                  </a:lnTo>
                  <a:lnTo>
                    <a:pt x="123" y="1"/>
                  </a:lnTo>
                  <a:lnTo>
                    <a:pt x="125"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72" name="Freeform 52"/>
            <p:cNvSpPr>
              <a:spLocks/>
            </p:cNvSpPr>
            <p:nvPr userDrawn="1"/>
          </p:nvSpPr>
          <p:spPr bwMode="auto">
            <a:xfrm>
              <a:off x="529" y="3941"/>
              <a:ext cx="67" cy="67"/>
            </a:xfrm>
            <a:custGeom>
              <a:avLst/>
              <a:gdLst>
                <a:gd name="T0" fmla="*/ 0 w 267"/>
                <a:gd name="T1" fmla="*/ 0 h 268"/>
                <a:gd name="T2" fmla="*/ 0 w 267"/>
                <a:gd name="T3" fmla="*/ 0 h 268"/>
                <a:gd name="T4" fmla="*/ 0 w 267"/>
                <a:gd name="T5" fmla="*/ 0 h 268"/>
                <a:gd name="T6" fmla="*/ 0 w 267"/>
                <a:gd name="T7" fmla="*/ 0 h 268"/>
                <a:gd name="T8" fmla="*/ 0 w 267"/>
                <a:gd name="T9" fmla="*/ 0 h 268"/>
                <a:gd name="T10" fmla="*/ 0 w 267"/>
                <a:gd name="T11" fmla="*/ 0 h 268"/>
                <a:gd name="T12" fmla="*/ 0 w 267"/>
                <a:gd name="T13" fmla="*/ 0 h 268"/>
                <a:gd name="T14" fmla="*/ 0 w 267"/>
                <a:gd name="T15" fmla="*/ 0 h 268"/>
                <a:gd name="T16" fmla="*/ 0 w 267"/>
                <a:gd name="T17" fmla="*/ 0 h 268"/>
                <a:gd name="T18" fmla="*/ 0 w 267"/>
                <a:gd name="T19" fmla="*/ 0 h 268"/>
                <a:gd name="T20" fmla="*/ 0 w 267"/>
                <a:gd name="T21" fmla="*/ 0 h 268"/>
                <a:gd name="T22" fmla="*/ 0 w 267"/>
                <a:gd name="T23" fmla="*/ 0 h 268"/>
                <a:gd name="T24" fmla="*/ 0 w 267"/>
                <a:gd name="T25" fmla="*/ 0 h 268"/>
                <a:gd name="T26" fmla="*/ 0 w 267"/>
                <a:gd name="T27" fmla="*/ 0 h 268"/>
                <a:gd name="T28" fmla="*/ 0 w 267"/>
                <a:gd name="T29" fmla="*/ 0 h 268"/>
                <a:gd name="T30" fmla="*/ 0 w 267"/>
                <a:gd name="T31" fmla="*/ 0 h 268"/>
                <a:gd name="T32" fmla="*/ 0 w 267"/>
                <a:gd name="T33" fmla="*/ 0 h 268"/>
                <a:gd name="T34" fmla="*/ 0 w 267"/>
                <a:gd name="T35" fmla="*/ 0 h 268"/>
                <a:gd name="T36" fmla="*/ 0 w 267"/>
                <a:gd name="T37" fmla="*/ 0 h 268"/>
                <a:gd name="T38" fmla="*/ 0 w 267"/>
                <a:gd name="T39" fmla="*/ 0 h 268"/>
                <a:gd name="T40" fmla="*/ 0 w 267"/>
                <a:gd name="T41" fmla="*/ 0 h 268"/>
                <a:gd name="T42" fmla="*/ 0 w 267"/>
                <a:gd name="T43" fmla="*/ 0 h 268"/>
                <a:gd name="T44" fmla="*/ 0 w 267"/>
                <a:gd name="T45" fmla="*/ 0 h 268"/>
                <a:gd name="T46" fmla="*/ 0 w 267"/>
                <a:gd name="T47" fmla="*/ 0 h 268"/>
                <a:gd name="T48" fmla="*/ 0 w 267"/>
                <a:gd name="T49" fmla="*/ 0 h 268"/>
                <a:gd name="T50" fmla="*/ 0 w 267"/>
                <a:gd name="T51" fmla="*/ 0 h 268"/>
                <a:gd name="T52" fmla="*/ 0 w 267"/>
                <a:gd name="T53" fmla="*/ 0 h 268"/>
                <a:gd name="T54" fmla="*/ 0 w 267"/>
                <a:gd name="T55" fmla="*/ 0 h 268"/>
                <a:gd name="T56" fmla="*/ 0 w 267"/>
                <a:gd name="T57" fmla="*/ 0 h 268"/>
                <a:gd name="T58" fmla="*/ 0 w 267"/>
                <a:gd name="T59" fmla="*/ 0 h 268"/>
                <a:gd name="T60" fmla="*/ 0 w 267"/>
                <a:gd name="T61" fmla="*/ 0 h 268"/>
                <a:gd name="T62" fmla="*/ 0 w 267"/>
                <a:gd name="T63" fmla="*/ 0 h 268"/>
                <a:gd name="T64" fmla="*/ 0 w 267"/>
                <a:gd name="T65" fmla="*/ 0 h 268"/>
                <a:gd name="T66" fmla="*/ 0 w 267"/>
                <a:gd name="T67" fmla="*/ 0 h 268"/>
                <a:gd name="T68" fmla="*/ 0 w 267"/>
                <a:gd name="T69" fmla="*/ 0 h 268"/>
                <a:gd name="T70" fmla="*/ 0 w 267"/>
                <a:gd name="T71" fmla="*/ 0 h 268"/>
                <a:gd name="T72" fmla="*/ 0 w 267"/>
                <a:gd name="T73" fmla="*/ 0 h 268"/>
                <a:gd name="T74" fmla="*/ 0 w 267"/>
                <a:gd name="T75" fmla="*/ 0 h 268"/>
                <a:gd name="T76" fmla="*/ 0 w 267"/>
                <a:gd name="T77" fmla="*/ 0 h 268"/>
                <a:gd name="T78" fmla="*/ 0 w 267"/>
                <a:gd name="T79" fmla="*/ 0 h 268"/>
                <a:gd name="T80" fmla="*/ 0 w 267"/>
                <a:gd name="T81" fmla="*/ 0 h 2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7" h="268">
                  <a:moveTo>
                    <a:pt x="134" y="0"/>
                  </a:moveTo>
                  <a:lnTo>
                    <a:pt x="164" y="4"/>
                  </a:lnTo>
                  <a:lnTo>
                    <a:pt x="193" y="14"/>
                  </a:lnTo>
                  <a:lnTo>
                    <a:pt x="217" y="29"/>
                  </a:lnTo>
                  <a:lnTo>
                    <a:pt x="238" y="51"/>
                  </a:lnTo>
                  <a:lnTo>
                    <a:pt x="253" y="75"/>
                  </a:lnTo>
                  <a:lnTo>
                    <a:pt x="264" y="104"/>
                  </a:lnTo>
                  <a:lnTo>
                    <a:pt x="267" y="134"/>
                  </a:lnTo>
                  <a:lnTo>
                    <a:pt x="264" y="164"/>
                  </a:lnTo>
                  <a:lnTo>
                    <a:pt x="253" y="193"/>
                  </a:lnTo>
                  <a:lnTo>
                    <a:pt x="238" y="217"/>
                  </a:lnTo>
                  <a:lnTo>
                    <a:pt x="217" y="239"/>
                  </a:lnTo>
                  <a:lnTo>
                    <a:pt x="193" y="254"/>
                  </a:lnTo>
                  <a:lnTo>
                    <a:pt x="164" y="264"/>
                  </a:lnTo>
                  <a:lnTo>
                    <a:pt x="134" y="268"/>
                  </a:lnTo>
                  <a:lnTo>
                    <a:pt x="107" y="265"/>
                  </a:lnTo>
                  <a:lnTo>
                    <a:pt x="83" y="259"/>
                  </a:lnTo>
                  <a:lnTo>
                    <a:pt x="61" y="247"/>
                  </a:lnTo>
                  <a:lnTo>
                    <a:pt x="42" y="232"/>
                  </a:lnTo>
                  <a:lnTo>
                    <a:pt x="38" y="227"/>
                  </a:lnTo>
                  <a:lnTo>
                    <a:pt x="59" y="208"/>
                  </a:lnTo>
                  <a:lnTo>
                    <a:pt x="61" y="207"/>
                  </a:lnTo>
                  <a:lnTo>
                    <a:pt x="66" y="203"/>
                  </a:lnTo>
                  <a:lnTo>
                    <a:pt x="69" y="197"/>
                  </a:lnTo>
                  <a:lnTo>
                    <a:pt x="69" y="189"/>
                  </a:lnTo>
                  <a:lnTo>
                    <a:pt x="66" y="181"/>
                  </a:lnTo>
                  <a:lnTo>
                    <a:pt x="58" y="174"/>
                  </a:lnTo>
                  <a:lnTo>
                    <a:pt x="50" y="173"/>
                  </a:lnTo>
                  <a:lnTo>
                    <a:pt x="44" y="175"/>
                  </a:lnTo>
                  <a:lnTo>
                    <a:pt x="37" y="179"/>
                  </a:lnTo>
                  <a:lnTo>
                    <a:pt x="14" y="194"/>
                  </a:lnTo>
                  <a:lnTo>
                    <a:pt x="11" y="189"/>
                  </a:lnTo>
                  <a:lnTo>
                    <a:pt x="3" y="163"/>
                  </a:lnTo>
                  <a:lnTo>
                    <a:pt x="0" y="134"/>
                  </a:lnTo>
                  <a:lnTo>
                    <a:pt x="4" y="104"/>
                  </a:lnTo>
                  <a:lnTo>
                    <a:pt x="14" y="75"/>
                  </a:lnTo>
                  <a:lnTo>
                    <a:pt x="29" y="51"/>
                  </a:lnTo>
                  <a:lnTo>
                    <a:pt x="50" y="29"/>
                  </a:lnTo>
                  <a:lnTo>
                    <a:pt x="74" y="14"/>
                  </a:lnTo>
                  <a:lnTo>
                    <a:pt x="103" y="4"/>
                  </a:lnTo>
                  <a:lnTo>
                    <a:pt x="134"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73" name="Freeform 53"/>
            <p:cNvSpPr>
              <a:spLocks/>
            </p:cNvSpPr>
            <p:nvPr userDrawn="1"/>
          </p:nvSpPr>
          <p:spPr bwMode="auto">
            <a:xfrm>
              <a:off x="501" y="4099"/>
              <a:ext cx="95" cy="96"/>
            </a:xfrm>
            <a:custGeom>
              <a:avLst/>
              <a:gdLst>
                <a:gd name="T0" fmla="*/ 0 w 381"/>
                <a:gd name="T1" fmla="*/ 0 h 382"/>
                <a:gd name="T2" fmla="*/ 0 w 381"/>
                <a:gd name="T3" fmla="*/ 0 h 382"/>
                <a:gd name="T4" fmla="*/ 0 w 381"/>
                <a:gd name="T5" fmla="*/ 0 h 382"/>
                <a:gd name="T6" fmla="*/ 0 w 381"/>
                <a:gd name="T7" fmla="*/ 0 h 382"/>
                <a:gd name="T8" fmla="*/ 0 w 381"/>
                <a:gd name="T9" fmla="*/ 0 h 382"/>
                <a:gd name="T10" fmla="*/ 0 w 381"/>
                <a:gd name="T11" fmla="*/ 0 h 382"/>
                <a:gd name="T12" fmla="*/ 0 w 381"/>
                <a:gd name="T13" fmla="*/ 0 h 382"/>
                <a:gd name="T14" fmla="*/ 0 w 381"/>
                <a:gd name="T15" fmla="*/ 0 h 382"/>
                <a:gd name="T16" fmla="*/ 0 w 381"/>
                <a:gd name="T17" fmla="*/ 0 h 382"/>
                <a:gd name="T18" fmla="*/ 0 w 381"/>
                <a:gd name="T19" fmla="*/ 0 h 382"/>
                <a:gd name="T20" fmla="*/ 0 w 381"/>
                <a:gd name="T21" fmla="*/ 0 h 382"/>
                <a:gd name="T22" fmla="*/ 0 w 381"/>
                <a:gd name="T23" fmla="*/ 0 h 382"/>
                <a:gd name="T24" fmla="*/ 0 w 381"/>
                <a:gd name="T25" fmla="*/ 0 h 382"/>
                <a:gd name="T26" fmla="*/ 0 w 381"/>
                <a:gd name="T27" fmla="*/ 0 h 382"/>
                <a:gd name="T28" fmla="*/ 0 w 381"/>
                <a:gd name="T29" fmla="*/ 0 h 382"/>
                <a:gd name="T30" fmla="*/ 0 w 381"/>
                <a:gd name="T31" fmla="*/ 0 h 382"/>
                <a:gd name="T32" fmla="*/ 0 w 381"/>
                <a:gd name="T33" fmla="*/ 0 h 382"/>
                <a:gd name="T34" fmla="*/ 0 w 381"/>
                <a:gd name="T35" fmla="*/ 0 h 382"/>
                <a:gd name="T36" fmla="*/ 0 w 381"/>
                <a:gd name="T37" fmla="*/ 0 h 382"/>
                <a:gd name="T38" fmla="*/ 0 w 381"/>
                <a:gd name="T39" fmla="*/ 0 h 382"/>
                <a:gd name="T40" fmla="*/ 0 w 381"/>
                <a:gd name="T41" fmla="*/ 0 h 382"/>
                <a:gd name="T42" fmla="*/ 0 w 381"/>
                <a:gd name="T43" fmla="*/ 0 h 382"/>
                <a:gd name="T44" fmla="*/ 0 w 381"/>
                <a:gd name="T45" fmla="*/ 0 h 382"/>
                <a:gd name="T46" fmla="*/ 0 w 381"/>
                <a:gd name="T47" fmla="*/ 0 h 382"/>
                <a:gd name="T48" fmla="*/ 0 w 381"/>
                <a:gd name="T49" fmla="*/ 0 h 382"/>
                <a:gd name="T50" fmla="*/ 0 w 381"/>
                <a:gd name="T51" fmla="*/ 0 h 382"/>
                <a:gd name="T52" fmla="*/ 0 w 381"/>
                <a:gd name="T53" fmla="*/ 0 h 382"/>
                <a:gd name="T54" fmla="*/ 0 w 381"/>
                <a:gd name="T55" fmla="*/ 0 h 382"/>
                <a:gd name="T56" fmla="*/ 0 w 381"/>
                <a:gd name="T57" fmla="*/ 0 h 382"/>
                <a:gd name="T58" fmla="*/ 0 w 381"/>
                <a:gd name="T59" fmla="*/ 0 h 382"/>
                <a:gd name="T60" fmla="*/ 0 w 381"/>
                <a:gd name="T61" fmla="*/ 0 h 382"/>
                <a:gd name="T62" fmla="*/ 0 w 381"/>
                <a:gd name="T63" fmla="*/ 0 h 382"/>
                <a:gd name="T64" fmla="*/ 0 w 381"/>
                <a:gd name="T65" fmla="*/ 0 h 382"/>
                <a:gd name="T66" fmla="*/ 0 w 381"/>
                <a:gd name="T67" fmla="*/ 0 h 382"/>
                <a:gd name="T68" fmla="*/ 0 w 381"/>
                <a:gd name="T69" fmla="*/ 0 h 382"/>
                <a:gd name="T70" fmla="*/ 0 w 381"/>
                <a:gd name="T71" fmla="*/ 0 h 382"/>
                <a:gd name="T72" fmla="*/ 0 w 381"/>
                <a:gd name="T73" fmla="*/ 0 h 382"/>
                <a:gd name="T74" fmla="*/ 0 w 381"/>
                <a:gd name="T75" fmla="*/ 0 h 382"/>
                <a:gd name="T76" fmla="*/ 0 w 381"/>
                <a:gd name="T77" fmla="*/ 0 h 382"/>
                <a:gd name="T78" fmla="*/ 0 w 381"/>
                <a:gd name="T79" fmla="*/ 0 h 382"/>
                <a:gd name="T80" fmla="*/ 0 w 381"/>
                <a:gd name="T81" fmla="*/ 0 h 382"/>
                <a:gd name="T82" fmla="*/ 0 w 381"/>
                <a:gd name="T83" fmla="*/ 0 h 382"/>
                <a:gd name="T84" fmla="*/ 0 w 381"/>
                <a:gd name="T85" fmla="*/ 0 h 382"/>
                <a:gd name="T86" fmla="*/ 0 w 381"/>
                <a:gd name="T87" fmla="*/ 0 h 38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81" h="382">
                  <a:moveTo>
                    <a:pt x="18" y="0"/>
                  </a:moveTo>
                  <a:lnTo>
                    <a:pt x="19" y="0"/>
                  </a:lnTo>
                  <a:lnTo>
                    <a:pt x="99" y="79"/>
                  </a:lnTo>
                  <a:lnTo>
                    <a:pt x="100" y="79"/>
                  </a:lnTo>
                  <a:lnTo>
                    <a:pt x="124" y="62"/>
                  </a:lnTo>
                  <a:lnTo>
                    <a:pt x="149" y="50"/>
                  </a:lnTo>
                  <a:lnTo>
                    <a:pt x="178" y="41"/>
                  </a:lnTo>
                  <a:lnTo>
                    <a:pt x="210" y="38"/>
                  </a:lnTo>
                  <a:lnTo>
                    <a:pt x="244" y="42"/>
                  </a:lnTo>
                  <a:lnTo>
                    <a:pt x="276" y="52"/>
                  </a:lnTo>
                  <a:lnTo>
                    <a:pt x="305" y="67"/>
                  </a:lnTo>
                  <a:lnTo>
                    <a:pt x="331" y="89"/>
                  </a:lnTo>
                  <a:lnTo>
                    <a:pt x="352" y="114"/>
                  </a:lnTo>
                  <a:lnTo>
                    <a:pt x="367" y="144"/>
                  </a:lnTo>
                  <a:lnTo>
                    <a:pt x="377" y="176"/>
                  </a:lnTo>
                  <a:lnTo>
                    <a:pt x="381" y="211"/>
                  </a:lnTo>
                  <a:lnTo>
                    <a:pt x="377" y="245"/>
                  </a:lnTo>
                  <a:lnTo>
                    <a:pt x="367" y="278"/>
                  </a:lnTo>
                  <a:lnTo>
                    <a:pt x="352" y="307"/>
                  </a:lnTo>
                  <a:lnTo>
                    <a:pt x="331" y="332"/>
                  </a:lnTo>
                  <a:lnTo>
                    <a:pt x="305" y="353"/>
                  </a:lnTo>
                  <a:lnTo>
                    <a:pt x="276" y="369"/>
                  </a:lnTo>
                  <a:lnTo>
                    <a:pt x="244" y="379"/>
                  </a:lnTo>
                  <a:lnTo>
                    <a:pt x="210" y="382"/>
                  </a:lnTo>
                  <a:lnTo>
                    <a:pt x="174" y="379"/>
                  </a:lnTo>
                  <a:lnTo>
                    <a:pt x="143" y="369"/>
                  </a:lnTo>
                  <a:lnTo>
                    <a:pt x="112" y="353"/>
                  </a:lnTo>
                  <a:lnTo>
                    <a:pt x="87" y="332"/>
                  </a:lnTo>
                  <a:lnTo>
                    <a:pt x="66" y="307"/>
                  </a:lnTo>
                  <a:lnTo>
                    <a:pt x="51" y="278"/>
                  </a:lnTo>
                  <a:lnTo>
                    <a:pt x="41" y="245"/>
                  </a:lnTo>
                  <a:lnTo>
                    <a:pt x="37" y="211"/>
                  </a:lnTo>
                  <a:lnTo>
                    <a:pt x="39" y="178"/>
                  </a:lnTo>
                  <a:lnTo>
                    <a:pt x="48" y="148"/>
                  </a:lnTo>
                  <a:lnTo>
                    <a:pt x="62" y="120"/>
                  </a:lnTo>
                  <a:lnTo>
                    <a:pt x="81" y="96"/>
                  </a:lnTo>
                  <a:lnTo>
                    <a:pt x="3" y="19"/>
                  </a:lnTo>
                  <a:lnTo>
                    <a:pt x="1" y="19"/>
                  </a:lnTo>
                  <a:lnTo>
                    <a:pt x="0" y="18"/>
                  </a:lnTo>
                  <a:lnTo>
                    <a:pt x="4" y="15"/>
                  </a:lnTo>
                  <a:lnTo>
                    <a:pt x="7" y="12"/>
                  </a:lnTo>
                  <a:lnTo>
                    <a:pt x="10" y="9"/>
                  </a:lnTo>
                  <a:lnTo>
                    <a:pt x="14" y="5"/>
                  </a:lnTo>
                  <a:lnTo>
                    <a:pt x="18" y="0"/>
                  </a:lnTo>
                  <a:close/>
                </a:path>
              </a:pathLst>
            </a:custGeom>
            <a:solidFill>
              <a:srgbClr val="9F7D3F"/>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sp>
          <p:nvSpPr>
            <p:cNvPr id="1074" name="Freeform 54"/>
            <p:cNvSpPr>
              <a:spLocks/>
            </p:cNvSpPr>
            <p:nvPr userDrawn="1"/>
          </p:nvSpPr>
          <p:spPr bwMode="auto">
            <a:xfrm>
              <a:off x="336" y="3984"/>
              <a:ext cx="220" cy="136"/>
            </a:xfrm>
            <a:custGeom>
              <a:avLst/>
              <a:gdLst>
                <a:gd name="T0" fmla="*/ 0 w 879"/>
                <a:gd name="T1" fmla="*/ 0 h 545"/>
                <a:gd name="T2" fmla="*/ 0 w 879"/>
                <a:gd name="T3" fmla="*/ 0 h 545"/>
                <a:gd name="T4" fmla="*/ 0 w 879"/>
                <a:gd name="T5" fmla="*/ 0 h 545"/>
                <a:gd name="T6" fmla="*/ 0 w 879"/>
                <a:gd name="T7" fmla="*/ 0 h 545"/>
                <a:gd name="T8" fmla="*/ 0 w 879"/>
                <a:gd name="T9" fmla="*/ 0 h 545"/>
                <a:gd name="T10" fmla="*/ 0 w 879"/>
                <a:gd name="T11" fmla="*/ 0 h 545"/>
                <a:gd name="T12" fmla="*/ 0 w 879"/>
                <a:gd name="T13" fmla="*/ 0 h 545"/>
                <a:gd name="T14" fmla="*/ 0 w 879"/>
                <a:gd name="T15" fmla="*/ 0 h 545"/>
                <a:gd name="T16" fmla="*/ 0 w 879"/>
                <a:gd name="T17" fmla="*/ 0 h 545"/>
                <a:gd name="T18" fmla="*/ 0 w 879"/>
                <a:gd name="T19" fmla="*/ 0 h 545"/>
                <a:gd name="T20" fmla="*/ 0 w 879"/>
                <a:gd name="T21" fmla="*/ 0 h 545"/>
                <a:gd name="T22" fmla="*/ 0 w 879"/>
                <a:gd name="T23" fmla="*/ 0 h 545"/>
                <a:gd name="T24" fmla="*/ 0 w 879"/>
                <a:gd name="T25" fmla="*/ 0 h 545"/>
                <a:gd name="T26" fmla="*/ 0 w 879"/>
                <a:gd name="T27" fmla="*/ 0 h 545"/>
                <a:gd name="T28" fmla="*/ 0 w 879"/>
                <a:gd name="T29" fmla="*/ 0 h 545"/>
                <a:gd name="T30" fmla="*/ 0 w 879"/>
                <a:gd name="T31" fmla="*/ 0 h 545"/>
                <a:gd name="T32" fmla="*/ 0 w 879"/>
                <a:gd name="T33" fmla="*/ 0 h 545"/>
                <a:gd name="T34" fmla="*/ 0 w 879"/>
                <a:gd name="T35" fmla="*/ 0 h 545"/>
                <a:gd name="T36" fmla="*/ 0 w 879"/>
                <a:gd name="T37" fmla="*/ 0 h 545"/>
                <a:gd name="T38" fmla="*/ 0 w 879"/>
                <a:gd name="T39" fmla="*/ 0 h 545"/>
                <a:gd name="T40" fmla="*/ 0 w 879"/>
                <a:gd name="T41" fmla="*/ 0 h 545"/>
                <a:gd name="T42" fmla="*/ 0 w 879"/>
                <a:gd name="T43" fmla="*/ 0 h 545"/>
                <a:gd name="T44" fmla="*/ 0 w 879"/>
                <a:gd name="T45" fmla="*/ 0 h 545"/>
                <a:gd name="T46" fmla="*/ 0 w 879"/>
                <a:gd name="T47" fmla="*/ 0 h 545"/>
                <a:gd name="T48" fmla="*/ 0 w 879"/>
                <a:gd name="T49" fmla="*/ 0 h 545"/>
                <a:gd name="T50" fmla="*/ 0 w 879"/>
                <a:gd name="T51" fmla="*/ 0 h 545"/>
                <a:gd name="T52" fmla="*/ 0 w 879"/>
                <a:gd name="T53" fmla="*/ 0 h 545"/>
                <a:gd name="T54" fmla="*/ 0 w 879"/>
                <a:gd name="T55" fmla="*/ 0 h 545"/>
                <a:gd name="T56" fmla="*/ 0 w 879"/>
                <a:gd name="T57" fmla="*/ 0 h 545"/>
                <a:gd name="T58" fmla="*/ 0 w 879"/>
                <a:gd name="T59" fmla="*/ 0 h 545"/>
                <a:gd name="T60" fmla="*/ 0 w 879"/>
                <a:gd name="T61" fmla="*/ 0 h 545"/>
                <a:gd name="T62" fmla="*/ 0 w 879"/>
                <a:gd name="T63" fmla="*/ 0 h 545"/>
                <a:gd name="T64" fmla="*/ 0 w 879"/>
                <a:gd name="T65" fmla="*/ 0 h 545"/>
                <a:gd name="T66" fmla="*/ 0 w 879"/>
                <a:gd name="T67" fmla="*/ 0 h 545"/>
                <a:gd name="T68" fmla="*/ 0 w 879"/>
                <a:gd name="T69" fmla="*/ 0 h 545"/>
                <a:gd name="T70" fmla="*/ 0 w 879"/>
                <a:gd name="T71" fmla="*/ 0 h 545"/>
                <a:gd name="T72" fmla="*/ 0 w 879"/>
                <a:gd name="T73" fmla="*/ 0 h 545"/>
                <a:gd name="T74" fmla="*/ 0 w 879"/>
                <a:gd name="T75" fmla="*/ 0 h 545"/>
                <a:gd name="T76" fmla="*/ 0 w 879"/>
                <a:gd name="T77" fmla="*/ 0 h 545"/>
                <a:gd name="T78" fmla="*/ 0 w 879"/>
                <a:gd name="T79" fmla="*/ 0 h 545"/>
                <a:gd name="T80" fmla="*/ 0 w 879"/>
                <a:gd name="T81" fmla="*/ 0 h 545"/>
                <a:gd name="T82" fmla="*/ 0 w 879"/>
                <a:gd name="T83" fmla="*/ 0 h 545"/>
                <a:gd name="T84" fmla="*/ 0 w 879"/>
                <a:gd name="T85" fmla="*/ 0 h 545"/>
                <a:gd name="T86" fmla="*/ 0 w 879"/>
                <a:gd name="T87" fmla="*/ 0 h 545"/>
                <a:gd name="T88" fmla="*/ 0 w 879"/>
                <a:gd name="T89" fmla="*/ 0 h 545"/>
                <a:gd name="T90" fmla="*/ 0 w 879"/>
                <a:gd name="T91" fmla="*/ 0 h 545"/>
                <a:gd name="T92" fmla="*/ 0 w 879"/>
                <a:gd name="T93" fmla="*/ 0 h 545"/>
                <a:gd name="T94" fmla="*/ 0 w 879"/>
                <a:gd name="T95" fmla="*/ 0 h 545"/>
                <a:gd name="T96" fmla="*/ 0 w 879"/>
                <a:gd name="T97" fmla="*/ 0 h 545"/>
                <a:gd name="T98" fmla="*/ 0 w 879"/>
                <a:gd name="T99" fmla="*/ 0 h 545"/>
                <a:gd name="T100" fmla="*/ 0 w 879"/>
                <a:gd name="T101" fmla="*/ 0 h 545"/>
                <a:gd name="T102" fmla="*/ 0 w 879"/>
                <a:gd name="T103" fmla="*/ 0 h 545"/>
                <a:gd name="T104" fmla="*/ 0 w 879"/>
                <a:gd name="T105" fmla="*/ 0 h 545"/>
                <a:gd name="T106" fmla="*/ 0 w 879"/>
                <a:gd name="T107" fmla="*/ 0 h 545"/>
                <a:gd name="T108" fmla="*/ 0 w 879"/>
                <a:gd name="T109" fmla="*/ 0 h 545"/>
                <a:gd name="T110" fmla="*/ 0 w 879"/>
                <a:gd name="T111" fmla="*/ 0 h 545"/>
                <a:gd name="T112" fmla="*/ 0 w 879"/>
                <a:gd name="T113" fmla="*/ 0 h 545"/>
                <a:gd name="T114" fmla="*/ 0 w 879"/>
                <a:gd name="T115" fmla="*/ 0 h 545"/>
                <a:gd name="T116" fmla="*/ 0 w 879"/>
                <a:gd name="T117" fmla="*/ 0 h 545"/>
                <a:gd name="T118" fmla="*/ 0 w 879"/>
                <a:gd name="T119" fmla="*/ 0 h 545"/>
                <a:gd name="T120" fmla="*/ 0 w 879"/>
                <a:gd name="T121" fmla="*/ 0 h 545"/>
                <a:gd name="T122" fmla="*/ 0 w 879"/>
                <a:gd name="T123" fmla="*/ 0 h 54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79" h="545">
                  <a:moveTo>
                    <a:pt x="470" y="0"/>
                  </a:moveTo>
                  <a:lnTo>
                    <a:pt x="473" y="0"/>
                  </a:lnTo>
                  <a:lnTo>
                    <a:pt x="516" y="5"/>
                  </a:lnTo>
                  <a:lnTo>
                    <a:pt x="556" y="16"/>
                  </a:lnTo>
                  <a:lnTo>
                    <a:pt x="593" y="34"/>
                  </a:lnTo>
                  <a:lnTo>
                    <a:pt x="627" y="57"/>
                  </a:lnTo>
                  <a:lnTo>
                    <a:pt x="657" y="83"/>
                  </a:lnTo>
                  <a:lnTo>
                    <a:pt x="683" y="115"/>
                  </a:lnTo>
                  <a:lnTo>
                    <a:pt x="704" y="150"/>
                  </a:lnTo>
                  <a:lnTo>
                    <a:pt x="720" y="188"/>
                  </a:lnTo>
                  <a:lnTo>
                    <a:pt x="729" y="230"/>
                  </a:lnTo>
                  <a:lnTo>
                    <a:pt x="733" y="272"/>
                  </a:lnTo>
                  <a:lnTo>
                    <a:pt x="731" y="301"/>
                  </a:lnTo>
                  <a:lnTo>
                    <a:pt x="726" y="330"/>
                  </a:lnTo>
                  <a:lnTo>
                    <a:pt x="726" y="332"/>
                  </a:lnTo>
                  <a:lnTo>
                    <a:pt x="773" y="341"/>
                  </a:lnTo>
                  <a:lnTo>
                    <a:pt x="773" y="339"/>
                  </a:lnTo>
                  <a:lnTo>
                    <a:pt x="774" y="338"/>
                  </a:lnTo>
                  <a:lnTo>
                    <a:pt x="774" y="335"/>
                  </a:lnTo>
                  <a:lnTo>
                    <a:pt x="776" y="335"/>
                  </a:lnTo>
                  <a:lnTo>
                    <a:pt x="776" y="334"/>
                  </a:lnTo>
                  <a:lnTo>
                    <a:pt x="784" y="322"/>
                  </a:lnTo>
                  <a:lnTo>
                    <a:pt x="796" y="313"/>
                  </a:lnTo>
                  <a:lnTo>
                    <a:pt x="808" y="306"/>
                  </a:lnTo>
                  <a:lnTo>
                    <a:pt x="823" y="304"/>
                  </a:lnTo>
                  <a:lnTo>
                    <a:pt x="841" y="306"/>
                  </a:lnTo>
                  <a:lnTo>
                    <a:pt x="856" y="315"/>
                  </a:lnTo>
                  <a:lnTo>
                    <a:pt x="868" y="327"/>
                  </a:lnTo>
                  <a:lnTo>
                    <a:pt x="876" y="342"/>
                  </a:lnTo>
                  <a:lnTo>
                    <a:pt x="879" y="358"/>
                  </a:lnTo>
                  <a:lnTo>
                    <a:pt x="876" y="376"/>
                  </a:lnTo>
                  <a:lnTo>
                    <a:pt x="868" y="391"/>
                  </a:lnTo>
                  <a:lnTo>
                    <a:pt x="856" y="402"/>
                  </a:lnTo>
                  <a:lnTo>
                    <a:pt x="841" y="410"/>
                  </a:lnTo>
                  <a:lnTo>
                    <a:pt x="823" y="412"/>
                  </a:lnTo>
                  <a:lnTo>
                    <a:pt x="807" y="410"/>
                  </a:lnTo>
                  <a:lnTo>
                    <a:pt x="792" y="402"/>
                  </a:lnTo>
                  <a:lnTo>
                    <a:pt x="781" y="391"/>
                  </a:lnTo>
                  <a:lnTo>
                    <a:pt x="772" y="376"/>
                  </a:lnTo>
                  <a:lnTo>
                    <a:pt x="769" y="358"/>
                  </a:lnTo>
                  <a:lnTo>
                    <a:pt x="770" y="356"/>
                  </a:lnTo>
                  <a:lnTo>
                    <a:pt x="723" y="348"/>
                  </a:lnTo>
                  <a:lnTo>
                    <a:pt x="723" y="349"/>
                  </a:lnTo>
                  <a:lnTo>
                    <a:pt x="709" y="385"/>
                  </a:lnTo>
                  <a:lnTo>
                    <a:pt x="692" y="417"/>
                  </a:lnTo>
                  <a:lnTo>
                    <a:pt x="671" y="446"/>
                  </a:lnTo>
                  <a:lnTo>
                    <a:pt x="667" y="450"/>
                  </a:lnTo>
                  <a:lnTo>
                    <a:pt x="666" y="453"/>
                  </a:lnTo>
                  <a:lnTo>
                    <a:pt x="656" y="463"/>
                  </a:lnTo>
                  <a:lnTo>
                    <a:pt x="653" y="467"/>
                  </a:lnTo>
                  <a:lnTo>
                    <a:pt x="649" y="469"/>
                  </a:lnTo>
                  <a:lnTo>
                    <a:pt x="648" y="472"/>
                  </a:lnTo>
                  <a:lnTo>
                    <a:pt x="646" y="473"/>
                  </a:lnTo>
                  <a:lnTo>
                    <a:pt x="614" y="498"/>
                  </a:lnTo>
                  <a:lnTo>
                    <a:pt x="580" y="518"/>
                  </a:lnTo>
                  <a:lnTo>
                    <a:pt x="542" y="532"/>
                  </a:lnTo>
                  <a:lnTo>
                    <a:pt x="502" y="542"/>
                  </a:lnTo>
                  <a:lnTo>
                    <a:pt x="460" y="545"/>
                  </a:lnTo>
                  <a:lnTo>
                    <a:pt x="422" y="542"/>
                  </a:lnTo>
                  <a:lnTo>
                    <a:pt x="386" y="535"/>
                  </a:lnTo>
                  <a:lnTo>
                    <a:pt x="352" y="522"/>
                  </a:lnTo>
                  <a:lnTo>
                    <a:pt x="347" y="521"/>
                  </a:lnTo>
                  <a:lnTo>
                    <a:pt x="375" y="475"/>
                  </a:lnTo>
                  <a:lnTo>
                    <a:pt x="376" y="474"/>
                  </a:lnTo>
                  <a:lnTo>
                    <a:pt x="378" y="469"/>
                  </a:lnTo>
                  <a:lnTo>
                    <a:pt x="381" y="462"/>
                  </a:lnTo>
                  <a:lnTo>
                    <a:pt x="381" y="454"/>
                  </a:lnTo>
                  <a:lnTo>
                    <a:pt x="380" y="446"/>
                  </a:lnTo>
                  <a:lnTo>
                    <a:pt x="373" y="440"/>
                  </a:lnTo>
                  <a:lnTo>
                    <a:pt x="362" y="436"/>
                  </a:lnTo>
                  <a:lnTo>
                    <a:pt x="353" y="439"/>
                  </a:lnTo>
                  <a:lnTo>
                    <a:pt x="346" y="445"/>
                  </a:lnTo>
                  <a:lnTo>
                    <a:pt x="340" y="450"/>
                  </a:lnTo>
                  <a:lnTo>
                    <a:pt x="339" y="453"/>
                  </a:lnTo>
                  <a:lnTo>
                    <a:pt x="306" y="498"/>
                  </a:lnTo>
                  <a:lnTo>
                    <a:pt x="301" y="494"/>
                  </a:lnTo>
                  <a:lnTo>
                    <a:pt x="272" y="470"/>
                  </a:lnTo>
                  <a:lnTo>
                    <a:pt x="247" y="441"/>
                  </a:lnTo>
                  <a:lnTo>
                    <a:pt x="226" y="411"/>
                  </a:lnTo>
                  <a:lnTo>
                    <a:pt x="208" y="377"/>
                  </a:lnTo>
                  <a:lnTo>
                    <a:pt x="174" y="387"/>
                  </a:lnTo>
                  <a:lnTo>
                    <a:pt x="174" y="391"/>
                  </a:lnTo>
                  <a:lnTo>
                    <a:pt x="175" y="396"/>
                  </a:lnTo>
                  <a:lnTo>
                    <a:pt x="175" y="401"/>
                  </a:lnTo>
                  <a:lnTo>
                    <a:pt x="173" y="424"/>
                  </a:lnTo>
                  <a:lnTo>
                    <a:pt x="164" y="445"/>
                  </a:lnTo>
                  <a:lnTo>
                    <a:pt x="150" y="463"/>
                  </a:lnTo>
                  <a:lnTo>
                    <a:pt x="131" y="477"/>
                  </a:lnTo>
                  <a:lnTo>
                    <a:pt x="111" y="486"/>
                  </a:lnTo>
                  <a:lnTo>
                    <a:pt x="87" y="488"/>
                  </a:lnTo>
                  <a:lnTo>
                    <a:pt x="64" y="486"/>
                  </a:lnTo>
                  <a:lnTo>
                    <a:pt x="43" y="477"/>
                  </a:lnTo>
                  <a:lnTo>
                    <a:pt x="25" y="463"/>
                  </a:lnTo>
                  <a:lnTo>
                    <a:pt x="11" y="445"/>
                  </a:lnTo>
                  <a:lnTo>
                    <a:pt x="3" y="424"/>
                  </a:lnTo>
                  <a:lnTo>
                    <a:pt x="0" y="401"/>
                  </a:lnTo>
                  <a:lnTo>
                    <a:pt x="3" y="378"/>
                  </a:lnTo>
                  <a:lnTo>
                    <a:pt x="11" y="357"/>
                  </a:lnTo>
                  <a:lnTo>
                    <a:pt x="25" y="339"/>
                  </a:lnTo>
                  <a:lnTo>
                    <a:pt x="43" y="325"/>
                  </a:lnTo>
                  <a:lnTo>
                    <a:pt x="64" y="317"/>
                  </a:lnTo>
                  <a:lnTo>
                    <a:pt x="87" y="314"/>
                  </a:lnTo>
                  <a:lnTo>
                    <a:pt x="108" y="317"/>
                  </a:lnTo>
                  <a:lnTo>
                    <a:pt x="127" y="324"/>
                  </a:lnTo>
                  <a:lnTo>
                    <a:pt x="145" y="334"/>
                  </a:lnTo>
                  <a:lnTo>
                    <a:pt x="158" y="349"/>
                  </a:lnTo>
                  <a:lnTo>
                    <a:pt x="168" y="367"/>
                  </a:lnTo>
                  <a:lnTo>
                    <a:pt x="202" y="358"/>
                  </a:lnTo>
                  <a:lnTo>
                    <a:pt x="194" y="330"/>
                  </a:lnTo>
                  <a:lnTo>
                    <a:pt x="189" y="301"/>
                  </a:lnTo>
                  <a:lnTo>
                    <a:pt x="188" y="272"/>
                  </a:lnTo>
                  <a:lnTo>
                    <a:pt x="188" y="266"/>
                  </a:lnTo>
                  <a:lnTo>
                    <a:pt x="209" y="269"/>
                  </a:lnTo>
                  <a:lnTo>
                    <a:pt x="231" y="270"/>
                  </a:lnTo>
                  <a:lnTo>
                    <a:pt x="274" y="266"/>
                  </a:lnTo>
                  <a:lnTo>
                    <a:pt x="315" y="255"/>
                  </a:lnTo>
                  <a:lnTo>
                    <a:pt x="353" y="237"/>
                  </a:lnTo>
                  <a:lnTo>
                    <a:pt x="386" y="213"/>
                  </a:lnTo>
                  <a:lnTo>
                    <a:pt x="415" y="184"/>
                  </a:lnTo>
                  <a:lnTo>
                    <a:pt x="439" y="150"/>
                  </a:lnTo>
                  <a:lnTo>
                    <a:pt x="456" y="112"/>
                  </a:lnTo>
                  <a:lnTo>
                    <a:pt x="468" y="72"/>
                  </a:lnTo>
                  <a:lnTo>
                    <a:pt x="472" y="28"/>
                  </a:lnTo>
                  <a:lnTo>
                    <a:pt x="472" y="14"/>
                  </a:lnTo>
                  <a:lnTo>
                    <a:pt x="470"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en-US" sz="900" smtClean="0">
                <a:solidFill>
                  <a:srgbClr val="FFFFFF"/>
                </a:solidFill>
              </a:endParaRPr>
            </a:p>
          </p:txBody>
        </p:sp>
      </p:grpSp>
      <p:sp>
        <p:nvSpPr>
          <p:cNvPr id="1080" name="Rectangle 56"/>
          <p:cNvSpPr>
            <a:spLocks noGrp="1" noChangeArrowheads="1"/>
          </p:cNvSpPr>
          <p:nvPr>
            <p:ph type="sldNum" sz="quarter" idx="4"/>
          </p:nvPr>
        </p:nvSpPr>
        <p:spPr bwMode="auto">
          <a:xfrm>
            <a:off x="7772400" y="6280150"/>
            <a:ext cx="82073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defRPr/>
            </a:lvl1pPr>
          </a:lstStyle>
          <a:p>
            <a:pPr fontAlgn="base">
              <a:spcBef>
                <a:spcPct val="0"/>
              </a:spcBef>
              <a:spcAft>
                <a:spcPct val="0"/>
              </a:spcAft>
              <a:defRPr/>
            </a:pPr>
            <a:r>
              <a:rPr lang="en-US" altLang="en-US" sz="900">
                <a:solidFill>
                  <a:srgbClr val="FFFFFF"/>
                </a:solidFill>
              </a:rPr>
              <a:t>Page </a:t>
            </a:r>
            <a:fld id="{E7C927E7-BBE1-4F31-87B8-C1875C9AC709}" type="slidenum">
              <a:rPr lang="en-US" altLang="en-US" sz="900">
                <a:solidFill>
                  <a:srgbClr val="FFFFFF"/>
                </a:solidFill>
              </a:rPr>
              <a:pPr fontAlgn="base">
                <a:spcBef>
                  <a:spcPct val="0"/>
                </a:spcBef>
                <a:spcAft>
                  <a:spcPct val="0"/>
                </a:spcAft>
                <a:defRPr/>
              </a:pPr>
              <a:t>‹#›</a:t>
            </a:fld>
            <a:endParaRPr lang="en-US" altLang="en-US" sz="900">
              <a:solidFill>
                <a:srgbClr val="FFFFFF"/>
              </a:solidFill>
            </a:endParaRPr>
          </a:p>
        </p:txBody>
      </p:sp>
      <p:sp>
        <p:nvSpPr>
          <p:cNvPr id="1031" name="Line 62"/>
          <p:cNvSpPr>
            <a:spLocks noChangeShapeType="1"/>
          </p:cNvSpPr>
          <p:nvPr userDrawn="1"/>
        </p:nvSpPr>
        <p:spPr bwMode="auto">
          <a:xfrm>
            <a:off x="7991475" y="6315075"/>
            <a:ext cx="0" cy="180975"/>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900" smtClean="0">
              <a:solidFill>
                <a:srgbClr val="FFFFFF"/>
              </a:solidFill>
            </a:endParaRPr>
          </a:p>
        </p:txBody>
      </p:sp>
    </p:spTree>
    <p:extLst>
      <p:ext uri="{BB962C8B-B14F-4D97-AF65-F5344CB8AC3E}">
        <p14:creationId xmlns:p14="http://schemas.microsoft.com/office/powerpoint/2010/main" val="4107134966"/>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Calibri" pitchFamily="34" charset="0"/>
        </a:defRPr>
      </a:lvl2pPr>
      <a:lvl3pPr algn="l" rtl="0" eaLnBrk="0" fontAlgn="base" hangingPunct="0">
        <a:spcBef>
          <a:spcPct val="0"/>
        </a:spcBef>
        <a:spcAft>
          <a:spcPct val="0"/>
        </a:spcAft>
        <a:defRPr sz="2800" b="1">
          <a:solidFill>
            <a:schemeClr val="tx2"/>
          </a:solidFill>
          <a:latin typeface="Calibri" pitchFamily="34" charset="0"/>
        </a:defRPr>
      </a:lvl3pPr>
      <a:lvl4pPr algn="l" rtl="0" eaLnBrk="0" fontAlgn="base" hangingPunct="0">
        <a:spcBef>
          <a:spcPct val="0"/>
        </a:spcBef>
        <a:spcAft>
          <a:spcPct val="0"/>
        </a:spcAft>
        <a:defRPr sz="2800" b="1">
          <a:solidFill>
            <a:schemeClr val="tx2"/>
          </a:solidFill>
          <a:latin typeface="Calibri" pitchFamily="34" charset="0"/>
        </a:defRPr>
      </a:lvl4pPr>
      <a:lvl5pPr algn="l" rtl="0" eaLnBrk="0" fontAlgn="base" hangingPunct="0">
        <a:spcBef>
          <a:spcPct val="0"/>
        </a:spcBef>
        <a:spcAft>
          <a:spcPct val="0"/>
        </a:spcAft>
        <a:defRPr sz="2800" b="1">
          <a:solidFill>
            <a:schemeClr val="tx2"/>
          </a:solidFill>
          <a:latin typeface="Calibri" pitchFamily="34" charset="0"/>
        </a:defRPr>
      </a:lvl5pPr>
      <a:lvl6pPr marL="457200" algn="l" rtl="0" fontAlgn="base">
        <a:spcBef>
          <a:spcPct val="0"/>
        </a:spcBef>
        <a:spcAft>
          <a:spcPct val="0"/>
        </a:spcAft>
        <a:defRPr sz="2800" b="1">
          <a:solidFill>
            <a:schemeClr val="tx2"/>
          </a:solidFill>
          <a:latin typeface="Calibri" pitchFamily="34" charset="0"/>
        </a:defRPr>
      </a:lvl6pPr>
      <a:lvl7pPr marL="914400" algn="l" rtl="0" fontAlgn="base">
        <a:spcBef>
          <a:spcPct val="0"/>
        </a:spcBef>
        <a:spcAft>
          <a:spcPct val="0"/>
        </a:spcAft>
        <a:defRPr sz="2800" b="1">
          <a:solidFill>
            <a:schemeClr val="tx2"/>
          </a:solidFill>
          <a:latin typeface="Calibri" pitchFamily="34" charset="0"/>
        </a:defRPr>
      </a:lvl7pPr>
      <a:lvl8pPr marL="1371600" algn="l" rtl="0" fontAlgn="base">
        <a:spcBef>
          <a:spcPct val="0"/>
        </a:spcBef>
        <a:spcAft>
          <a:spcPct val="0"/>
        </a:spcAft>
        <a:defRPr sz="2800" b="1">
          <a:solidFill>
            <a:schemeClr val="tx2"/>
          </a:solidFill>
          <a:latin typeface="Calibri" pitchFamily="34" charset="0"/>
        </a:defRPr>
      </a:lvl8pPr>
      <a:lvl9pPr marL="1828800" algn="l" rtl="0" fontAlgn="base">
        <a:spcBef>
          <a:spcPct val="0"/>
        </a:spcBef>
        <a:spcAft>
          <a:spcPct val="0"/>
        </a:spcAft>
        <a:defRPr sz="2800" b="1">
          <a:solidFill>
            <a:schemeClr val="tx2"/>
          </a:solidFill>
          <a:latin typeface="Calibri" pitchFamily="34" charset="0"/>
        </a:defRPr>
      </a:lvl9pPr>
    </p:titleStyle>
    <p:bodyStyle>
      <a:lvl1pPr marL="342900" indent="-342900" algn="l" rtl="0" eaLnBrk="0" fontAlgn="base" hangingPunct="0">
        <a:spcBef>
          <a:spcPct val="20000"/>
        </a:spcBef>
        <a:spcAft>
          <a:spcPct val="0"/>
        </a:spcAft>
        <a:defRPr sz="1400" b="1">
          <a:solidFill>
            <a:schemeClr val="tx1"/>
          </a:solidFill>
          <a:latin typeface="+mn-lt"/>
          <a:ea typeface="+mn-ea"/>
          <a:cs typeface="+mn-cs"/>
        </a:defRPr>
      </a:lvl1pPr>
      <a:lvl2pPr marL="742950" indent="-285750" algn="l" rtl="0" eaLnBrk="0" fontAlgn="base" hangingPunct="0">
        <a:spcBef>
          <a:spcPct val="20000"/>
        </a:spcBef>
        <a:spcAft>
          <a:spcPct val="0"/>
        </a:spcAft>
        <a:defRPr sz="14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defRPr sz="1400">
          <a:solidFill>
            <a:schemeClr val="tx1"/>
          </a:solidFill>
          <a:latin typeface="+mn-lt"/>
        </a:defRPr>
      </a:lvl4pPr>
      <a:lvl5pPr marL="2057400" indent="-228600" algn="l" rtl="0" eaLnBrk="0" fontAlgn="base" hangingPunct="0">
        <a:spcBef>
          <a:spcPct val="20000"/>
        </a:spcBef>
        <a:spcAft>
          <a:spcPct val="0"/>
        </a:spcAft>
        <a:defRPr sz="1400">
          <a:solidFill>
            <a:schemeClr val="tx1"/>
          </a:solidFill>
          <a:latin typeface="+mn-lt"/>
        </a:defRPr>
      </a:lvl5pPr>
      <a:lvl6pPr marL="2514600" indent="-228600" algn="l" rtl="0" fontAlgn="base">
        <a:spcBef>
          <a:spcPct val="20000"/>
        </a:spcBef>
        <a:spcAft>
          <a:spcPct val="0"/>
        </a:spcAft>
        <a:defRPr sz="1400">
          <a:solidFill>
            <a:schemeClr val="tx1"/>
          </a:solidFill>
          <a:latin typeface="+mn-lt"/>
        </a:defRPr>
      </a:lvl6pPr>
      <a:lvl7pPr marL="2971800" indent="-228600" algn="l" rtl="0" fontAlgn="base">
        <a:spcBef>
          <a:spcPct val="20000"/>
        </a:spcBef>
        <a:spcAft>
          <a:spcPct val="0"/>
        </a:spcAft>
        <a:defRPr sz="1400">
          <a:solidFill>
            <a:schemeClr val="tx1"/>
          </a:solidFill>
          <a:latin typeface="+mn-lt"/>
        </a:defRPr>
      </a:lvl7pPr>
      <a:lvl8pPr marL="3429000" indent="-228600" algn="l" rtl="0" fontAlgn="base">
        <a:spcBef>
          <a:spcPct val="20000"/>
        </a:spcBef>
        <a:spcAft>
          <a:spcPct val="0"/>
        </a:spcAft>
        <a:defRPr sz="1400">
          <a:solidFill>
            <a:schemeClr val="tx1"/>
          </a:solidFill>
          <a:latin typeface="+mn-lt"/>
        </a:defRPr>
      </a:lvl8pPr>
      <a:lvl9pPr marL="3886200" indent="-228600" algn="l" rtl="0" fontAlgn="base">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htcoalition.org/" TargetMode="Externa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3" Target="../media/image23.jpeg" Type="http://schemas.openxmlformats.org/officeDocument/2006/relationships/image"/><Relationship Id="rId18" Target="../media/image28.png" Type="http://schemas.openxmlformats.org/officeDocument/2006/relationships/image"/><Relationship Id="rId26" Target="../media/image36.png" Type="http://schemas.openxmlformats.org/officeDocument/2006/relationships/image"/><Relationship Id="rId39" Target="../media/image49.jpeg" Type="http://schemas.openxmlformats.org/officeDocument/2006/relationships/image"/><Relationship Id="rId21" Target="../media/image31.jpeg" Type="http://schemas.openxmlformats.org/officeDocument/2006/relationships/image"/><Relationship Id="rId34" Target="../media/image44.jpeg" Type="http://schemas.openxmlformats.org/officeDocument/2006/relationships/image"/><Relationship Id="rId42" Target="../media/image52.jpeg" Type="http://schemas.openxmlformats.org/officeDocument/2006/relationships/image"/><Relationship Id="rId47" Target="../media/image57.jpeg" Type="http://schemas.openxmlformats.org/officeDocument/2006/relationships/image"/><Relationship Id="rId50" Target="../media/image60.jpeg" Type="http://schemas.openxmlformats.org/officeDocument/2006/relationships/image"/><Relationship Id="rId55" Target="../media/image65.jpeg" Type="http://schemas.openxmlformats.org/officeDocument/2006/relationships/image"/><Relationship Id="rId63" Target="../media/image73.jpeg" Type="http://schemas.openxmlformats.org/officeDocument/2006/relationships/image"/><Relationship Id="rId68" Target="../media/image78.png" Type="http://schemas.openxmlformats.org/officeDocument/2006/relationships/image"/><Relationship Id="rId7" Target="../media/image17.jpeg" Type="http://schemas.openxmlformats.org/officeDocument/2006/relationships/image"/><Relationship Id="rId2" Target="../tags/tag21.xml" Type="http://schemas.openxmlformats.org/officeDocument/2006/relationships/tags"/><Relationship Id="rId16" Target="../media/image26.jpeg" Type="http://schemas.openxmlformats.org/officeDocument/2006/relationships/image"/><Relationship Id="rId29" Target="../media/image39.jpeg" Type="http://schemas.openxmlformats.org/officeDocument/2006/relationships/image"/><Relationship Id="rId1" Target="../drawings/vmlDrawing3.vml" Type="http://schemas.openxmlformats.org/officeDocument/2006/relationships/vmlDrawing"/><Relationship Id="rId6" Target="../media/image16.jpeg" Type="http://schemas.openxmlformats.org/officeDocument/2006/relationships/image"/><Relationship Id="rId11" Target="../media/image21.jpeg" Type="http://schemas.openxmlformats.org/officeDocument/2006/relationships/image"/><Relationship Id="rId24" Target="../media/image34.jpeg" Type="http://schemas.openxmlformats.org/officeDocument/2006/relationships/image"/><Relationship Id="rId32" Target="../media/image42.jpeg" Type="http://schemas.openxmlformats.org/officeDocument/2006/relationships/image"/><Relationship Id="rId37" Target="../media/image47.jpeg" Type="http://schemas.openxmlformats.org/officeDocument/2006/relationships/image"/><Relationship Id="rId40" Target="../media/image50.jpeg" Type="http://schemas.openxmlformats.org/officeDocument/2006/relationships/image"/><Relationship Id="rId45" Target="../media/image55.jpeg" Type="http://schemas.openxmlformats.org/officeDocument/2006/relationships/image"/><Relationship Id="rId53" Target="../media/image63.jpeg" Type="http://schemas.openxmlformats.org/officeDocument/2006/relationships/image"/><Relationship Id="rId58" Target="../media/image68.jpeg" Type="http://schemas.openxmlformats.org/officeDocument/2006/relationships/image"/><Relationship Id="rId66" Target="../media/image76.png" Type="http://schemas.openxmlformats.org/officeDocument/2006/relationships/image"/><Relationship Id="rId5" Target="../media/image2.emf" Type="http://schemas.openxmlformats.org/officeDocument/2006/relationships/image"/><Relationship Id="rId15" Target="../media/image25.png" Type="http://schemas.openxmlformats.org/officeDocument/2006/relationships/image"/><Relationship Id="rId23" Target="../media/image33.png" Type="http://schemas.openxmlformats.org/officeDocument/2006/relationships/image"/><Relationship Id="rId28" Target="../media/image38.jpeg" Type="http://schemas.openxmlformats.org/officeDocument/2006/relationships/image"/><Relationship Id="rId36" Target="../media/image46.jpeg" Type="http://schemas.openxmlformats.org/officeDocument/2006/relationships/image"/><Relationship Id="rId49" Target="../media/image59.jpeg" Type="http://schemas.openxmlformats.org/officeDocument/2006/relationships/image"/><Relationship Id="rId57" Target="../media/image67.jpeg" Type="http://schemas.openxmlformats.org/officeDocument/2006/relationships/image"/><Relationship Id="rId61" Target="../media/image71.jpeg" Type="http://schemas.openxmlformats.org/officeDocument/2006/relationships/image"/><Relationship Id="rId10" Target="../media/image20.jpeg" Type="http://schemas.openxmlformats.org/officeDocument/2006/relationships/image"/><Relationship Id="rId19" Target="../media/image29.jpeg" Type="http://schemas.openxmlformats.org/officeDocument/2006/relationships/image"/><Relationship Id="rId31" Target="../media/image41.jpeg" Type="http://schemas.openxmlformats.org/officeDocument/2006/relationships/image"/><Relationship Id="rId44" Target="../media/image54.jpeg" Type="http://schemas.openxmlformats.org/officeDocument/2006/relationships/image"/><Relationship Id="rId52" Target="../media/image62.jpeg" Type="http://schemas.openxmlformats.org/officeDocument/2006/relationships/image"/><Relationship Id="rId60" Target="../media/image70.png" Type="http://schemas.openxmlformats.org/officeDocument/2006/relationships/image"/><Relationship Id="rId65" Target="../media/image75.png" Type="http://schemas.openxmlformats.org/officeDocument/2006/relationships/image"/><Relationship Id="rId4" Target="../embeddings/oleObject3.bin" Type="http://schemas.openxmlformats.org/officeDocument/2006/relationships/oleObject"/><Relationship Id="rId9" Target="../media/image19.jpeg" Type="http://schemas.openxmlformats.org/officeDocument/2006/relationships/image"/><Relationship Id="rId14" Target="../media/image24.jpeg" Type="http://schemas.openxmlformats.org/officeDocument/2006/relationships/image"/><Relationship Id="rId22" Target="../media/image32.jpeg" Type="http://schemas.openxmlformats.org/officeDocument/2006/relationships/image"/><Relationship Id="rId27" Target="../media/image37.jpeg" Type="http://schemas.openxmlformats.org/officeDocument/2006/relationships/image"/><Relationship Id="rId30" Target="../media/image40.jpeg" Type="http://schemas.openxmlformats.org/officeDocument/2006/relationships/image"/><Relationship Id="rId35" Target="../media/image45.jpeg" Type="http://schemas.openxmlformats.org/officeDocument/2006/relationships/image"/><Relationship Id="rId43" Target="../media/image53.jpeg" Type="http://schemas.openxmlformats.org/officeDocument/2006/relationships/image"/><Relationship Id="rId48" Target="../media/image58.png" Type="http://schemas.openxmlformats.org/officeDocument/2006/relationships/image"/><Relationship Id="rId56" Target="../media/image66.jpeg" Type="http://schemas.openxmlformats.org/officeDocument/2006/relationships/image"/><Relationship Id="rId64" Target="../media/image74.png" Type="http://schemas.openxmlformats.org/officeDocument/2006/relationships/image"/><Relationship Id="rId8" Target="../media/image18.jpeg" Type="http://schemas.openxmlformats.org/officeDocument/2006/relationships/image"/><Relationship Id="rId51" Target="../media/image61.jpeg" Type="http://schemas.openxmlformats.org/officeDocument/2006/relationships/image"/><Relationship Id="rId3" Target="../slideLayouts/slideLayout2.xml" Type="http://schemas.openxmlformats.org/officeDocument/2006/relationships/slideLayout"/><Relationship Id="rId12" Target="../media/image22.png" Type="http://schemas.openxmlformats.org/officeDocument/2006/relationships/image"/><Relationship Id="rId17" Target="../media/image27.jpeg" Type="http://schemas.openxmlformats.org/officeDocument/2006/relationships/image"/><Relationship Id="rId25" Target="../media/image35.jpeg" Type="http://schemas.openxmlformats.org/officeDocument/2006/relationships/image"/><Relationship Id="rId33" Target="../media/image43.jpeg" Type="http://schemas.openxmlformats.org/officeDocument/2006/relationships/image"/><Relationship Id="rId38" Target="../media/image48.jpeg" Type="http://schemas.openxmlformats.org/officeDocument/2006/relationships/image"/><Relationship Id="rId46" Target="../media/image56.png" Type="http://schemas.openxmlformats.org/officeDocument/2006/relationships/image"/><Relationship Id="rId59" Target="../media/image69.jpeg" Type="http://schemas.openxmlformats.org/officeDocument/2006/relationships/image"/><Relationship Id="rId67" Target="../media/image77.png" Type="http://schemas.openxmlformats.org/officeDocument/2006/relationships/image"/><Relationship Id="rId20" Target="../media/image30.jpeg" Type="http://schemas.openxmlformats.org/officeDocument/2006/relationships/image"/><Relationship Id="rId41" Target="../media/image51.jpeg" Type="http://schemas.openxmlformats.org/officeDocument/2006/relationships/image"/><Relationship Id="rId54" Target="../media/image64.jpeg" Type="http://schemas.openxmlformats.org/officeDocument/2006/relationships/image"/><Relationship Id="rId62" Target="../media/image72.png" Type="http://schemas.openxmlformats.org/officeDocument/2006/relationships/image"/></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3.xml"/><Relationship Id="rId7" Type="http://schemas.openxmlformats.org/officeDocument/2006/relationships/tags" Target="../tags/tag27.xml"/><Relationship Id="rId2" Type="http://schemas.openxmlformats.org/officeDocument/2006/relationships/tags" Target="../tags/tag22.xml"/><Relationship Id="rId1" Type="http://schemas.openxmlformats.org/officeDocument/2006/relationships/vmlDrawing" Target="../drawings/vmlDrawing4.vml"/><Relationship Id="rId6" Type="http://schemas.openxmlformats.org/officeDocument/2006/relationships/tags" Target="../tags/tag26.xml"/><Relationship Id="rId11" Type="http://schemas.openxmlformats.org/officeDocument/2006/relationships/image" Target="../media/image79.emf"/><Relationship Id="rId5" Type="http://schemas.openxmlformats.org/officeDocument/2006/relationships/tags" Target="../tags/tag25.xml"/><Relationship Id="rId10" Type="http://schemas.openxmlformats.org/officeDocument/2006/relationships/oleObject" Target="../embeddings/oleObject4.bin"/><Relationship Id="rId4" Type="http://schemas.openxmlformats.org/officeDocument/2006/relationships/tags" Target="../tags/tag24.xml"/><Relationship Id="rId9"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8" Type="http://schemas.openxmlformats.org/officeDocument/2006/relationships/tags" Target="../tags/tag34.xml"/><Relationship Id="rId13" Type="http://schemas.openxmlformats.org/officeDocument/2006/relationships/tags" Target="../tags/tag39.xml"/><Relationship Id="rId18" Type="http://schemas.openxmlformats.org/officeDocument/2006/relationships/tags" Target="../tags/tag44.xml"/><Relationship Id="rId3" Type="http://schemas.openxmlformats.org/officeDocument/2006/relationships/tags" Target="../tags/tag29.xml"/><Relationship Id="rId21" Type="http://schemas.openxmlformats.org/officeDocument/2006/relationships/oleObject" Target="../embeddings/oleObject5.bin"/><Relationship Id="rId7" Type="http://schemas.openxmlformats.org/officeDocument/2006/relationships/tags" Target="../tags/tag33.xml"/><Relationship Id="rId12" Type="http://schemas.openxmlformats.org/officeDocument/2006/relationships/tags" Target="../tags/tag38.xml"/><Relationship Id="rId17" Type="http://schemas.openxmlformats.org/officeDocument/2006/relationships/tags" Target="../tags/tag43.xml"/><Relationship Id="rId2" Type="http://schemas.openxmlformats.org/officeDocument/2006/relationships/tags" Target="../tags/tag28.xml"/><Relationship Id="rId16" Type="http://schemas.openxmlformats.org/officeDocument/2006/relationships/tags" Target="../tags/tag42.xml"/><Relationship Id="rId20" Type="http://schemas.openxmlformats.org/officeDocument/2006/relationships/notesSlide" Target="../notesSlides/notesSlide3.xml"/><Relationship Id="rId1" Type="http://schemas.openxmlformats.org/officeDocument/2006/relationships/vmlDrawing" Target="../drawings/vmlDrawing5.vml"/><Relationship Id="rId6" Type="http://schemas.openxmlformats.org/officeDocument/2006/relationships/tags" Target="../tags/tag32.xml"/><Relationship Id="rId11" Type="http://schemas.openxmlformats.org/officeDocument/2006/relationships/tags" Target="../tags/tag37.xml"/><Relationship Id="rId5" Type="http://schemas.openxmlformats.org/officeDocument/2006/relationships/tags" Target="../tags/tag31.xml"/><Relationship Id="rId15" Type="http://schemas.openxmlformats.org/officeDocument/2006/relationships/tags" Target="../tags/tag41.xml"/><Relationship Id="rId23" Type="http://schemas.openxmlformats.org/officeDocument/2006/relationships/image" Target="../media/image80.jpeg"/><Relationship Id="rId10" Type="http://schemas.openxmlformats.org/officeDocument/2006/relationships/tags" Target="../tags/tag36.xml"/><Relationship Id="rId19" Type="http://schemas.openxmlformats.org/officeDocument/2006/relationships/slideLayout" Target="../slideLayouts/slideLayout2.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tags" Target="../tags/tag40.xml"/><Relationship Id="rId22" Type="http://schemas.openxmlformats.org/officeDocument/2006/relationships/image" Target="../media/image79.emf"/></Relationships>
</file>

<file path=ppt/slides/_rels/slide13.xml.rels><?xml version="1.0" encoding="UTF-8" standalone="yes"?>
<Relationships xmlns="http://schemas.openxmlformats.org/package/2006/relationships"><Relationship Id="rId2" Type="http://schemas.openxmlformats.org/officeDocument/2006/relationships/image" Target="../media/image81.tmp"/><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8" Type="http://schemas.openxmlformats.org/officeDocument/2006/relationships/image" Target="../media/image79.emf"/><Relationship Id="rId3" Type="http://schemas.openxmlformats.org/officeDocument/2006/relationships/tags" Target="../tags/tag46.xml"/><Relationship Id="rId7" Type="http://schemas.openxmlformats.org/officeDocument/2006/relationships/oleObject" Target="../embeddings/oleObject6.bin"/><Relationship Id="rId2" Type="http://schemas.openxmlformats.org/officeDocument/2006/relationships/tags" Target="../tags/tag45.xml"/><Relationship Id="rId1" Type="http://schemas.openxmlformats.org/officeDocument/2006/relationships/vmlDrawing" Target="../drawings/vmlDrawing6.v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openxmlformats.org/officeDocument/2006/relationships/tags" Target="../tags/tag54.xml"/><Relationship Id="rId13" Type="http://schemas.openxmlformats.org/officeDocument/2006/relationships/tags" Target="../tags/tag59.xml"/><Relationship Id="rId18" Type="http://schemas.openxmlformats.org/officeDocument/2006/relationships/tags" Target="../tags/tag64.xml"/><Relationship Id="rId3" Type="http://schemas.openxmlformats.org/officeDocument/2006/relationships/tags" Target="../tags/tag49.xml"/><Relationship Id="rId21" Type="http://schemas.openxmlformats.org/officeDocument/2006/relationships/tags" Target="../tags/tag67.xml"/><Relationship Id="rId7" Type="http://schemas.openxmlformats.org/officeDocument/2006/relationships/tags" Target="../tags/tag53.xml"/><Relationship Id="rId12" Type="http://schemas.openxmlformats.org/officeDocument/2006/relationships/tags" Target="../tags/tag58.xml"/><Relationship Id="rId17" Type="http://schemas.openxmlformats.org/officeDocument/2006/relationships/tags" Target="../tags/tag63.xml"/><Relationship Id="rId25" Type="http://schemas.openxmlformats.org/officeDocument/2006/relationships/image" Target="../media/image82.emf"/><Relationship Id="rId2" Type="http://schemas.openxmlformats.org/officeDocument/2006/relationships/tags" Target="../tags/tag48.xml"/><Relationship Id="rId16" Type="http://schemas.openxmlformats.org/officeDocument/2006/relationships/tags" Target="../tags/tag62.xml"/><Relationship Id="rId20" Type="http://schemas.openxmlformats.org/officeDocument/2006/relationships/tags" Target="../tags/tag66.xml"/><Relationship Id="rId1" Type="http://schemas.openxmlformats.org/officeDocument/2006/relationships/vmlDrawing" Target="../drawings/vmlDrawing7.vml"/><Relationship Id="rId6" Type="http://schemas.openxmlformats.org/officeDocument/2006/relationships/tags" Target="../tags/tag52.xml"/><Relationship Id="rId11" Type="http://schemas.openxmlformats.org/officeDocument/2006/relationships/tags" Target="../tags/tag57.xml"/><Relationship Id="rId24" Type="http://schemas.openxmlformats.org/officeDocument/2006/relationships/oleObject" Target="../embeddings/oleObject7.bin"/><Relationship Id="rId5" Type="http://schemas.openxmlformats.org/officeDocument/2006/relationships/tags" Target="../tags/tag51.xml"/><Relationship Id="rId15" Type="http://schemas.openxmlformats.org/officeDocument/2006/relationships/tags" Target="../tags/tag61.xml"/><Relationship Id="rId23" Type="http://schemas.openxmlformats.org/officeDocument/2006/relationships/notesSlide" Target="../notesSlides/notesSlide5.xml"/><Relationship Id="rId10" Type="http://schemas.openxmlformats.org/officeDocument/2006/relationships/tags" Target="../tags/tag56.xml"/><Relationship Id="rId19" Type="http://schemas.openxmlformats.org/officeDocument/2006/relationships/tags" Target="../tags/tag65.xml"/><Relationship Id="rId4" Type="http://schemas.openxmlformats.org/officeDocument/2006/relationships/tags" Target="../tags/tag50.xml"/><Relationship Id="rId9" Type="http://schemas.openxmlformats.org/officeDocument/2006/relationships/tags" Target="../tags/tag55.xml"/><Relationship Id="rId14" Type="http://schemas.openxmlformats.org/officeDocument/2006/relationships/tags" Target="../tags/tag60.xml"/><Relationship Id="rId2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18" Type="http://schemas.openxmlformats.org/officeDocument/2006/relationships/tags" Target="../tags/tag84.xml"/><Relationship Id="rId3" Type="http://schemas.openxmlformats.org/officeDocument/2006/relationships/tags" Target="../tags/tag69.xml"/><Relationship Id="rId21" Type="http://schemas.openxmlformats.org/officeDocument/2006/relationships/tags" Target="../tags/tag87.xml"/><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tags" Target="../tags/tag83.xml"/><Relationship Id="rId25" Type="http://schemas.openxmlformats.org/officeDocument/2006/relationships/image" Target="../media/image82.emf"/><Relationship Id="rId2" Type="http://schemas.openxmlformats.org/officeDocument/2006/relationships/tags" Target="../tags/tag68.xml"/><Relationship Id="rId16" Type="http://schemas.openxmlformats.org/officeDocument/2006/relationships/tags" Target="../tags/tag82.xml"/><Relationship Id="rId20" Type="http://schemas.openxmlformats.org/officeDocument/2006/relationships/tags" Target="../tags/tag86.xml"/><Relationship Id="rId1" Type="http://schemas.openxmlformats.org/officeDocument/2006/relationships/vmlDrawing" Target="../drawings/vmlDrawing8.vml"/><Relationship Id="rId6" Type="http://schemas.openxmlformats.org/officeDocument/2006/relationships/tags" Target="../tags/tag72.xml"/><Relationship Id="rId11" Type="http://schemas.openxmlformats.org/officeDocument/2006/relationships/tags" Target="../tags/tag77.xml"/><Relationship Id="rId24" Type="http://schemas.openxmlformats.org/officeDocument/2006/relationships/oleObject" Target="../embeddings/oleObject8.bin"/><Relationship Id="rId5" Type="http://schemas.openxmlformats.org/officeDocument/2006/relationships/tags" Target="../tags/tag71.xml"/><Relationship Id="rId15" Type="http://schemas.openxmlformats.org/officeDocument/2006/relationships/tags" Target="../tags/tag81.xml"/><Relationship Id="rId23" Type="http://schemas.openxmlformats.org/officeDocument/2006/relationships/notesSlide" Target="../notesSlides/notesSlide6.xml"/><Relationship Id="rId10" Type="http://schemas.openxmlformats.org/officeDocument/2006/relationships/tags" Target="../tags/tag76.xml"/><Relationship Id="rId19" Type="http://schemas.openxmlformats.org/officeDocument/2006/relationships/tags" Target="../tags/tag85.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 Id="rId2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tags" Target="../tags/tag94.xml"/><Relationship Id="rId13" Type="http://schemas.openxmlformats.org/officeDocument/2006/relationships/tags" Target="../tags/tag99.xml"/><Relationship Id="rId18" Type="http://schemas.openxmlformats.org/officeDocument/2006/relationships/notesSlide" Target="../notesSlides/notesSlide7.xml"/><Relationship Id="rId3" Type="http://schemas.openxmlformats.org/officeDocument/2006/relationships/tags" Target="../tags/tag89.xml"/><Relationship Id="rId7" Type="http://schemas.openxmlformats.org/officeDocument/2006/relationships/tags" Target="../tags/tag93.xml"/><Relationship Id="rId12" Type="http://schemas.openxmlformats.org/officeDocument/2006/relationships/tags" Target="../tags/tag98.xml"/><Relationship Id="rId17" Type="http://schemas.openxmlformats.org/officeDocument/2006/relationships/slideLayout" Target="../slideLayouts/slideLayout2.xml"/><Relationship Id="rId2" Type="http://schemas.openxmlformats.org/officeDocument/2006/relationships/tags" Target="../tags/tag88.xml"/><Relationship Id="rId16" Type="http://schemas.openxmlformats.org/officeDocument/2006/relationships/tags" Target="../tags/tag102.xml"/><Relationship Id="rId20" Type="http://schemas.openxmlformats.org/officeDocument/2006/relationships/image" Target="../media/image82.emf"/><Relationship Id="rId1" Type="http://schemas.openxmlformats.org/officeDocument/2006/relationships/vmlDrawing" Target="../drawings/vmlDrawing9.vml"/><Relationship Id="rId6" Type="http://schemas.openxmlformats.org/officeDocument/2006/relationships/tags" Target="../tags/tag92.xml"/><Relationship Id="rId11" Type="http://schemas.openxmlformats.org/officeDocument/2006/relationships/tags" Target="../tags/tag97.xml"/><Relationship Id="rId5" Type="http://schemas.openxmlformats.org/officeDocument/2006/relationships/tags" Target="../tags/tag91.xml"/><Relationship Id="rId15" Type="http://schemas.openxmlformats.org/officeDocument/2006/relationships/tags" Target="../tags/tag101.xml"/><Relationship Id="rId10" Type="http://schemas.openxmlformats.org/officeDocument/2006/relationships/tags" Target="../tags/tag96.xml"/><Relationship Id="rId19" Type="http://schemas.openxmlformats.org/officeDocument/2006/relationships/oleObject" Target="../embeddings/oleObject9.bin"/><Relationship Id="rId4" Type="http://schemas.openxmlformats.org/officeDocument/2006/relationships/tags" Target="../tags/tag90.xml"/><Relationship Id="rId9" Type="http://schemas.openxmlformats.org/officeDocument/2006/relationships/tags" Target="../tags/tag95.xml"/><Relationship Id="rId14" Type="http://schemas.openxmlformats.org/officeDocument/2006/relationships/tags" Target="../tags/tag10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terryr@who.int" TargetMode="External"/><Relationship Id="rId2" Type="http://schemas.openxmlformats.org/officeDocument/2006/relationships/hyperlink" Target="http://www.who.int/tdr/capacity/gap_analysis/en/"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image" Target="../media/image84.jpg"/><Relationship Id="rId2" Type="http://schemas.openxmlformats.org/officeDocument/2006/relationships/image" Target="../media/image83.jpg"/><Relationship Id="rId1" Type="http://schemas.openxmlformats.org/officeDocument/2006/relationships/slideLayout" Target="../slideLayouts/slideLayout12.xml"/><Relationship Id="rId4" Type="http://schemas.openxmlformats.org/officeDocument/2006/relationships/image" Target="../media/image85.jp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3.xml"/><Relationship Id="rId1" Type="http://schemas.openxmlformats.org/officeDocument/2006/relationships/vmlDrawing" Target="../drawings/vmlDrawing10.vml"/><Relationship Id="rId5" Type="http://schemas.openxmlformats.org/officeDocument/2006/relationships/image" Target="../media/image2.emf"/><Relationship Id="rId4" Type="http://schemas.openxmlformats.org/officeDocument/2006/relationships/oleObject" Target="../embeddings/oleObject10.bin"/></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4.xml"/><Relationship Id="rId1" Type="http://schemas.openxmlformats.org/officeDocument/2006/relationships/vmlDrawing" Target="../drawings/vmlDrawing11.vml"/><Relationship Id="rId5" Type="http://schemas.openxmlformats.org/officeDocument/2006/relationships/image" Target="../media/image2.emf"/><Relationship Id="rId4" Type="http://schemas.openxmlformats.org/officeDocument/2006/relationships/oleObject" Target="../embeddings/oleObject11.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htcoalition.org/" TargetMode="Externa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arget="../media/image9.pn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arget="../media/image12.jpeg" Type="http://schemas.openxmlformats.org/officeDocument/2006/relationships/image"/><Relationship Id="rId2" Target="../media/image11.png" Type="http://schemas.openxmlformats.org/officeDocument/2006/relationships/image"/><Relationship Id="rId1" Target="../slideLayouts/slideLayout7.xml" Type="http://schemas.openxmlformats.org/officeDocument/2006/relationships/slideLayout"/><Relationship Id="rId6" Target="../media/image15.jpeg" Type="http://schemas.openxmlformats.org/officeDocument/2006/relationships/image"/><Relationship Id="rId5" Target="../media/image14.jpeg" Type="http://schemas.openxmlformats.org/officeDocument/2006/relationships/image"/><Relationship Id="rId4" Target="../media/image13.png" Type="http://schemas.openxmlformats.org/officeDocument/2006/relationships/image"/></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04800" y="852488"/>
            <a:ext cx="8839200" cy="1470025"/>
          </a:xfrm>
        </p:spPr>
        <p:txBody>
          <a:bodyPr/>
          <a:lstStyle/>
          <a:p>
            <a:pPr algn="ctr" eaLnBrk="1" hangingPunct="1"/>
            <a:r>
              <a:rPr lang="en-US" altLang="en-US" sz="3600" dirty="0" smtClean="0"/>
              <a:t>Global Health Technologies Coalition &amp;</a:t>
            </a:r>
            <a:br>
              <a:rPr lang="en-US" altLang="en-US" sz="3600" dirty="0" smtClean="0"/>
            </a:br>
            <a:r>
              <a:rPr lang="en-US" altLang="en-US" sz="3600" dirty="0" smtClean="0"/>
              <a:t>The O’Neill Institute</a:t>
            </a:r>
          </a:p>
        </p:txBody>
      </p:sp>
      <p:sp>
        <p:nvSpPr>
          <p:cNvPr id="11267" name="Rectangle 16"/>
          <p:cNvSpPr>
            <a:spLocks noGrp="1" noChangeArrowheads="1"/>
          </p:cNvSpPr>
          <p:nvPr>
            <p:ph type="subTitle" idx="1"/>
          </p:nvPr>
        </p:nvSpPr>
        <p:spPr>
          <a:xfrm>
            <a:off x="720725" y="3954463"/>
            <a:ext cx="7772400" cy="914400"/>
          </a:xfrm>
        </p:spPr>
        <p:txBody>
          <a:bodyPr/>
          <a:lstStyle/>
          <a:p>
            <a:pPr algn="ctr" eaLnBrk="1" hangingPunct="1"/>
            <a:r>
              <a:rPr lang="en-US" altLang="en-US" sz="2000" dirty="0" smtClean="0"/>
              <a:t>February 29, 2016</a:t>
            </a:r>
          </a:p>
        </p:txBody>
      </p:sp>
      <p:sp>
        <p:nvSpPr>
          <p:cNvPr id="11268" name="TextBox 2"/>
          <p:cNvSpPr txBox="1">
            <a:spLocks noChangeArrowheads="1"/>
          </p:cNvSpPr>
          <p:nvPr/>
        </p:nvSpPr>
        <p:spPr bwMode="auto">
          <a:xfrm>
            <a:off x="1101725" y="2360613"/>
            <a:ext cx="7010400" cy="1274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400" b="1">
                <a:solidFill>
                  <a:schemeClr val="tx1"/>
                </a:solidFill>
                <a:latin typeface="Calibri" panose="020F0502020204030204" pitchFamily="34" charset="0"/>
              </a:defRPr>
            </a:lvl1pPr>
            <a:lvl2pPr marL="742950" indent="-285750">
              <a:spcBef>
                <a:spcPct val="20000"/>
              </a:spcBef>
              <a:defRPr sz="1400">
                <a:solidFill>
                  <a:schemeClr val="tx1"/>
                </a:solidFill>
                <a:latin typeface="Calibri" panose="020F0502020204030204" pitchFamily="34" charset="0"/>
              </a:defRPr>
            </a:lvl2pPr>
            <a:lvl3pPr marL="1143000" indent="-228600">
              <a:spcBef>
                <a:spcPct val="20000"/>
              </a:spcBef>
              <a:buChar char="•"/>
              <a:defRPr sz="1400">
                <a:solidFill>
                  <a:schemeClr val="tx1"/>
                </a:solidFill>
                <a:latin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defRPr>
            </a:lvl9pPr>
          </a:lstStyle>
          <a:p>
            <a:pPr algn="ctr" fontAlgn="base">
              <a:lnSpc>
                <a:spcPct val="80000"/>
              </a:lnSpc>
              <a:spcBef>
                <a:spcPct val="0"/>
              </a:spcBef>
              <a:spcAft>
                <a:spcPct val="0"/>
              </a:spcAft>
            </a:pPr>
            <a:r>
              <a:rPr lang="en-US" altLang="en-US" sz="3200" dirty="0" smtClean="0">
                <a:solidFill>
                  <a:srgbClr val="9F7D3F"/>
                </a:solidFill>
              </a:rPr>
              <a:t>Better together? Exploring the proposal for a pooled fund for global health research and development</a:t>
            </a:r>
          </a:p>
        </p:txBody>
      </p:sp>
      <p:sp>
        <p:nvSpPr>
          <p:cNvPr id="11269" name="TextBox 4"/>
          <p:cNvSpPr txBox="1">
            <a:spLocks noChangeArrowheads="1"/>
          </p:cNvSpPr>
          <p:nvPr/>
        </p:nvSpPr>
        <p:spPr bwMode="auto">
          <a:xfrm>
            <a:off x="6629400" y="6124575"/>
            <a:ext cx="2743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400" b="1">
                <a:solidFill>
                  <a:schemeClr val="tx1"/>
                </a:solidFill>
                <a:latin typeface="Calibri" panose="020F0502020204030204" pitchFamily="34" charset="0"/>
              </a:defRPr>
            </a:lvl1pPr>
            <a:lvl2pPr marL="742950" indent="-285750">
              <a:spcBef>
                <a:spcPct val="20000"/>
              </a:spcBef>
              <a:defRPr sz="1400">
                <a:solidFill>
                  <a:schemeClr val="tx1"/>
                </a:solidFill>
                <a:latin typeface="Calibri" panose="020F0502020204030204" pitchFamily="34" charset="0"/>
              </a:defRPr>
            </a:lvl2pPr>
            <a:lvl3pPr marL="1143000" indent="-228600">
              <a:spcBef>
                <a:spcPct val="20000"/>
              </a:spcBef>
              <a:buChar char="•"/>
              <a:defRPr sz="1400">
                <a:solidFill>
                  <a:schemeClr val="tx1"/>
                </a:solidFill>
                <a:latin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defRPr>
            </a:lvl9pPr>
          </a:lstStyle>
          <a:p>
            <a:pPr fontAlgn="base">
              <a:lnSpc>
                <a:spcPct val="80000"/>
              </a:lnSpc>
              <a:spcBef>
                <a:spcPct val="0"/>
              </a:spcBef>
              <a:spcAft>
                <a:spcPct val="0"/>
              </a:spcAft>
            </a:pPr>
            <a:r>
              <a:rPr lang="en-US" altLang="en-US" sz="1500" dirty="0" smtClean="0">
                <a:solidFill>
                  <a:srgbClr val="FFFFFF"/>
                </a:solidFill>
                <a:hlinkClick r:id="rId2"/>
              </a:rPr>
              <a:t>www.GHTCoalition.org</a:t>
            </a:r>
            <a:r>
              <a:rPr lang="en-US" altLang="en-US" sz="1500" dirty="0" smtClean="0">
                <a:solidFill>
                  <a:srgbClr val="FFFFFF"/>
                </a:solidFill>
              </a:rPr>
              <a:t>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5867400"/>
            <a:ext cx="1676400" cy="821902"/>
          </a:xfrm>
          <a:prstGeom prst="rect">
            <a:avLst/>
          </a:prstGeom>
        </p:spPr>
      </p:pic>
    </p:spTree>
    <p:extLst>
      <p:ext uri="{BB962C8B-B14F-4D97-AF65-F5344CB8AC3E}">
        <p14:creationId xmlns:p14="http://schemas.microsoft.com/office/powerpoint/2010/main" val="1521658212"/>
      </p:ext>
    </p:extLst>
  </p:cSld>
  <p:clrMapOvr>
    <a:masterClrMapping/>
  </p:clrMapOvr>
  <p:timing>
    <p:tnLst>
      <p:par>
        <p:cTn id="1" dur="indefinite" restart="never" nodeType="tmRoot"/>
      </p:par>
    </p:tnLst>
  </p:timing>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aphicFrame>
        <p:nvGraphicFramePr>
          <p:cNvPr hidden="1" id="9" name="Object 8"/>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imgH="270" imgW="270" name="think-cell Slide" progId="TCLayout.ActiveDocument.1" r:id="rId4" spid="_x0000_s5161">
                  <p:embed/>
                </p:oleObj>
              </mc:Choice>
              <mc:Fallback>
                <p:oleObj imgH="270" imgW="270" name="think-cell Slide" progId="TCLayout.ActiveDocument.1" r:id="rId4">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Rectangle 7"/>
          <p:cNvSpPr>
            <a:spLocks/>
          </p:cNvSpPr>
          <p:nvPr/>
        </p:nvSpPr>
        <p:spPr>
          <a:xfrm>
            <a:off x="384828" y="980236"/>
            <a:ext cx="8609294" cy="5588813"/>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err="1" lang="en-US" smtClean="0">
              <a:solidFill>
                <a:schemeClr val="bg1"/>
              </a:solidFill>
            </a:endParaRPr>
          </a:p>
        </p:txBody>
      </p:sp>
      <p:sp>
        <p:nvSpPr>
          <p:cNvPr id="2" name="Title 1"/>
          <p:cNvSpPr>
            <a:spLocks noGrp="1"/>
          </p:cNvSpPr>
          <p:nvPr>
            <p:ph type="title"/>
          </p:nvPr>
        </p:nvSpPr>
        <p:spPr>
          <a:xfrm>
            <a:off x="384828" y="146583"/>
            <a:ext cx="8867692" cy="615553"/>
          </a:xfrm>
        </p:spPr>
        <p:txBody>
          <a:bodyPr/>
          <a:lstStyle/>
          <a:p>
            <a:r>
              <a:rPr dirty="0" lang="en-US" sz="2000"/>
              <a:t>I</a:t>
            </a:r>
            <a:r>
              <a:rPr dirty="0" lang="en-US" smtClean="0" sz="2000"/>
              <a:t>nterviewed 100+ stakeholders representing 70+ organizations data collection and analysis undertaken with McKinsey &amp; Company </a:t>
            </a:r>
            <a:endParaRPr dirty="0" lang="en-US" sz="2000"/>
          </a:p>
        </p:txBody>
      </p:sp>
      <p:pic>
        <p:nvPicPr>
          <p:cNvPr id="22531" name="Picture 3"/>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67639" y="1038340"/>
            <a:ext cx="796094" cy="26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32" name="Picture 4"/>
          <p:cNvPicPr>
            <a:picLocks noChangeArrowheads="1"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67639" y="1436486"/>
            <a:ext cx="542925"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33" name="Picture 5"/>
          <p:cNvPicPr>
            <a:picLocks noChangeArrowheads="1" noChangeAspect="1"/>
          </p:cNvPicPr>
          <p:nvPr/>
        </p:nvPicPr>
        <p:blipFill>
          <a:blip cstate="print" r:embed="rId8">
            <a:extLst>
              <a:ext uri="{28A0092B-C50C-407E-A947-70E740481C1C}">
                <a14:useLocalDpi xmlns:a14="http://schemas.microsoft.com/office/drawing/2010/main" val="0"/>
              </a:ext>
            </a:extLst>
          </a:blip>
          <a:srcRect/>
          <a:stretch>
            <a:fillRect/>
          </a:stretch>
        </p:blipFill>
        <p:spPr bwMode="auto">
          <a:xfrm>
            <a:off x="1423973" y="1038340"/>
            <a:ext cx="901277" cy="285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35" name="Picture 7"/>
          <p:cNvPicPr>
            <a:picLocks noChangeArrowheads="1" noChangeAspect="1"/>
          </p:cNvPicPr>
          <p:nvPr/>
        </p:nvPicPr>
        <p:blipFill rotWithShape="1">
          <a:blip cstate="print" r:embed="rId9">
            <a:extLst>
              <a:ext uri="{28A0092B-C50C-407E-A947-70E740481C1C}">
                <a14:useLocalDpi xmlns:a14="http://schemas.microsoft.com/office/drawing/2010/main" val="0"/>
              </a:ext>
            </a:extLst>
          </a:blip>
          <a:srcRect b="495" t="495"/>
          <a:stretch/>
        </p:blipFill>
        <p:spPr bwMode="auto">
          <a:xfrm>
            <a:off x="2485490" y="1038340"/>
            <a:ext cx="770611" cy="29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36" name="Picture 8"/>
          <p:cNvPicPr>
            <a:picLocks noChangeArrowheads="1" noChangeAspect="1"/>
          </p:cNvPicPr>
          <p:nvPr/>
        </p:nvPicPr>
        <p:blipFill>
          <a:blip cstate="print" r:embed="rId10">
            <a:extLst>
              <a:ext uri="{28A0092B-C50C-407E-A947-70E740481C1C}">
                <a14:useLocalDpi xmlns:a14="http://schemas.microsoft.com/office/drawing/2010/main" val="0"/>
              </a:ext>
            </a:extLst>
          </a:blip>
          <a:srcRect/>
          <a:stretch>
            <a:fillRect/>
          </a:stretch>
        </p:blipFill>
        <p:spPr bwMode="auto">
          <a:xfrm>
            <a:off x="2744405" y="1421608"/>
            <a:ext cx="847777" cy="444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38" name="Picture 10"/>
          <p:cNvPicPr>
            <a:picLocks noChangeArrowheads="1" noChangeAspect="1"/>
          </p:cNvPicPr>
          <p:nvPr/>
        </p:nvPicPr>
        <p:blipFill>
          <a:blip cstate="print" r:embed="rId11">
            <a:extLst>
              <a:ext uri="{28A0092B-C50C-407E-A947-70E740481C1C}">
                <a14:useLocalDpi xmlns:a14="http://schemas.microsoft.com/office/drawing/2010/main" val="0"/>
              </a:ext>
            </a:extLst>
          </a:blip>
          <a:srcRect/>
          <a:stretch>
            <a:fillRect/>
          </a:stretch>
        </p:blipFill>
        <p:spPr bwMode="auto">
          <a:xfrm>
            <a:off x="1154351" y="1444850"/>
            <a:ext cx="1452215" cy="174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39" name="Picture 11"/>
          <p:cNvPicPr>
            <a:picLocks noChangeArrowheads="1" noChangeAspect="1"/>
          </p:cNvPicPr>
          <p:nvPr/>
        </p:nvPicPr>
        <p:blipFill>
          <a:blip cstate="print" r:embed="rId12">
            <a:extLst>
              <a:ext uri="{28A0092B-C50C-407E-A947-70E740481C1C}">
                <a14:useLocalDpi xmlns:a14="http://schemas.microsoft.com/office/drawing/2010/main" val="0"/>
              </a:ext>
            </a:extLst>
          </a:blip>
          <a:srcRect/>
          <a:stretch>
            <a:fillRect/>
          </a:stretch>
        </p:blipFill>
        <p:spPr bwMode="auto">
          <a:xfrm>
            <a:off x="475520" y="2150136"/>
            <a:ext cx="1123798" cy="325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41" name="Picture 13"/>
          <p:cNvPicPr>
            <a:picLocks noChangeArrowheads="1" noChangeAspect="1"/>
          </p:cNvPicPr>
          <p:nvPr/>
        </p:nvPicPr>
        <p:blipFill>
          <a:blip cstate="print" r:embed="rId13">
            <a:extLst>
              <a:ext uri="{28A0092B-C50C-407E-A947-70E740481C1C}">
                <a14:useLocalDpi xmlns:a14="http://schemas.microsoft.com/office/drawing/2010/main" val="0"/>
              </a:ext>
            </a:extLst>
          </a:blip>
          <a:srcRect/>
          <a:stretch>
            <a:fillRect/>
          </a:stretch>
        </p:blipFill>
        <p:spPr bwMode="auto">
          <a:xfrm>
            <a:off x="7890415" y="5887182"/>
            <a:ext cx="1059486" cy="459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43" name="Picture 15"/>
          <p:cNvPicPr>
            <a:picLocks noChangeArrowheads="1" noChangeAspect="1"/>
          </p:cNvPicPr>
          <p:nvPr/>
        </p:nvPicPr>
        <p:blipFill>
          <a:blip cstate="print" r:embed="rId14">
            <a:extLst>
              <a:ext uri="{28A0092B-C50C-407E-A947-70E740481C1C}">
                <a14:useLocalDpi xmlns:a14="http://schemas.microsoft.com/office/drawing/2010/main" val="0"/>
              </a:ext>
            </a:extLst>
          </a:blip>
          <a:srcRect/>
          <a:stretch>
            <a:fillRect/>
          </a:stretch>
        </p:blipFill>
        <p:spPr bwMode="auto">
          <a:xfrm>
            <a:off x="2973206" y="1943143"/>
            <a:ext cx="1563516" cy="264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45" name="Picture 17"/>
          <p:cNvPicPr>
            <a:picLocks noChangeArrowheads="1" noChangeAspect="1"/>
          </p:cNvPicPr>
          <p:nvPr/>
        </p:nvPicPr>
        <p:blipFill rotWithShape="1">
          <a:blip r:embed="rId15">
            <a:extLst>
              <a:ext uri="{28A0092B-C50C-407E-A947-70E740481C1C}">
                <a14:useLocalDpi xmlns:a14="http://schemas.microsoft.com/office/drawing/2010/main" val="0"/>
              </a:ext>
            </a:extLst>
          </a:blip>
          <a:srcRect b="79" t="79"/>
          <a:stretch/>
        </p:blipFill>
        <p:spPr bwMode="auto">
          <a:xfrm>
            <a:off x="3416341" y="1038340"/>
            <a:ext cx="1115148" cy="511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46" name="Picture 18"/>
          <p:cNvPicPr>
            <a:picLocks noChangeArrowheads="1"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4691729" y="1038340"/>
            <a:ext cx="1221741" cy="35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47" name="Picture 19"/>
          <p:cNvPicPr>
            <a:picLocks noChangeArrowheads="1" noChangeAspect="1"/>
          </p:cNvPicPr>
          <p:nvPr/>
        </p:nvPicPr>
        <p:blipFill>
          <a:blip cstate="print" r:embed="rId17">
            <a:extLst>
              <a:ext uri="{28A0092B-C50C-407E-A947-70E740481C1C}">
                <a14:useLocalDpi xmlns:a14="http://schemas.microsoft.com/office/drawing/2010/main" val="0"/>
              </a:ext>
            </a:extLst>
          </a:blip>
          <a:srcRect/>
          <a:stretch>
            <a:fillRect/>
          </a:stretch>
        </p:blipFill>
        <p:spPr bwMode="auto">
          <a:xfrm>
            <a:off x="4057224" y="1421858"/>
            <a:ext cx="527084" cy="527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49" name="Picture 21"/>
          <p:cNvPicPr>
            <a:picLocks noChangeArrowheads="1" noChangeAspect="1"/>
          </p:cNvPicPr>
          <p:nvPr/>
        </p:nvPicPr>
        <p:blipFill>
          <a:blip cstate="print" r:embed="rId18">
            <a:extLst>
              <a:ext uri="{28A0092B-C50C-407E-A947-70E740481C1C}">
                <a14:useLocalDpi xmlns:a14="http://schemas.microsoft.com/office/drawing/2010/main" val="0"/>
              </a:ext>
            </a:extLst>
          </a:blip>
          <a:srcRect/>
          <a:stretch>
            <a:fillRect/>
          </a:stretch>
        </p:blipFill>
        <p:spPr bwMode="auto">
          <a:xfrm>
            <a:off x="491152" y="2604067"/>
            <a:ext cx="1260621" cy="322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51" name="Picture 23"/>
          <p:cNvPicPr>
            <a:picLocks noChangeArrowheads="1" noChangeAspect="1"/>
          </p:cNvPicPr>
          <p:nvPr/>
        </p:nvPicPr>
        <p:blipFill>
          <a:blip cstate="print" r:embed="rId19">
            <a:extLst>
              <a:ext uri="{28A0092B-C50C-407E-A947-70E740481C1C}">
                <a14:useLocalDpi xmlns:a14="http://schemas.microsoft.com/office/drawing/2010/main" val="0"/>
              </a:ext>
            </a:extLst>
          </a:blip>
          <a:srcRect/>
          <a:stretch>
            <a:fillRect/>
          </a:stretch>
        </p:blipFill>
        <p:spPr bwMode="auto">
          <a:xfrm>
            <a:off x="2741454" y="2343853"/>
            <a:ext cx="1203185" cy="24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52" name="Picture 24"/>
          <p:cNvPicPr>
            <a:picLocks noChangeArrowheads="1" noChangeAspect="1"/>
          </p:cNvPicPr>
          <p:nvPr/>
        </p:nvPicPr>
        <p:blipFill>
          <a:blip cstate="print" r:embed="rId20">
            <a:extLst>
              <a:ext uri="{28A0092B-C50C-407E-A947-70E740481C1C}">
                <a14:useLocalDpi xmlns:a14="http://schemas.microsoft.com/office/drawing/2010/main" val="0"/>
              </a:ext>
            </a:extLst>
          </a:blip>
          <a:srcRect/>
          <a:stretch>
            <a:fillRect/>
          </a:stretch>
        </p:blipFill>
        <p:spPr bwMode="auto">
          <a:xfrm>
            <a:off x="4312548" y="2290556"/>
            <a:ext cx="1042840" cy="400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55" name="Picture 27"/>
          <p:cNvPicPr>
            <a:picLocks noChangeArrowheads="1"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5659058" y="2131804"/>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56" name="Picture 28"/>
          <p:cNvPicPr>
            <a:picLocks noChangeArrowheads="1" noChangeAspect="1"/>
          </p:cNvPicPr>
          <p:nvPr/>
        </p:nvPicPr>
        <p:blipFill>
          <a:blip cstate="print" r:embed="rId22">
            <a:extLst>
              <a:ext uri="{28A0092B-C50C-407E-A947-70E740481C1C}">
                <a14:useLocalDpi xmlns:a14="http://schemas.microsoft.com/office/drawing/2010/main" val="0"/>
              </a:ext>
            </a:extLst>
          </a:blip>
          <a:srcRect/>
          <a:stretch>
            <a:fillRect/>
          </a:stretch>
        </p:blipFill>
        <p:spPr bwMode="auto">
          <a:xfrm>
            <a:off x="485087" y="2968647"/>
            <a:ext cx="1424956" cy="245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57" name="Picture 29"/>
          <p:cNvPicPr>
            <a:picLocks noChangeArrowheads="1" noChangeAspect="1"/>
          </p:cNvPicPr>
          <p:nvPr/>
        </p:nvPicPr>
        <p:blipFill>
          <a:blip cstate="print" r:embed="rId23">
            <a:extLst>
              <a:ext uri="{28A0092B-C50C-407E-A947-70E740481C1C}">
                <a14:useLocalDpi xmlns:a14="http://schemas.microsoft.com/office/drawing/2010/main" val="0"/>
              </a:ext>
            </a:extLst>
          </a:blip>
          <a:srcRect/>
          <a:stretch>
            <a:fillRect/>
          </a:stretch>
        </p:blipFill>
        <p:spPr bwMode="auto">
          <a:xfrm>
            <a:off x="7342833" y="4249556"/>
            <a:ext cx="1498947" cy="467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58" name="Picture 30"/>
          <p:cNvPicPr>
            <a:picLocks noChangeArrowheads="1" noChangeAspect="1"/>
          </p:cNvPicPr>
          <p:nvPr/>
        </p:nvPicPr>
        <p:blipFill>
          <a:blip r:embed="rId24">
            <a:extLst>
              <a:ext uri="{28A0092B-C50C-407E-A947-70E740481C1C}">
                <a14:useLocalDpi xmlns:a14="http://schemas.microsoft.com/office/drawing/2010/main" val="0"/>
              </a:ext>
            </a:extLst>
          </a:blip>
          <a:srcRect/>
          <a:stretch>
            <a:fillRect/>
          </a:stretch>
        </p:blipFill>
        <p:spPr bwMode="auto">
          <a:xfrm>
            <a:off x="4952924" y="3086465"/>
            <a:ext cx="1120486" cy="528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60" name="Picture 32"/>
          <p:cNvPicPr>
            <a:picLocks noChangeArrowheads="1" noChangeAspect="1"/>
          </p:cNvPicPr>
          <p:nvPr/>
        </p:nvPicPr>
        <p:blipFill>
          <a:blip cstate="print" r:embed="rId25">
            <a:extLst>
              <a:ext uri="{28A0092B-C50C-407E-A947-70E740481C1C}">
                <a14:useLocalDpi xmlns:a14="http://schemas.microsoft.com/office/drawing/2010/main" val="0"/>
              </a:ext>
            </a:extLst>
          </a:blip>
          <a:srcRect/>
          <a:stretch>
            <a:fillRect/>
          </a:stretch>
        </p:blipFill>
        <p:spPr bwMode="auto">
          <a:xfrm>
            <a:off x="435590" y="3318888"/>
            <a:ext cx="1386534" cy="269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61" name="Picture 33"/>
          <p:cNvPicPr>
            <a:picLocks noChangeArrowheads="1" noChangeAspect="1"/>
          </p:cNvPicPr>
          <p:nvPr/>
        </p:nvPicPr>
        <p:blipFill rotWithShape="1">
          <a:blip r:embed="rId26">
            <a:extLst>
              <a:ext uri="{28A0092B-C50C-407E-A947-70E740481C1C}">
                <a14:useLocalDpi xmlns:a14="http://schemas.microsoft.com/office/drawing/2010/main" val="0"/>
              </a:ext>
            </a:extLst>
          </a:blip>
          <a:srcRect b="1407" l="431" r="431" t="1407"/>
          <a:stretch/>
        </p:blipFill>
        <p:spPr bwMode="auto">
          <a:xfrm>
            <a:off x="475520" y="4059812"/>
            <a:ext cx="2143518" cy="620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66" name="Picture 38"/>
          <p:cNvPicPr>
            <a:picLocks noChangeArrowheads="1" noChangeAspect="1"/>
          </p:cNvPicPr>
          <p:nvPr/>
        </p:nvPicPr>
        <p:blipFill>
          <a:blip cstate="print" r:embed="rId27">
            <a:extLst>
              <a:ext uri="{28A0092B-C50C-407E-A947-70E740481C1C}">
                <a14:useLocalDpi xmlns:a14="http://schemas.microsoft.com/office/drawing/2010/main" val="0"/>
              </a:ext>
            </a:extLst>
          </a:blip>
          <a:srcRect/>
          <a:stretch>
            <a:fillRect/>
          </a:stretch>
        </p:blipFill>
        <p:spPr bwMode="auto">
          <a:xfrm>
            <a:off x="4879245" y="3705732"/>
            <a:ext cx="2089178" cy="348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68" name="Picture 40"/>
          <p:cNvPicPr>
            <a:picLocks noChangeArrowheads="1" noChangeAspect="1"/>
          </p:cNvPicPr>
          <p:nvPr/>
        </p:nvPicPr>
        <p:blipFill>
          <a:blip cstate="print" r:embed="rId28">
            <a:extLst>
              <a:ext uri="{28A0092B-C50C-407E-A947-70E740481C1C}">
                <a14:useLocalDpi xmlns:a14="http://schemas.microsoft.com/office/drawing/2010/main" val="0"/>
              </a:ext>
            </a:extLst>
          </a:blip>
          <a:srcRect/>
          <a:stretch>
            <a:fillRect/>
          </a:stretch>
        </p:blipFill>
        <p:spPr bwMode="auto">
          <a:xfrm>
            <a:off x="7293711" y="2211978"/>
            <a:ext cx="88282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70" name="Picture 42"/>
          <p:cNvPicPr>
            <a:picLocks noChangeArrowheads="1" noChangeAspect="1"/>
          </p:cNvPicPr>
          <p:nvPr/>
        </p:nvPicPr>
        <p:blipFill>
          <a:blip cstate="print" r:embed="rId29">
            <a:extLst>
              <a:ext uri="{28A0092B-C50C-407E-A947-70E740481C1C}">
                <a14:useLocalDpi xmlns:a14="http://schemas.microsoft.com/office/drawing/2010/main" val="0"/>
              </a:ext>
            </a:extLst>
          </a:blip>
          <a:srcRect/>
          <a:stretch>
            <a:fillRect/>
          </a:stretch>
        </p:blipFill>
        <p:spPr bwMode="auto">
          <a:xfrm>
            <a:off x="6241391" y="3091579"/>
            <a:ext cx="1099737" cy="488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72" name="Picture 44"/>
          <p:cNvPicPr>
            <a:picLocks noChangeArrowheads="1" noChangeAspect="1"/>
          </p:cNvPicPr>
          <p:nvPr/>
        </p:nvPicPr>
        <p:blipFill>
          <a:blip cstate="print" r:embed="rId30">
            <a:extLst>
              <a:ext uri="{28A0092B-C50C-407E-A947-70E740481C1C}">
                <a14:useLocalDpi xmlns:a14="http://schemas.microsoft.com/office/drawing/2010/main" val="0"/>
              </a:ext>
            </a:extLst>
          </a:blip>
          <a:srcRect/>
          <a:stretch>
            <a:fillRect/>
          </a:stretch>
        </p:blipFill>
        <p:spPr bwMode="auto">
          <a:xfrm>
            <a:off x="531412" y="4692397"/>
            <a:ext cx="1610030" cy="248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76" name="Picture 48"/>
          <p:cNvPicPr>
            <a:picLocks noChangeArrowheads="1" noChangeAspect="1"/>
          </p:cNvPicPr>
          <p:nvPr/>
        </p:nvPicPr>
        <p:blipFill>
          <a:blip r:embed="rId31">
            <a:extLst>
              <a:ext uri="{28A0092B-C50C-407E-A947-70E740481C1C}">
                <a14:useLocalDpi xmlns:a14="http://schemas.microsoft.com/office/drawing/2010/main" val="0"/>
              </a:ext>
            </a:extLst>
          </a:blip>
          <a:srcRect/>
          <a:stretch>
            <a:fillRect/>
          </a:stretch>
        </p:blipFill>
        <p:spPr bwMode="auto">
          <a:xfrm>
            <a:off x="2548942" y="4267081"/>
            <a:ext cx="709612"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0" name="Picture 52"/>
          <p:cNvPicPr>
            <a:picLocks noChangeArrowheads="1" noChangeAspect="1"/>
          </p:cNvPicPr>
          <p:nvPr/>
        </p:nvPicPr>
        <p:blipFill>
          <a:blip cstate="print" r:embed="rId32">
            <a:extLst>
              <a:ext uri="{28A0092B-C50C-407E-A947-70E740481C1C}">
                <a14:useLocalDpi xmlns:a14="http://schemas.microsoft.com/office/drawing/2010/main" val="0"/>
              </a:ext>
            </a:extLst>
          </a:blip>
          <a:srcRect/>
          <a:stretch>
            <a:fillRect/>
          </a:stretch>
        </p:blipFill>
        <p:spPr bwMode="auto">
          <a:xfrm>
            <a:off x="3462329" y="4068274"/>
            <a:ext cx="894109" cy="411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2" name="Picture 54"/>
          <p:cNvPicPr>
            <a:picLocks noChangeArrowheads="1" noChangeAspect="1"/>
          </p:cNvPicPr>
          <p:nvPr/>
        </p:nvPicPr>
        <p:blipFill>
          <a:blip r:embed="rId33">
            <a:extLst>
              <a:ext uri="{28A0092B-C50C-407E-A947-70E740481C1C}">
                <a14:useLocalDpi xmlns:a14="http://schemas.microsoft.com/office/drawing/2010/main" val="0"/>
              </a:ext>
            </a:extLst>
          </a:blip>
          <a:srcRect/>
          <a:stretch>
            <a:fillRect/>
          </a:stretch>
        </p:blipFill>
        <p:spPr bwMode="auto">
          <a:xfrm>
            <a:off x="3909384" y="4967459"/>
            <a:ext cx="112395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3" name="Picture 55"/>
          <p:cNvPicPr>
            <a:picLocks noChangeArrowheads="1" noChangeAspect="1"/>
          </p:cNvPicPr>
          <p:nvPr/>
        </p:nvPicPr>
        <p:blipFill>
          <a:blip r:embed="rId34">
            <a:extLst>
              <a:ext uri="{28A0092B-C50C-407E-A947-70E740481C1C}">
                <a14:useLocalDpi xmlns:a14="http://schemas.microsoft.com/office/drawing/2010/main" val="0"/>
              </a:ext>
            </a:extLst>
          </a:blip>
          <a:srcRect/>
          <a:stretch>
            <a:fillRect/>
          </a:stretch>
        </p:blipFill>
        <p:spPr bwMode="auto">
          <a:xfrm>
            <a:off x="4452816" y="4253996"/>
            <a:ext cx="1491357" cy="46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4" name="Picture 56"/>
          <p:cNvPicPr>
            <a:picLocks noChangeArrowheads="1" noChangeAspect="1"/>
          </p:cNvPicPr>
          <p:nvPr/>
        </p:nvPicPr>
        <p:blipFill>
          <a:blip cstate="print" r:embed="rId35">
            <a:extLst>
              <a:ext uri="{28A0092B-C50C-407E-A947-70E740481C1C}">
                <a14:useLocalDpi xmlns:a14="http://schemas.microsoft.com/office/drawing/2010/main" val="0"/>
              </a:ext>
            </a:extLst>
          </a:blip>
          <a:srcRect/>
          <a:stretch>
            <a:fillRect/>
          </a:stretch>
        </p:blipFill>
        <p:spPr bwMode="auto">
          <a:xfrm>
            <a:off x="5427050" y="4831876"/>
            <a:ext cx="1485999" cy="528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6" name="Picture 58"/>
          <p:cNvPicPr>
            <a:picLocks noChangeArrowheads="1" noChangeAspect="1"/>
          </p:cNvPicPr>
          <p:nvPr/>
        </p:nvPicPr>
        <p:blipFill>
          <a:blip cstate="print" r:embed="rId36">
            <a:extLst>
              <a:ext uri="{28A0092B-C50C-407E-A947-70E740481C1C}">
                <a14:useLocalDpi xmlns:a14="http://schemas.microsoft.com/office/drawing/2010/main" val="0"/>
              </a:ext>
            </a:extLst>
          </a:blip>
          <a:srcRect/>
          <a:stretch>
            <a:fillRect/>
          </a:stretch>
        </p:blipFill>
        <p:spPr bwMode="auto">
          <a:xfrm>
            <a:off x="8360073" y="2206525"/>
            <a:ext cx="498571" cy="498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7" name="Picture 59"/>
          <p:cNvPicPr>
            <a:picLocks noChangeArrowheads="1" noChangeAspect="1"/>
          </p:cNvPicPr>
          <p:nvPr/>
        </p:nvPicPr>
        <p:blipFill>
          <a:blip r:embed="rId37">
            <a:extLst>
              <a:ext uri="{28A0092B-C50C-407E-A947-70E740481C1C}">
                <a14:useLocalDpi xmlns:a14="http://schemas.microsoft.com/office/drawing/2010/main" val="0"/>
              </a:ext>
            </a:extLst>
          </a:blip>
          <a:srcRect/>
          <a:stretch>
            <a:fillRect/>
          </a:stretch>
        </p:blipFill>
        <p:spPr bwMode="auto">
          <a:xfrm>
            <a:off x="1713651" y="5060137"/>
            <a:ext cx="1187472" cy="630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88" name="Picture 60"/>
          <p:cNvPicPr>
            <a:picLocks noChangeArrowheads="1" noChangeAspect="1"/>
          </p:cNvPicPr>
          <p:nvPr/>
        </p:nvPicPr>
        <p:blipFill>
          <a:blip cstate="print" r:embed="rId38">
            <a:extLst>
              <a:ext uri="{28A0092B-C50C-407E-A947-70E740481C1C}">
                <a14:useLocalDpi xmlns:a14="http://schemas.microsoft.com/office/drawing/2010/main" val="0"/>
              </a:ext>
            </a:extLst>
          </a:blip>
          <a:srcRect/>
          <a:stretch>
            <a:fillRect/>
          </a:stretch>
        </p:blipFill>
        <p:spPr bwMode="auto">
          <a:xfrm>
            <a:off x="7066625" y="3701888"/>
            <a:ext cx="1764620" cy="42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93" name="Picture 65"/>
          <p:cNvPicPr>
            <a:picLocks noChangeArrowheads="1" noChangeAspect="1"/>
          </p:cNvPicPr>
          <p:nvPr/>
        </p:nvPicPr>
        <p:blipFill>
          <a:blip cstate="print" r:embed="rId39">
            <a:extLst>
              <a:ext uri="{28A0092B-C50C-407E-A947-70E740481C1C}">
                <a14:useLocalDpi xmlns:a14="http://schemas.microsoft.com/office/drawing/2010/main" val="0"/>
              </a:ext>
            </a:extLst>
          </a:blip>
          <a:srcRect/>
          <a:stretch>
            <a:fillRect/>
          </a:stretch>
        </p:blipFill>
        <p:spPr bwMode="auto">
          <a:xfrm>
            <a:off x="485519" y="6227788"/>
            <a:ext cx="1547065" cy="260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94" name="Picture 66"/>
          <p:cNvPicPr>
            <a:picLocks noChangeArrowheads="1" noChangeAspect="1"/>
          </p:cNvPicPr>
          <p:nvPr/>
        </p:nvPicPr>
        <p:blipFill>
          <a:blip cstate="print" r:embed="rId40">
            <a:extLst>
              <a:ext uri="{28A0092B-C50C-407E-A947-70E740481C1C}">
                <a14:useLocalDpi xmlns:a14="http://schemas.microsoft.com/office/drawing/2010/main" val="0"/>
              </a:ext>
            </a:extLst>
          </a:blip>
          <a:srcRect/>
          <a:stretch>
            <a:fillRect/>
          </a:stretch>
        </p:blipFill>
        <p:spPr bwMode="auto">
          <a:xfrm>
            <a:off x="698039" y="3645523"/>
            <a:ext cx="814971" cy="383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95" name="Picture 67"/>
          <p:cNvPicPr>
            <a:picLocks noChangeArrowheads="1" noChangeAspect="1"/>
          </p:cNvPicPr>
          <p:nvPr/>
        </p:nvPicPr>
        <p:blipFill>
          <a:blip cstate="print" r:embed="rId41">
            <a:extLst>
              <a:ext uri="{28A0092B-C50C-407E-A947-70E740481C1C}">
                <a14:useLocalDpi xmlns:a14="http://schemas.microsoft.com/office/drawing/2010/main" val="0"/>
              </a:ext>
            </a:extLst>
          </a:blip>
          <a:srcRect/>
          <a:stretch>
            <a:fillRect/>
          </a:stretch>
        </p:blipFill>
        <p:spPr bwMode="auto">
          <a:xfrm>
            <a:off x="2158361" y="6161680"/>
            <a:ext cx="1402734" cy="334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97" name="Picture 69"/>
          <p:cNvPicPr>
            <a:picLocks noChangeArrowheads="1" noChangeAspect="1"/>
          </p:cNvPicPr>
          <p:nvPr/>
        </p:nvPicPr>
        <p:blipFill>
          <a:blip r:embed="rId42">
            <a:extLst>
              <a:ext uri="{28A0092B-C50C-407E-A947-70E740481C1C}">
                <a14:useLocalDpi xmlns:a14="http://schemas.microsoft.com/office/drawing/2010/main" val="0"/>
              </a:ext>
            </a:extLst>
          </a:blip>
          <a:srcRect/>
          <a:stretch>
            <a:fillRect/>
          </a:stretch>
        </p:blipFill>
        <p:spPr bwMode="auto">
          <a:xfrm>
            <a:off x="4917151" y="5460800"/>
            <a:ext cx="674877" cy="674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98" name="Picture 70"/>
          <p:cNvPicPr>
            <a:picLocks noChangeArrowheads="1" noChangeAspect="1"/>
          </p:cNvPicPr>
          <p:nvPr/>
        </p:nvPicPr>
        <p:blipFill>
          <a:blip r:embed="rId43">
            <a:extLst>
              <a:ext uri="{28A0092B-C50C-407E-A947-70E740481C1C}">
                <a14:useLocalDpi xmlns:a14="http://schemas.microsoft.com/office/drawing/2010/main" val="0"/>
              </a:ext>
            </a:extLst>
          </a:blip>
          <a:srcRect/>
          <a:stretch>
            <a:fillRect/>
          </a:stretch>
        </p:blipFill>
        <p:spPr bwMode="auto">
          <a:xfrm>
            <a:off x="6073710" y="1038340"/>
            <a:ext cx="717550" cy="597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599" name="Picture 71"/>
          <p:cNvPicPr>
            <a:picLocks noChangeArrowheads="1" noChangeAspect="1"/>
          </p:cNvPicPr>
          <p:nvPr/>
        </p:nvPicPr>
        <p:blipFill>
          <a:blip r:embed="rId44">
            <a:extLst>
              <a:ext uri="{28A0092B-C50C-407E-A947-70E740481C1C}">
                <a14:useLocalDpi xmlns:a14="http://schemas.microsoft.com/office/drawing/2010/main" val="0"/>
              </a:ext>
            </a:extLst>
          </a:blip>
          <a:srcRect/>
          <a:stretch>
            <a:fillRect/>
          </a:stretch>
        </p:blipFill>
        <p:spPr bwMode="auto">
          <a:xfrm>
            <a:off x="7118651" y="4895708"/>
            <a:ext cx="771764" cy="50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01" name="Picture 73"/>
          <p:cNvPicPr>
            <a:picLocks noChangeArrowheads="1" noChangeAspect="1"/>
          </p:cNvPicPr>
          <p:nvPr/>
        </p:nvPicPr>
        <p:blipFill>
          <a:blip cstate="print" r:embed="rId45">
            <a:extLst>
              <a:ext uri="{28A0092B-C50C-407E-A947-70E740481C1C}">
                <a14:useLocalDpi xmlns:a14="http://schemas.microsoft.com/office/drawing/2010/main" val="0"/>
              </a:ext>
            </a:extLst>
          </a:blip>
          <a:srcRect/>
          <a:stretch>
            <a:fillRect/>
          </a:stretch>
        </p:blipFill>
        <p:spPr bwMode="auto">
          <a:xfrm>
            <a:off x="5666324" y="5403226"/>
            <a:ext cx="1179068"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02" name="Picture 74"/>
          <p:cNvPicPr>
            <a:picLocks noChangeArrowheads="1" noChangeAspect="1"/>
          </p:cNvPicPr>
          <p:nvPr/>
        </p:nvPicPr>
        <p:blipFill>
          <a:blip cstate="print" r:embed="rId46">
            <a:extLst>
              <a:ext uri="{28A0092B-C50C-407E-A947-70E740481C1C}">
                <a14:useLocalDpi xmlns:a14="http://schemas.microsoft.com/office/drawing/2010/main" val="0"/>
              </a:ext>
            </a:extLst>
          </a:blip>
          <a:srcRect/>
          <a:stretch>
            <a:fillRect/>
          </a:stretch>
        </p:blipFill>
        <p:spPr bwMode="auto">
          <a:xfrm>
            <a:off x="7950556" y="1038340"/>
            <a:ext cx="988619" cy="36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04" name="Picture 76"/>
          <p:cNvPicPr>
            <a:picLocks noChangeArrowheads="1" noChangeAspect="1"/>
          </p:cNvPicPr>
          <p:nvPr/>
        </p:nvPicPr>
        <p:blipFill>
          <a:blip r:embed="rId47">
            <a:extLst>
              <a:ext uri="{28A0092B-C50C-407E-A947-70E740481C1C}">
                <a14:useLocalDpi xmlns:a14="http://schemas.microsoft.com/office/drawing/2010/main" val="0"/>
              </a:ext>
            </a:extLst>
          </a:blip>
          <a:srcRect/>
          <a:stretch>
            <a:fillRect/>
          </a:stretch>
        </p:blipFill>
        <p:spPr bwMode="auto">
          <a:xfrm>
            <a:off x="7504533" y="2846329"/>
            <a:ext cx="995601" cy="2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06" name="Picture 78"/>
          <p:cNvPicPr>
            <a:picLocks noChangeArrowheads="1" noChangeAspect="1"/>
          </p:cNvPicPr>
          <p:nvPr/>
        </p:nvPicPr>
        <p:blipFill>
          <a:blip r:embed="rId48">
            <a:extLst>
              <a:ext uri="{28A0092B-C50C-407E-A947-70E740481C1C}">
                <a14:useLocalDpi xmlns:a14="http://schemas.microsoft.com/office/drawing/2010/main" val="0"/>
              </a:ext>
            </a:extLst>
          </a:blip>
          <a:srcRect/>
          <a:stretch>
            <a:fillRect/>
          </a:stretch>
        </p:blipFill>
        <p:spPr bwMode="auto">
          <a:xfrm>
            <a:off x="5856414" y="6013696"/>
            <a:ext cx="1157630" cy="454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08" name="Picture 80"/>
          <p:cNvPicPr>
            <a:picLocks noChangeArrowheads="1" noChangeAspect="1"/>
          </p:cNvPicPr>
          <p:nvPr/>
        </p:nvPicPr>
        <p:blipFill>
          <a:blip cstate="print" r:embed="rId49">
            <a:extLst>
              <a:ext uri="{28A0092B-C50C-407E-A947-70E740481C1C}">
                <a14:useLocalDpi xmlns:a14="http://schemas.microsoft.com/office/drawing/2010/main" val="0"/>
              </a:ext>
            </a:extLst>
          </a:blip>
          <a:srcRect/>
          <a:stretch>
            <a:fillRect/>
          </a:stretch>
        </p:blipFill>
        <p:spPr bwMode="auto">
          <a:xfrm>
            <a:off x="6994743" y="5524831"/>
            <a:ext cx="1173414" cy="37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09" name="Picture 81"/>
          <p:cNvPicPr>
            <a:picLocks noChangeArrowheads="1" noChangeAspect="1"/>
          </p:cNvPicPr>
          <p:nvPr/>
        </p:nvPicPr>
        <p:blipFill>
          <a:blip cstate="print" r:embed="rId50">
            <a:extLst>
              <a:ext uri="{28A0092B-C50C-407E-A947-70E740481C1C}">
                <a14:useLocalDpi xmlns:a14="http://schemas.microsoft.com/office/drawing/2010/main" val="0"/>
              </a:ext>
            </a:extLst>
          </a:blip>
          <a:srcRect/>
          <a:stretch>
            <a:fillRect/>
          </a:stretch>
        </p:blipFill>
        <p:spPr bwMode="auto">
          <a:xfrm>
            <a:off x="7226100" y="5939333"/>
            <a:ext cx="571496" cy="55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1" name="Picture 83"/>
          <p:cNvPicPr>
            <a:picLocks noChangeArrowheads="1" noChangeAspect="1"/>
          </p:cNvPicPr>
          <p:nvPr/>
        </p:nvPicPr>
        <p:blipFill>
          <a:blip cstate="print" r:embed="rId51">
            <a:extLst>
              <a:ext uri="{28A0092B-C50C-407E-A947-70E740481C1C}">
                <a14:useLocalDpi xmlns:a14="http://schemas.microsoft.com/office/drawing/2010/main" val="0"/>
              </a:ext>
            </a:extLst>
          </a:blip>
          <a:srcRect/>
          <a:stretch>
            <a:fillRect/>
          </a:stretch>
        </p:blipFill>
        <p:spPr bwMode="auto">
          <a:xfrm>
            <a:off x="5642368" y="2595364"/>
            <a:ext cx="1479193" cy="410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2" name="Picture 84"/>
          <p:cNvPicPr>
            <a:picLocks noChangeArrowheads="1" noChangeAspect="1"/>
          </p:cNvPicPr>
          <p:nvPr/>
        </p:nvPicPr>
        <p:blipFill>
          <a:blip r:embed="rId52">
            <a:extLst>
              <a:ext uri="{28A0092B-C50C-407E-A947-70E740481C1C}">
                <a14:useLocalDpi xmlns:a14="http://schemas.microsoft.com/office/drawing/2010/main" val="0"/>
              </a:ext>
            </a:extLst>
          </a:blip>
          <a:srcRect/>
          <a:stretch>
            <a:fillRect/>
          </a:stretch>
        </p:blipFill>
        <p:spPr bwMode="auto">
          <a:xfrm>
            <a:off x="8190071" y="1522361"/>
            <a:ext cx="509587" cy="54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3" name="Picture 85"/>
          <p:cNvPicPr>
            <a:picLocks noChangeArrowheads="1" noChangeAspect="1"/>
          </p:cNvPicPr>
          <p:nvPr/>
        </p:nvPicPr>
        <p:blipFill rotWithShape="1">
          <a:blip cstate="print" r:embed="rId53">
            <a:extLst>
              <a:ext uri="{28A0092B-C50C-407E-A947-70E740481C1C}">
                <a14:useLocalDpi xmlns:a14="http://schemas.microsoft.com/office/drawing/2010/main" val="0"/>
              </a:ext>
            </a:extLst>
          </a:blip>
          <a:srcRect b="157" t="157"/>
          <a:stretch/>
        </p:blipFill>
        <p:spPr bwMode="auto">
          <a:xfrm>
            <a:off x="1882813" y="3440731"/>
            <a:ext cx="1375741" cy="489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4" name="Picture 86"/>
          <p:cNvPicPr>
            <a:picLocks noChangeArrowheads="1" noChangeAspect="1"/>
          </p:cNvPicPr>
          <p:nvPr/>
        </p:nvPicPr>
        <p:blipFill>
          <a:blip cstate="print" r:embed="rId54">
            <a:extLst>
              <a:ext uri="{28A0092B-C50C-407E-A947-70E740481C1C}">
                <a14:useLocalDpi xmlns:a14="http://schemas.microsoft.com/office/drawing/2010/main" val="0"/>
              </a:ext>
            </a:extLst>
          </a:blip>
          <a:srcRect/>
          <a:stretch>
            <a:fillRect/>
          </a:stretch>
        </p:blipFill>
        <p:spPr bwMode="auto">
          <a:xfrm>
            <a:off x="2141442" y="2983338"/>
            <a:ext cx="732904" cy="319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6" name="Picture 88"/>
          <p:cNvPicPr>
            <a:picLocks noChangeArrowheads="1" noChangeAspect="1"/>
          </p:cNvPicPr>
          <p:nvPr/>
        </p:nvPicPr>
        <p:blipFill>
          <a:blip cstate="print" r:embed="rId55">
            <a:extLst>
              <a:ext uri="{28A0092B-C50C-407E-A947-70E740481C1C}">
                <a14:useLocalDpi xmlns:a14="http://schemas.microsoft.com/office/drawing/2010/main" val="0"/>
              </a:ext>
            </a:extLst>
          </a:blip>
          <a:srcRect/>
          <a:stretch>
            <a:fillRect/>
          </a:stretch>
        </p:blipFill>
        <p:spPr bwMode="auto">
          <a:xfrm>
            <a:off x="1705522" y="1771454"/>
            <a:ext cx="917370" cy="456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7" name="Picture 89"/>
          <p:cNvPicPr>
            <a:picLocks noChangeArrowheads="1" noChangeAspect="1"/>
          </p:cNvPicPr>
          <p:nvPr/>
        </p:nvPicPr>
        <p:blipFill>
          <a:blip r:embed="rId56">
            <a:extLst>
              <a:ext uri="{28A0092B-C50C-407E-A947-70E740481C1C}">
                <a14:useLocalDpi xmlns:a14="http://schemas.microsoft.com/office/drawing/2010/main" val="0"/>
              </a:ext>
            </a:extLst>
          </a:blip>
          <a:srcRect/>
          <a:stretch>
            <a:fillRect/>
          </a:stretch>
        </p:blipFill>
        <p:spPr bwMode="auto">
          <a:xfrm>
            <a:off x="680326" y="5653459"/>
            <a:ext cx="929402" cy="36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19" name="Picture 91"/>
          <p:cNvPicPr>
            <a:picLocks noChangeArrowheads="1" noChangeAspect="1"/>
          </p:cNvPicPr>
          <p:nvPr/>
        </p:nvPicPr>
        <p:blipFill>
          <a:blip cstate="print" r:embed="rId57">
            <a:extLst>
              <a:ext uri="{28A0092B-C50C-407E-A947-70E740481C1C}">
                <a14:useLocalDpi xmlns:a14="http://schemas.microsoft.com/office/drawing/2010/main" val="0"/>
              </a:ext>
            </a:extLst>
          </a:blip>
          <a:srcRect/>
          <a:stretch>
            <a:fillRect/>
          </a:stretch>
        </p:blipFill>
        <p:spPr bwMode="auto">
          <a:xfrm>
            <a:off x="8113630" y="4831876"/>
            <a:ext cx="657277" cy="67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21" name="Picture 93"/>
          <p:cNvPicPr>
            <a:picLocks noChangeArrowheads="1" noChangeAspect="1"/>
          </p:cNvPicPr>
          <p:nvPr/>
        </p:nvPicPr>
        <p:blipFill>
          <a:blip r:embed="rId58">
            <a:extLst>
              <a:ext uri="{28A0092B-C50C-407E-A947-70E740481C1C}">
                <a14:useLocalDpi xmlns:a14="http://schemas.microsoft.com/office/drawing/2010/main" val="0"/>
              </a:ext>
            </a:extLst>
          </a:blip>
          <a:srcRect/>
          <a:stretch>
            <a:fillRect/>
          </a:stretch>
        </p:blipFill>
        <p:spPr bwMode="auto">
          <a:xfrm>
            <a:off x="7440801" y="3293179"/>
            <a:ext cx="1469992" cy="252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22622" name="Picture 94"/>
          <p:cNvPicPr>
            <a:picLocks noChangeArrowheads="1" noChangeAspect="1"/>
          </p:cNvPicPr>
          <p:nvPr/>
        </p:nvPicPr>
        <p:blipFill>
          <a:blip r:embed="rId59">
            <a:extLst>
              <a:ext uri="{28A0092B-C50C-407E-A947-70E740481C1C}">
                <a14:useLocalDpi xmlns:a14="http://schemas.microsoft.com/office/drawing/2010/main" val="0"/>
              </a:ext>
            </a:extLst>
          </a:blip>
          <a:srcRect/>
          <a:stretch>
            <a:fillRect/>
          </a:stretch>
        </p:blipFill>
        <p:spPr bwMode="auto">
          <a:xfrm>
            <a:off x="6072605" y="4322673"/>
            <a:ext cx="1006894" cy="41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descr="http://lhgp.com.s175347.gridserver.com/wp-content/uploads/2014/02/ghif-logo.png" id="22634" name="Picture 106"/>
          <p:cNvPicPr>
            <a:picLocks noChangeArrowheads="1" noChangeAspect="1"/>
          </p:cNvPicPr>
          <p:nvPr/>
        </p:nvPicPr>
        <p:blipFill rotWithShape="1">
          <a:blip cstate="print" r:embed="rId60">
            <a:extLst>
              <a:ext uri="{28A0092B-C50C-407E-A947-70E740481C1C}">
                <a14:useLocalDpi xmlns:a14="http://schemas.microsoft.com/office/drawing/2010/main" val="0"/>
              </a:ext>
            </a:extLst>
          </a:blip>
          <a:srcRect b="270" l="196" r="75" t="909"/>
          <a:stretch/>
        </p:blipFill>
        <p:spPr bwMode="auto">
          <a:xfrm>
            <a:off x="4937601" y="1631831"/>
            <a:ext cx="1500366" cy="410969"/>
          </a:xfrm>
          <a:prstGeom prst="rect">
            <a:avLst/>
          </a:prstGeom>
          <a:noFill/>
          <a:extLst>
            <a:ext uri="{909E8E84-426E-40DD-AFC4-6F175D3DCCD1}">
              <a14:hiddenFill xmlns:a14="http://schemas.microsoft.com/office/drawing/2010/main">
                <a:solidFill>
                  <a:srgbClr val="FFFFFF"/>
                </a:solidFill>
              </a14:hiddenFill>
            </a:ext>
          </a:extLst>
        </p:spPr>
      </p:pic>
      <p:pic>
        <p:nvPicPr>
          <p:cNvPr descr="https://www.warriortradingnews.com/wp-content/uploads/2015/08/nvax.jpg" id="22637" name="Picture 109"/>
          <p:cNvPicPr>
            <a:picLocks noChangeArrowheads="1" noChangeAspect="1"/>
          </p:cNvPicPr>
          <p:nvPr/>
        </p:nvPicPr>
        <p:blipFill>
          <a:blip cstate="print" r:embed="rId61">
            <a:extLst>
              <a:ext uri="{28A0092B-C50C-407E-A947-70E740481C1C}">
                <a14:useLocalDpi xmlns:a14="http://schemas.microsoft.com/office/drawing/2010/main" val="0"/>
              </a:ext>
            </a:extLst>
          </a:blip>
          <a:srcRect/>
          <a:stretch>
            <a:fillRect/>
          </a:stretch>
        </p:blipFill>
        <p:spPr bwMode="auto">
          <a:xfrm>
            <a:off x="2357721" y="5715703"/>
            <a:ext cx="1392471" cy="216176"/>
          </a:xfrm>
          <a:prstGeom prst="rect">
            <a:avLst/>
          </a:prstGeom>
          <a:noFill/>
          <a:extLst>
            <a:ext uri="{909E8E84-426E-40DD-AFC4-6F175D3DCCD1}">
              <a14:hiddenFill xmlns:a14="http://schemas.microsoft.com/office/drawing/2010/main">
                <a:solidFill>
                  <a:srgbClr val="FFFFFF"/>
                </a:solidFill>
              </a14:hiddenFill>
            </a:ext>
          </a:extLst>
        </p:spPr>
      </p:pic>
      <p:pic>
        <p:nvPicPr>
          <p:cNvPr descr="H3D" id="22640" name="Picture 112"/>
          <p:cNvPicPr>
            <a:picLocks noChangeArrowheads="1" noChangeAspect="1"/>
          </p:cNvPicPr>
          <p:nvPr/>
        </p:nvPicPr>
        <p:blipFill rotWithShape="1">
          <a:blip r:embed="rId62">
            <a:extLst>
              <a:ext uri="{28A0092B-C50C-407E-A947-70E740481C1C}">
                <a14:useLocalDpi xmlns:a14="http://schemas.microsoft.com/office/drawing/2010/main" val="0"/>
              </a:ext>
            </a:extLst>
          </a:blip>
          <a:srcRect r="388"/>
          <a:stretch/>
        </p:blipFill>
        <p:spPr bwMode="auto">
          <a:xfrm>
            <a:off x="3718998" y="5848841"/>
            <a:ext cx="972151" cy="517547"/>
          </a:xfrm>
          <a:prstGeom prst="rect">
            <a:avLst/>
          </a:prstGeom>
          <a:noFill/>
          <a:extLst>
            <a:ext uri="{909E8E84-426E-40DD-AFC4-6F175D3DCCD1}">
              <a14:hiddenFill xmlns:a14="http://schemas.microsoft.com/office/drawing/2010/main">
                <a:solidFill>
                  <a:srgbClr val="FFFFFF"/>
                </a:solidFill>
              </a14:hiddenFill>
            </a:ext>
          </a:extLst>
        </p:spPr>
      </p:pic>
      <p:pic>
        <p:nvPicPr>
          <p:cNvPr descr="https://res.cloudinary.com/devex/image/fetch/c_pad,h_180,w_180/https:/s3.amazonaws.com/neo-assets/assets/0094/0391/Novartis_Foundation.png" id="22642" name="Picture 114"/>
          <p:cNvPicPr>
            <a:picLocks noChangeArrowheads="1" noChangeAspect="1"/>
          </p:cNvPicPr>
          <p:nvPr/>
        </p:nvPicPr>
        <p:blipFill rotWithShape="1">
          <a:blip r:embed="rId63">
            <a:extLst>
              <a:ext uri="{28A0092B-C50C-407E-A947-70E740481C1C}">
                <a14:useLocalDpi xmlns:a14="http://schemas.microsoft.com/office/drawing/2010/main" val="0"/>
              </a:ext>
            </a:extLst>
          </a:blip>
          <a:srcRect b="304" l="9" r="221" t="267"/>
          <a:stretch/>
        </p:blipFill>
        <p:spPr bwMode="auto">
          <a:xfrm>
            <a:off x="3097053" y="2738255"/>
            <a:ext cx="1346589" cy="53987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cstate="print" r:embed="rId64">
            <a:extLst>
              <a:ext uri="{28A0092B-C50C-407E-A947-70E740481C1C}">
                <a14:useLocalDpi xmlns:a14="http://schemas.microsoft.com/office/drawing/2010/main" val="0"/>
              </a:ext>
            </a:extLst>
          </a:blip>
          <a:stretch>
            <a:fillRect/>
          </a:stretch>
        </p:blipFill>
        <p:spPr>
          <a:xfrm>
            <a:off x="7045864" y="1357064"/>
            <a:ext cx="650087" cy="433530"/>
          </a:xfrm>
          <a:prstGeom prst="rect">
            <a:avLst/>
          </a:prstGeom>
          <a:ln>
            <a:solidFill>
              <a:schemeClr val="accent6"/>
            </a:solidFill>
          </a:ln>
        </p:spPr>
      </p:pic>
      <p:pic>
        <p:nvPicPr>
          <p:cNvPr id="4" name="Picture 3"/>
          <p:cNvPicPr>
            <a:picLocks noChangeAspect="1"/>
          </p:cNvPicPr>
          <p:nvPr/>
        </p:nvPicPr>
        <p:blipFill>
          <a:blip cstate="print" r:embed="rId65">
            <a:extLst>
              <a:ext uri="{28A0092B-C50C-407E-A947-70E740481C1C}">
                <a14:useLocalDpi xmlns:a14="http://schemas.microsoft.com/office/drawing/2010/main" val="0"/>
              </a:ext>
            </a:extLst>
          </a:blip>
          <a:stretch>
            <a:fillRect/>
          </a:stretch>
        </p:blipFill>
        <p:spPr>
          <a:xfrm>
            <a:off x="829307" y="5065408"/>
            <a:ext cx="650087" cy="433530"/>
          </a:xfrm>
          <a:prstGeom prst="rect">
            <a:avLst/>
          </a:prstGeom>
          <a:ln>
            <a:solidFill>
              <a:schemeClr val="accent6"/>
            </a:solidFill>
          </a:ln>
        </p:spPr>
      </p:pic>
      <p:pic>
        <p:nvPicPr>
          <p:cNvPr id="5" name="Picture 4"/>
          <p:cNvPicPr>
            <a:picLocks noChangeAspect="1"/>
          </p:cNvPicPr>
          <p:nvPr/>
        </p:nvPicPr>
        <p:blipFill>
          <a:blip cstate="print" r:embed="rId66">
            <a:extLst>
              <a:ext uri="{28A0092B-C50C-407E-A947-70E740481C1C}">
                <a14:useLocalDpi xmlns:a14="http://schemas.microsoft.com/office/drawing/2010/main" val="0"/>
              </a:ext>
            </a:extLst>
          </a:blip>
          <a:stretch>
            <a:fillRect/>
          </a:stretch>
        </p:blipFill>
        <p:spPr>
          <a:xfrm>
            <a:off x="3044247" y="4940963"/>
            <a:ext cx="650087" cy="433530"/>
          </a:xfrm>
          <a:prstGeom prst="rect">
            <a:avLst/>
          </a:prstGeom>
          <a:ln>
            <a:solidFill>
              <a:schemeClr val="accent6"/>
            </a:solidFill>
          </a:ln>
        </p:spPr>
      </p:pic>
      <p:pic>
        <p:nvPicPr>
          <p:cNvPr id="6" name="Picture 5"/>
          <p:cNvPicPr>
            <a:picLocks noChangeAspect="1"/>
          </p:cNvPicPr>
          <p:nvPr/>
        </p:nvPicPr>
        <p:blipFill>
          <a:blip cstate="print" r:embed="rId67">
            <a:extLst>
              <a:ext uri="{28A0092B-C50C-407E-A947-70E740481C1C}">
                <a14:useLocalDpi xmlns:a14="http://schemas.microsoft.com/office/drawing/2010/main" val="0"/>
              </a:ext>
            </a:extLst>
          </a:blip>
          <a:stretch>
            <a:fillRect/>
          </a:stretch>
        </p:blipFill>
        <p:spPr>
          <a:xfrm>
            <a:off x="1923129" y="2367276"/>
            <a:ext cx="650087" cy="433530"/>
          </a:xfrm>
          <a:prstGeom prst="rect">
            <a:avLst/>
          </a:prstGeom>
          <a:ln>
            <a:solidFill>
              <a:schemeClr val="accent6"/>
            </a:solidFill>
          </a:ln>
        </p:spPr>
      </p:pic>
      <p:pic>
        <p:nvPicPr>
          <p:cNvPr descr="http://sasm.org.za/images/blog/roche_diagnostics.png" id="22646" name="Picture 118"/>
          <p:cNvPicPr>
            <a:picLocks noChangeArrowheads="1" noChangeAspect="1"/>
          </p:cNvPicPr>
          <p:nvPr/>
        </p:nvPicPr>
        <p:blipFill>
          <a:blip cstate="print" r:embed="rId68">
            <a:extLst>
              <a:ext uri="{28A0092B-C50C-407E-A947-70E740481C1C}">
                <a14:useLocalDpi xmlns:a14="http://schemas.microsoft.com/office/drawing/2010/main" val="0"/>
              </a:ext>
            </a:extLst>
          </a:blip>
          <a:srcRect/>
          <a:stretch>
            <a:fillRect/>
          </a:stretch>
        </p:blipFill>
        <p:spPr bwMode="auto">
          <a:xfrm>
            <a:off x="3514285" y="3377679"/>
            <a:ext cx="740213" cy="510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950042"/>
      </p:ext>
    </p:extLst>
  </p:cSld>
  <p:clrMapOvr>
    <a:masterClrMapping/>
  </p:clrMapOvr>
  <p:timing>
    <p:tnLst>
      <p:par>
        <p:cTn dur="indefinite" id="1" nodeType="tmRoot" restart="never"/>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extLst>
              <p:ext uri="{D42A27DB-BD31-4B8C-83A1-F6EECF244321}">
                <p14:modId xmlns:p14="http://schemas.microsoft.com/office/powerpoint/2010/main" val="4273957452"/>
              </p:ext>
            </p:extLst>
          </p:nvPr>
        </p:nvGraphicFramePr>
        <p:xfrm>
          <a:off x="1891" y="1621"/>
          <a:ext cx="1619" cy="1619"/>
        </p:xfrm>
        <a:graphic>
          <a:graphicData uri="http://schemas.openxmlformats.org/presentationml/2006/ole">
            <mc:AlternateContent xmlns:mc="http://schemas.openxmlformats.org/markup-compatibility/2006">
              <mc:Choice xmlns:v="urn:schemas-microsoft-com:vml" Requires="v">
                <p:oleObj spid="_x0000_s6185" name="think-cell Slide" r:id="rId10" imgW="493" imgH="493" progId="TCLayout.ActiveDocument.1">
                  <p:embed/>
                </p:oleObj>
              </mc:Choice>
              <mc:Fallback>
                <p:oleObj name="think-cell Slide" r:id="rId10" imgW="493" imgH="493" progId="TCLayout.ActiveDocument.1">
                  <p:embed/>
                  <p:pic>
                    <p:nvPicPr>
                      <p:cNvPr id="0" name=""/>
                      <p:cNvPicPr/>
                      <p:nvPr/>
                    </p:nvPicPr>
                    <p:blipFill>
                      <a:blip r:embed="rId11"/>
                      <a:stretch>
                        <a:fillRect/>
                      </a:stretch>
                    </p:blipFill>
                    <p:spPr>
                      <a:xfrm>
                        <a:off x="1891" y="1621"/>
                        <a:ext cx="1619" cy="1619"/>
                      </a:xfrm>
                      <a:prstGeom prst="rect">
                        <a:avLst/>
                      </a:prstGeom>
                    </p:spPr>
                  </p:pic>
                </p:oleObj>
              </mc:Fallback>
            </mc:AlternateContent>
          </a:graphicData>
        </a:graphic>
      </p:graphicFrame>
      <p:sp>
        <p:nvSpPr>
          <p:cNvPr id="2" name="Title 1"/>
          <p:cNvSpPr>
            <a:spLocks noGrp="1"/>
          </p:cNvSpPr>
          <p:nvPr>
            <p:ph type="title"/>
          </p:nvPr>
        </p:nvSpPr>
        <p:spPr>
          <a:xfrm>
            <a:off x="384828" y="170056"/>
            <a:ext cx="8609294" cy="73866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dirty="0"/>
              <a:t>Heterogeneity is driven primarily by whether or not R&amp;D financing and commercial market mechanisms exist</a:t>
            </a:r>
          </a:p>
        </p:txBody>
      </p:sp>
      <p:sp>
        <p:nvSpPr>
          <p:cNvPr id="7" name="TextBox 6"/>
          <p:cNvSpPr txBox="1">
            <a:spLocks/>
          </p:cNvSpPr>
          <p:nvPr>
            <p:custDataLst>
              <p:tags r:id="rId3"/>
            </p:custDataLst>
          </p:nvPr>
        </p:nvSpPr>
        <p:spPr>
          <a:xfrm>
            <a:off x="175203" y="1007981"/>
            <a:ext cx="8793594" cy="5332965"/>
          </a:xfrm>
          <a:prstGeom prst="rect">
            <a:avLst/>
          </a:prstGeom>
          <a:solidFill>
            <a:schemeClr val="bg1"/>
          </a:solidFill>
          <a:ln w="19050">
            <a:solidFill>
              <a:schemeClr val="accent1"/>
            </a:solidFill>
          </a:ln>
          <a:effectLst/>
        </p:spPr>
        <p:txBody>
          <a:bodyPr vert="horz" lIns="77748" tIns="77748" rIns="77748" bIns="77748" rtlCol="0" anchor="ctr" anchorCtr="0">
            <a:no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endParaRPr lang="en-US" sz="1350" b="1" dirty="0"/>
          </a:p>
        </p:txBody>
      </p:sp>
      <p:cxnSp>
        <p:nvCxnSpPr>
          <p:cNvPr id="49" name="Straight Connector 48"/>
          <p:cNvCxnSpPr>
            <a:cxnSpLocks/>
          </p:cNvCxnSpPr>
          <p:nvPr/>
        </p:nvCxnSpPr>
        <p:spPr>
          <a:xfrm>
            <a:off x="249722" y="1960655"/>
            <a:ext cx="8628791" cy="0"/>
          </a:xfrm>
          <a:prstGeom prst="line">
            <a:avLst/>
          </a:prstGeom>
          <a:noFill/>
          <a:ln w="190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cxnSpLocks/>
          </p:cNvCxnSpPr>
          <p:nvPr/>
        </p:nvCxnSpPr>
        <p:spPr>
          <a:xfrm>
            <a:off x="249722" y="3050081"/>
            <a:ext cx="8628791" cy="0"/>
          </a:xfrm>
          <a:prstGeom prst="line">
            <a:avLst/>
          </a:prstGeom>
          <a:noFill/>
          <a:ln w="190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a:cxnSpLocks/>
          </p:cNvCxnSpPr>
          <p:nvPr/>
        </p:nvCxnSpPr>
        <p:spPr>
          <a:xfrm>
            <a:off x="249722" y="4347256"/>
            <a:ext cx="8628791" cy="0"/>
          </a:xfrm>
          <a:prstGeom prst="line">
            <a:avLst/>
          </a:prstGeom>
          <a:noFill/>
          <a:ln w="190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a:cxnSpLocks/>
          </p:cNvCxnSpPr>
          <p:nvPr/>
        </p:nvCxnSpPr>
        <p:spPr>
          <a:xfrm flipV="1">
            <a:off x="6046484" y="1071565"/>
            <a:ext cx="0" cy="4279106"/>
          </a:xfrm>
          <a:prstGeom prst="straightConnector1">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a:off x="6046572" y="5340135"/>
            <a:ext cx="2839824" cy="0"/>
          </a:xfrm>
          <a:prstGeom prst="straightConnector1">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9"/>
          <p:cNvSpPr txBox="1"/>
          <p:nvPr/>
        </p:nvSpPr>
        <p:spPr>
          <a:xfrm>
            <a:off x="6051288" y="5386173"/>
            <a:ext cx="957763" cy="207749"/>
          </a:xfrm>
          <a:prstGeom prst="rect">
            <a:avLst/>
          </a:prstGeom>
        </p:spPr>
        <p:txBody>
          <a:bodyPr vert="horz" wrap="none" lIns="0" tIns="0" rIns="0" bIns="0" rtlCol="0">
            <a:sp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r>
              <a:rPr lang="en-US" sz="1350" dirty="0"/>
              <a:t>Little pipeline</a:t>
            </a:r>
          </a:p>
        </p:txBody>
      </p:sp>
      <p:sp>
        <p:nvSpPr>
          <p:cNvPr id="21" name="Rectangle 19"/>
          <p:cNvSpPr txBox="1"/>
          <p:nvPr/>
        </p:nvSpPr>
        <p:spPr>
          <a:xfrm>
            <a:off x="7845370" y="5386173"/>
            <a:ext cx="1023614" cy="215444"/>
          </a:xfrm>
          <a:prstGeom prst="rect">
            <a:avLst/>
          </a:prstGeom>
        </p:spPr>
        <p:txBody>
          <a:bodyPr vert="horz" wrap="none" lIns="0" tIns="0" rIns="0" bIns="0" rtlCol="0">
            <a:sp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r>
              <a:rPr lang="en-US" sz="1350" dirty="0"/>
              <a:t>Large pipeline</a:t>
            </a:r>
          </a:p>
        </p:txBody>
      </p:sp>
      <p:sp>
        <p:nvSpPr>
          <p:cNvPr id="22" name="Rectangle 19"/>
          <p:cNvSpPr txBox="1">
            <a:spLocks/>
          </p:cNvSpPr>
          <p:nvPr/>
        </p:nvSpPr>
        <p:spPr>
          <a:xfrm>
            <a:off x="4913661" y="1071565"/>
            <a:ext cx="1109848" cy="646331"/>
          </a:xfrm>
          <a:prstGeom prst="rect">
            <a:avLst/>
          </a:prstGeom>
          <a:noFill/>
        </p:spPr>
        <p:txBody>
          <a:bodyPr vert="horz" wrap="square" lIns="0" tIns="0" rIns="0" bIns="0" rtlCol="0">
            <a:sp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r>
              <a:rPr lang="en-US" sz="1350" dirty="0"/>
              <a:t>Meaningful </a:t>
            </a:r>
            <a:r>
              <a:rPr lang="en-US" sz="1350" dirty="0" smtClean="0"/>
              <a:t>commercial market</a:t>
            </a:r>
            <a:endParaRPr lang="en-US" sz="1350" dirty="0"/>
          </a:p>
        </p:txBody>
      </p:sp>
      <p:sp>
        <p:nvSpPr>
          <p:cNvPr id="24" name="Rectangle 19"/>
          <p:cNvSpPr txBox="1">
            <a:spLocks/>
          </p:cNvSpPr>
          <p:nvPr/>
        </p:nvSpPr>
        <p:spPr>
          <a:xfrm>
            <a:off x="4913661" y="4488897"/>
            <a:ext cx="1109848" cy="861774"/>
          </a:xfrm>
          <a:prstGeom prst="rect">
            <a:avLst/>
          </a:prstGeom>
          <a:noFill/>
        </p:spPr>
        <p:txBody>
          <a:bodyPr vert="horz" wrap="square" lIns="0" tIns="0" rIns="0" bIns="0" rtlCol="0">
            <a:sp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r>
              <a:rPr lang="en-US" sz="1350" dirty="0"/>
              <a:t>No </a:t>
            </a:r>
            <a:r>
              <a:rPr lang="en-US" sz="1350" dirty="0" smtClean="0"/>
              <a:t>commercial </a:t>
            </a:r>
            <a:r>
              <a:rPr lang="en-US" sz="1350" dirty="0"/>
              <a:t>market or market </a:t>
            </a:r>
            <a:r>
              <a:rPr lang="en-US" sz="1350" dirty="0" smtClean="0"/>
              <a:t>mechanisms</a:t>
            </a:r>
            <a:endParaRPr lang="en-US" sz="1350" dirty="0"/>
          </a:p>
        </p:txBody>
      </p:sp>
      <p:sp>
        <p:nvSpPr>
          <p:cNvPr id="67" name="Rectangle 67"/>
          <p:cNvSpPr txBox="1"/>
          <p:nvPr/>
        </p:nvSpPr>
        <p:spPr>
          <a:xfrm>
            <a:off x="268576" y="5762043"/>
            <a:ext cx="8606849" cy="715581"/>
          </a:xfrm>
          <a:prstGeom prst="rect">
            <a:avLst/>
          </a:prstGeom>
          <a:solidFill>
            <a:schemeClr val="bg1"/>
          </a:solidFill>
          <a:ln w="19050">
            <a:solidFill>
              <a:schemeClr val="accent3"/>
            </a:solidFill>
            <a:miter lim="800000"/>
            <a:headEnd/>
            <a:tailEnd/>
          </a:ln>
          <a:effectLst/>
        </p:spPr>
        <p:txBody>
          <a:bodyPr vert="horz" wrap="square" lIns="45720" tIns="45720" rIns="45720" bIns="45720" numCol="1" anchor="ctr"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350" dirty="0" smtClean="0"/>
              <a:t>Even </a:t>
            </a:r>
            <a:r>
              <a:rPr lang="en-US" sz="1350" dirty="0"/>
              <a:t>diseases with larger pipelines, such as HIV/AIDS or Malaria, </a:t>
            </a:r>
            <a:r>
              <a:rPr lang="en-US" sz="1350" b="1" dirty="0">
                <a:solidFill>
                  <a:schemeClr val="tx2"/>
                </a:solidFill>
              </a:rPr>
              <a:t>still have serious </a:t>
            </a:r>
            <a:r>
              <a:rPr lang="en-US" sz="1350" dirty="0"/>
              <a:t>and </a:t>
            </a:r>
            <a:r>
              <a:rPr lang="en-US" sz="1350" b="1" dirty="0">
                <a:solidFill>
                  <a:schemeClr val="tx2"/>
                </a:solidFill>
              </a:rPr>
              <a:t>specific unmet </a:t>
            </a:r>
            <a:r>
              <a:rPr lang="en-US" sz="1350" dirty="0" smtClean="0"/>
              <a:t>needs</a:t>
            </a:r>
          </a:p>
          <a:p>
            <a:pPr lvl="1"/>
            <a:r>
              <a:rPr lang="en-US" sz="1350" dirty="0" smtClean="0"/>
              <a:t>This </a:t>
            </a:r>
            <a:r>
              <a:rPr lang="en-US" sz="1350" dirty="0"/>
              <a:t>underscores the </a:t>
            </a:r>
            <a:r>
              <a:rPr lang="en-US" sz="1350" b="1" dirty="0">
                <a:solidFill>
                  <a:schemeClr val="tx2"/>
                </a:solidFill>
              </a:rPr>
              <a:t>need to identify gaps </a:t>
            </a:r>
            <a:r>
              <a:rPr lang="en-US" sz="1350" dirty="0"/>
              <a:t>for all Type </a:t>
            </a:r>
            <a:r>
              <a:rPr lang="en-US" sz="1350" dirty="0" smtClean="0"/>
              <a:t>III </a:t>
            </a:r>
            <a:r>
              <a:rPr lang="en-US" sz="1350" dirty="0"/>
              <a:t>and </a:t>
            </a:r>
            <a:r>
              <a:rPr lang="en-US" sz="1350" dirty="0" smtClean="0"/>
              <a:t>II diseases</a:t>
            </a:r>
            <a:endParaRPr lang="en-US" sz="1350" dirty="0"/>
          </a:p>
          <a:p>
            <a:pPr lvl="1"/>
            <a:r>
              <a:rPr lang="en-US" sz="1350" dirty="0" smtClean="0"/>
              <a:t>A full review would be performed by the </a:t>
            </a:r>
            <a:r>
              <a:rPr lang="en-US" sz="1350" b="1" dirty="0" smtClean="0">
                <a:solidFill>
                  <a:schemeClr val="tx2"/>
                </a:solidFill>
              </a:rPr>
              <a:t>WHO Global Observatory on Health R&amp;D</a:t>
            </a:r>
          </a:p>
        </p:txBody>
      </p:sp>
      <p:sp>
        <p:nvSpPr>
          <p:cNvPr id="31" name="TextBox 26"/>
          <p:cNvSpPr txBox="1">
            <a:spLocks/>
          </p:cNvSpPr>
          <p:nvPr>
            <p:custDataLst>
              <p:tags r:id="rId4"/>
            </p:custDataLst>
          </p:nvPr>
        </p:nvSpPr>
        <p:spPr>
          <a:xfrm>
            <a:off x="7885696" y="1329319"/>
            <a:ext cx="970585" cy="380994"/>
          </a:xfrm>
          <a:prstGeom prst="rect">
            <a:avLst/>
          </a:prstGeom>
          <a:solidFill>
            <a:schemeClr val="accent1"/>
          </a:solidFill>
          <a:ln w="19050">
            <a:solidFill>
              <a:schemeClr val="bg1"/>
            </a:solidFill>
          </a:ln>
        </p:spPr>
        <p:txBody>
          <a:bodyPr vert="horz" lIns="77748" tIns="77748" rIns="77748" bIns="77748" rtlCol="0" anchor="ctr" anchorCtr="0">
            <a:noAutofit/>
          </a:bodyPr>
          <a:lstStyle>
            <a:defPPr>
              <a:defRPr lang="en-US"/>
            </a:defPPr>
            <a:lvl1pPr marL="0" lvl="0" indent="0" algn="ctr" defTabSz="895350" eaLnBrk="1" hangingPunct="1">
              <a:buClr>
                <a:schemeClr val="tx2"/>
              </a:buClr>
              <a:defRPr sz="1200"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r>
              <a:rPr lang="en-US" sz="1350" dirty="0">
                <a:solidFill>
                  <a:schemeClr val="bg1"/>
                </a:solidFill>
              </a:rPr>
              <a:t>HIV</a:t>
            </a:r>
          </a:p>
        </p:txBody>
      </p:sp>
      <p:sp>
        <p:nvSpPr>
          <p:cNvPr id="39" name="Marvin tracker circle"/>
          <p:cNvSpPr>
            <a:spLocks/>
          </p:cNvSpPr>
          <p:nvPr/>
        </p:nvSpPr>
        <p:spPr>
          <a:xfrm>
            <a:off x="7814243" y="1432948"/>
            <a:ext cx="173736" cy="173736"/>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1</a:t>
            </a:r>
          </a:p>
        </p:txBody>
      </p:sp>
      <p:grpSp>
        <p:nvGrpSpPr>
          <p:cNvPr id="23" name="Group 22"/>
          <p:cNvGrpSpPr/>
          <p:nvPr/>
        </p:nvGrpSpPr>
        <p:grpSpPr>
          <a:xfrm>
            <a:off x="249722" y="1104318"/>
            <a:ext cx="4365604" cy="830997"/>
            <a:chOff x="297021" y="1032878"/>
            <a:chExt cx="4365604" cy="830997"/>
          </a:xfrm>
        </p:grpSpPr>
        <p:sp>
          <p:nvSpPr>
            <p:cNvPr id="27" name="Rectangle 27"/>
            <p:cNvSpPr txBox="1">
              <a:spLocks/>
            </p:cNvSpPr>
            <p:nvPr/>
          </p:nvSpPr>
          <p:spPr>
            <a:xfrm>
              <a:off x="328597" y="1032878"/>
              <a:ext cx="4334028" cy="83099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350" b="1" dirty="0">
                  <a:solidFill>
                    <a:schemeClr val="tx2"/>
                  </a:solidFill>
                </a:rPr>
                <a:t>Meaningful commercial market exists in the developed world: </a:t>
              </a:r>
              <a:r>
                <a:rPr lang="en-US" sz="1350" dirty="0" smtClean="0"/>
                <a:t>relatively </a:t>
              </a:r>
              <a:r>
                <a:rPr lang="en-US" sz="1350" dirty="0"/>
                <a:t>larger pipelines because industry is incentivized to invest in R&amp;D, thereby also benefiting </a:t>
              </a:r>
              <a:r>
                <a:rPr lang="en-US" sz="1350" dirty="0" err="1"/>
                <a:t>LMICs</a:t>
              </a:r>
              <a:r>
                <a:rPr lang="en-US" sz="1350" dirty="0"/>
                <a:t> (e.g., HIV/AIDS, hepatitis C)</a:t>
              </a:r>
            </a:p>
          </p:txBody>
        </p:sp>
        <p:sp>
          <p:nvSpPr>
            <p:cNvPr id="35" name="Marvin tracker circle"/>
            <p:cNvSpPr>
              <a:spLocks/>
            </p:cNvSpPr>
            <p:nvPr/>
          </p:nvSpPr>
          <p:spPr>
            <a:xfrm>
              <a:off x="297021" y="1032878"/>
              <a:ext cx="173736" cy="173736"/>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1350" b="1" dirty="0">
                  <a:solidFill>
                    <a:schemeClr val="bg1"/>
                  </a:solidFill>
                </a:rPr>
                <a:t>1</a:t>
              </a:r>
            </a:p>
          </p:txBody>
        </p:sp>
      </p:grpSp>
      <p:sp>
        <p:nvSpPr>
          <p:cNvPr id="30" name="TextBox 26"/>
          <p:cNvSpPr txBox="1">
            <a:spLocks/>
          </p:cNvSpPr>
          <p:nvPr>
            <p:custDataLst>
              <p:tags r:id="rId5"/>
            </p:custDataLst>
          </p:nvPr>
        </p:nvSpPr>
        <p:spPr>
          <a:xfrm>
            <a:off x="7315218" y="2314871"/>
            <a:ext cx="1038673" cy="380994"/>
          </a:xfrm>
          <a:prstGeom prst="rect">
            <a:avLst/>
          </a:prstGeom>
          <a:solidFill>
            <a:schemeClr val="accent1"/>
          </a:solidFill>
          <a:ln w="19050">
            <a:solidFill>
              <a:schemeClr val="bg1"/>
            </a:solidFill>
          </a:ln>
        </p:spPr>
        <p:txBody>
          <a:bodyPr vert="horz" lIns="77748" tIns="77748" rIns="77748" bIns="77748" rtlCol="0" anchor="ctr" anchorCtr="0">
            <a:noAutofit/>
          </a:bodyPr>
          <a:lstStyle>
            <a:defPPr>
              <a:defRPr lang="en-US"/>
            </a:defPPr>
            <a:lvl1pPr marL="0" lvl="0" indent="0" algn="ctr" defTabSz="895350" eaLnBrk="1" hangingPunct="1">
              <a:buClr>
                <a:schemeClr val="tx2"/>
              </a:buClr>
              <a:defRPr sz="1200"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61550" algn="l"/>
            <a:r>
              <a:rPr lang="en-US" sz="1350" dirty="0">
                <a:solidFill>
                  <a:schemeClr val="bg1"/>
                </a:solidFill>
              </a:rPr>
              <a:t>TB, malaria</a:t>
            </a:r>
          </a:p>
        </p:txBody>
      </p:sp>
      <p:sp>
        <p:nvSpPr>
          <p:cNvPr id="40" name="Marvin tracker circle"/>
          <p:cNvSpPr>
            <a:spLocks/>
          </p:cNvSpPr>
          <p:nvPr/>
        </p:nvSpPr>
        <p:spPr>
          <a:xfrm>
            <a:off x="7249004" y="2418500"/>
            <a:ext cx="173736" cy="173736"/>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2</a:t>
            </a:r>
          </a:p>
        </p:txBody>
      </p:sp>
      <p:grpSp>
        <p:nvGrpSpPr>
          <p:cNvPr id="26" name="Group 25"/>
          <p:cNvGrpSpPr/>
          <p:nvPr/>
        </p:nvGrpSpPr>
        <p:grpSpPr>
          <a:xfrm>
            <a:off x="249722" y="1985995"/>
            <a:ext cx="4365604" cy="1038746"/>
            <a:chOff x="297021" y="1906860"/>
            <a:chExt cx="4365604" cy="1038746"/>
          </a:xfrm>
        </p:grpSpPr>
        <p:sp>
          <p:nvSpPr>
            <p:cNvPr id="46" name="Rectangle 46"/>
            <p:cNvSpPr txBox="1">
              <a:spLocks/>
            </p:cNvSpPr>
            <p:nvPr/>
          </p:nvSpPr>
          <p:spPr>
            <a:xfrm>
              <a:off x="328597" y="1906860"/>
              <a:ext cx="4334028" cy="103874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350" b="1" dirty="0">
                  <a:solidFill>
                    <a:schemeClr val="tx2"/>
                  </a:solidFill>
                </a:rPr>
                <a:t>Global public health (GPH) market mechanisms creating a commercial market: </a:t>
              </a:r>
              <a:r>
                <a:rPr lang="en-US" sz="1350" dirty="0">
                  <a:solidFill>
                    <a:srgbClr val="000000"/>
                  </a:solidFill>
                </a:rPr>
                <a:t>donor </a:t>
              </a:r>
              <a:r>
                <a:rPr lang="en-US" sz="1350" dirty="0" smtClean="0">
                  <a:solidFill>
                    <a:srgbClr val="000000"/>
                  </a:solidFill>
                </a:rPr>
                <a:t>organizations (e.g., Global Fund, GAVI, etc.) provide </a:t>
              </a:r>
              <a:r>
                <a:rPr lang="en-US" sz="1350" dirty="0">
                  <a:solidFill>
                    <a:srgbClr val="000000"/>
                  </a:solidFill>
                </a:rPr>
                <a:t>funding </a:t>
              </a:r>
              <a:r>
                <a:rPr lang="en-US" sz="1350" dirty="0" smtClean="0">
                  <a:solidFill>
                    <a:srgbClr val="000000"/>
                  </a:solidFill>
                </a:rPr>
                <a:t>(</a:t>
              </a:r>
              <a:r>
                <a:rPr lang="en-US" sz="1350" dirty="0">
                  <a:solidFill>
                    <a:srgbClr val="000000"/>
                  </a:solidFill>
                </a:rPr>
                <a:t>or directly procure) </a:t>
              </a:r>
              <a:r>
                <a:rPr lang="en-US" sz="1350" dirty="0" smtClean="0">
                  <a:solidFill>
                    <a:srgbClr val="000000"/>
                  </a:solidFill>
                </a:rPr>
                <a:t>products, creating </a:t>
              </a:r>
              <a:r>
                <a:rPr lang="en-US" sz="1350" dirty="0">
                  <a:solidFill>
                    <a:srgbClr val="000000"/>
                  </a:solidFill>
                </a:rPr>
                <a:t>visible demand and incentivizing research (e.g., TB, malaria, pneumococcal vaccine)</a:t>
              </a:r>
            </a:p>
          </p:txBody>
        </p:sp>
        <p:sp>
          <p:nvSpPr>
            <p:cNvPr id="36" name="Marvin tracker circle"/>
            <p:cNvSpPr>
              <a:spLocks/>
            </p:cNvSpPr>
            <p:nvPr/>
          </p:nvSpPr>
          <p:spPr>
            <a:xfrm>
              <a:off x="297021" y="1916282"/>
              <a:ext cx="173736" cy="173736"/>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2</a:t>
              </a:r>
            </a:p>
          </p:txBody>
        </p:sp>
      </p:grpSp>
      <p:sp>
        <p:nvSpPr>
          <p:cNvPr id="29" name="TextBox 26"/>
          <p:cNvSpPr txBox="1">
            <a:spLocks/>
          </p:cNvSpPr>
          <p:nvPr>
            <p:custDataLst>
              <p:tags r:id="rId6"/>
            </p:custDataLst>
          </p:nvPr>
        </p:nvSpPr>
        <p:spPr>
          <a:xfrm>
            <a:off x="6818066" y="3508171"/>
            <a:ext cx="970585" cy="380994"/>
          </a:xfrm>
          <a:prstGeom prst="rect">
            <a:avLst/>
          </a:prstGeom>
          <a:solidFill>
            <a:schemeClr val="accent1"/>
          </a:solidFill>
          <a:ln w="19050">
            <a:solidFill>
              <a:schemeClr val="bg1"/>
            </a:solidFill>
          </a:ln>
        </p:spPr>
        <p:txBody>
          <a:bodyPr vert="horz" lIns="77748" tIns="77748" rIns="77748" bIns="77748" rtlCol="0" anchor="ctr" anchorCtr="0">
            <a:noAutofit/>
          </a:bodyPr>
          <a:lstStyle>
            <a:defPPr>
              <a:defRPr lang="en-US"/>
            </a:defPPr>
            <a:lvl1pPr marL="0" lvl="0" indent="0" algn="ctr" defTabSz="895350" eaLnBrk="1" hangingPunct="1">
              <a:buClr>
                <a:schemeClr val="tx2"/>
              </a:buClr>
              <a:defRPr sz="1200"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85846" algn="l"/>
            <a:r>
              <a:rPr lang="en-US" sz="1350" dirty="0">
                <a:solidFill>
                  <a:schemeClr val="bg1"/>
                </a:solidFill>
              </a:rPr>
              <a:t>Dengue</a:t>
            </a:r>
          </a:p>
        </p:txBody>
      </p:sp>
      <p:sp>
        <p:nvSpPr>
          <p:cNvPr id="41" name="Marvin tracker circle"/>
          <p:cNvSpPr>
            <a:spLocks/>
          </p:cNvSpPr>
          <p:nvPr/>
        </p:nvSpPr>
        <p:spPr>
          <a:xfrm>
            <a:off x="6752187" y="3611800"/>
            <a:ext cx="173736" cy="173736"/>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3</a:t>
            </a:r>
          </a:p>
        </p:txBody>
      </p:sp>
      <p:grpSp>
        <p:nvGrpSpPr>
          <p:cNvPr id="28" name="Group 27"/>
          <p:cNvGrpSpPr/>
          <p:nvPr/>
        </p:nvGrpSpPr>
        <p:grpSpPr>
          <a:xfrm>
            <a:off x="249722" y="3075421"/>
            <a:ext cx="4365604" cy="1246495"/>
            <a:chOff x="297021" y="2996286"/>
            <a:chExt cx="4365604" cy="1246495"/>
          </a:xfrm>
        </p:grpSpPr>
        <p:sp>
          <p:nvSpPr>
            <p:cNvPr id="54" name="Rectangle 55"/>
            <p:cNvSpPr txBox="1">
              <a:spLocks/>
            </p:cNvSpPr>
            <p:nvPr/>
          </p:nvSpPr>
          <p:spPr>
            <a:xfrm>
              <a:off x="328597" y="2996286"/>
              <a:ext cx="4334028" cy="124649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350" b="1" dirty="0">
                  <a:solidFill>
                    <a:schemeClr val="tx2"/>
                  </a:solidFill>
                </a:rPr>
                <a:t>Global public health market mechanisms and middle-income country interest: </a:t>
              </a:r>
              <a:r>
                <a:rPr lang="en-US" sz="1350" dirty="0">
                  <a:solidFill>
                    <a:srgbClr val="000000"/>
                  </a:solidFill>
                </a:rPr>
                <a:t>some commercial markets </a:t>
              </a:r>
              <a:r>
                <a:rPr lang="en-US" sz="1350" dirty="0" smtClean="0">
                  <a:solidFill>
                    <a:srgbClr val="000000"/>
                  </a:solidFill>
                </a:rPr>
                <a:t>developed through </a:t>
              </a:r>
              <a:r>
                <a:rPr lang="en-US" sz="1350" dirty="0">
                  <a:solidFill>
                    <a:srgbClr val="000000"/>
                  </a:solidFill>
                </a:rPr>
                <a:t>combination of middle-income country self-financing and interest (e.g., dengue or other vaccines common across global immunization schedules such as diphtheria, pertussis)</a:t>
              </a:r>
            </a:p>
          </p:txBody>
        </p:sp>
        <p:sp>
          <p:nvSpPr>
            <p:cNvPr id="37" name="Marvin tracker circle"/>
            <p:cNvSpPr>
              <a:spLocks/>
            </p:cNvSpPr>
            <p:nvPr/>
          </p:nvSpPr>
          <p:spPr>
            <a:xfrm>
              <a:off x="297021" y="3015134"/>
              <a:ext cx="173736" cy="173736"/>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3</a:t>
              </a:r>
            </a:p>
          </p:txBody>
        </p:sp>
      </p:grpSp>
      <p:sp>
        <p:nvSpPr>
          <p:cNvPr id="25" name="TextBox 26"/>
          <p:cNvSpPr txBox="1">
            <a:spLocks/>
          </p:cNvSpPr>
          <p:nvPr>
            <p:custDataLst>
              <p:tags r:id="rId7"/>
            </p:custDataLst>
          </p:nvPr>
        </p:nvSpPr>
        <p:spPr>
          <a:xfrm>
            <a:off x="6246231" y="4659106"/>
            <a:ext cx="1045603" cy="465729"/>
          </a:xfrm>
          <a:prstGeom prst="rect">
            <a:avLst/>
          </a:prstGeom>
          <a:solidFill>
            <a:schemeClr val="accent1"/>
          </a:solidFill>
          <a:ln w="19050">
            <a:solidFill>
              <a:schemeClr val="bg1"/>
            </a:solidFill>
          </a:ln>
        </p:spPr>
        <p:txBody>
          <a:bodyPr vert="horz" lIns="77748" tIns="77748" rIns="77748" bIns="77748" rtlCol="0" anchor="ctr" anchorCtr="0">
            <a:no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93944"/>
            <a:r>
              <a:rPr lang="en-US" sz="1350" dirty="0" err="1">
                <a:solidFill>
                  <a:schemeClr val="bg1"/>
                </a:solidFill>
              </a:rPr>
              <a:t>NTDs</a:t>
            </a:r>
            <a:r>
              <a:rPr lang="en-US" sz="1350" dirty="0">
                <a:solidFill>
                  <a:schemeClr val="bg1"/>
                </a:solidFill>
              </a:rPr>
              <a:t> (e.g., </a:t>
            </a:r>
            <a:r>
              <a:rPr lang="en-US" sz="1350" dirty="0" err="1">
                <a:solidFill>
                  <a:schemeClr val="bg1"/>
                </a:solidFill>
              </a:rPr>
              <a:t>Schisto</a:t>
            </a:r>
            <a:r>
              <a:rPr lang="en-US" sz="1350" dirty="0">
                <a:solidFill>
                  <a:schemeClr val="bg1"/>
                </a:solidFill>
              </a:rPr>
              <a:t>.)</a:t>
            </a:r>
          </a:p>
        </p:txBody>
      </p:sp>
      <p:sp>
        <p:nvSpPr>
          <p:cNvPr id="42" name="Marvin tracker circle"/>
          <p:cNvSpPr>
            <a:spLocks/>
          </p:cNvSpPr>
          <p:nvPr/>
        </p:nvSpPr>
        <p:spPr>
          <a:xfrm>
            <a:off x="6175700" y="4805102"/>
            <a:ext cx="173736" cy="173736"/>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4</a:t>
            </a:r>
          </a:p>
        </p:txBody>
      </p:sp>
      <p:grpSp>
        <p:nvGrpSpPr>
          <p:cNvPr id="32" name="Group 31"/>
          <p:cNvGrpSpPr/>
          <p:nvPr/>
        </p:nvGrpSpPr>
        <p:grpSpPr>
          <a:xfrm>
            <a:off x="249722" y="4372597"/>
            <a:ext cx="4365604" cy="1038746"/>
            <a:chOff x="297021" y="4301157"/>
            <a:chExt cx="4365604" cy="1038746"/>
          </a:xfrm>
        </p:grpSpPr>
        <p:sp>
          <p:nvSpPr>
            <p:cNvPr id="59" name="Rectangle 59"/>
            <p:cNvSpPr txBox="1">
              <a:spLocks/>
            </p:cNvSpPr>
            <p:nvPr/>
          </p:nvSpPr>
          <p:spPr>
            <a:xfrm>
              <a:off x="328597" y="4301157"/>
              <a:ext cx="4334028" cy="103874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350" b="1" dirty="0">
                  <a:solidFill>
                    <a:schemeClr val="tx2"/>
                  </a:solidFill>
                </a:rPr>
                <a:t>No commercial market or market mechanisms exist:</a:t>
              </a:r>
              <a:r>
                <a:rPr lang="en-US" sz="1350" b="1" dirty="0">
                  <a:solidFill>
                    <a:srgbClr val="002960"/>
                  </a:solidFill>
                </a:rPr>
                <a:t> </a:t>
              </a:r>
              <a:r>
                <a:rPr lang="en-US" sz="1350" dirty="0">
                  <a:solidFill>
                    <a:srgbClr val="000000"/>
                  </a:solidFill>
                </a:rPr>
                <a:t>most other Type </a:t>
              </a:r>
              <a:r>
                <a:rPr lang="en-US" sz="1350" dirty="0" smtClean="0">
                  <a:solidFill>
                    <a:srgbClr val="000000"/>
                  </a:solidFill>
                </a:rPr>
                <a:t>III </a:t>
              </a:r>
              <a:r>
                <a:rPr lang="en-US" sz="1350" dirty="0">
                  <a:solidFill>
                    <a:srgbClr val="000000"/>
                  </a:solidFill>
                </a:rPr>
                <a:t>and Type </a:t>
              </a:r>
              <a:r>
                <a:rPr lang="en-US" sz="1350" dirty="0" smtClean="0">
                  <a:solidFill>
                    <a:srgbClr val="000000"/>
                  </a:solidFill>
                </a:rPr>
                <a:t>II </a:t>
              </a:r>
              <a:r>
                <a:rPr lang="en-US" sz="1350" dirty="0">
                  <a:solidFill>
                    <a:srgbClr val="000000"/>
                  </a:solidFill>
                </a:rPr>
                <a:t>diseases with limited R&amp;D investment have very few assets in the development pipeline (e.g., </a:t>
              </a:r>
              <a:r>
                <a:rPr lang="en-US" sz="1350" dirty="0" err="1">
                  <a:solidFill>
                    <a:srgbClr val="000000"/>
                  </a:solidFill>
                </a:rPr>
                <a:t>NTDs</a:t>
              </a:r>
              <a:r>
                <a:rPr lang="en-US" sz="1350" dirty="0">
                  <a:solidFill>
                    <a:srgbClr val="000000"/>
                  </a:solidFill>
                </a:rPr>
                <a:t> like </a:t>
              </a:r>
              <a:r>
                <a:rPr lang="en-US" sz="1350" dirty="0" smtClean="0">
                  <a:solidFill>
                    <a:srgbClr val="000000"/>
                  </a:solidFill>
                </a:rPr>
                <a:t>schistosomiasis, hookworm </a:t>
              </a:r>
              <a:r>
                <a:rPr lang="en-US" sz="1350" dirty="0">
                  <a:solidFill>
                    <a:srgbClr val="000000"/>
                  </a:solidFill>
                </a:rPr>
                <a:t>disease)</a:t>
              </a:r>
            </a:p>
          </p:txBody>
        </p:sp>
        <p:sp>
          <p:nvSpPr>
            <p:cNvPr id="38" name="Marvin tracker circle"/>
            <p:cNvSpPr>
              <a:spLocks/>
            </p:cNvSpPr>
            <p:nvPr/>
          </p:nvSpPr>
          <p:spPr>
            <a:xfrm>
              <a:off x="297021" y="4301157"/>
              <a:ext cx="173736" cy="173736"/>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sz="1350" b="1" dirty="0">
                  <a:solidFill>
                    <a:schemeClr val="bg1"/>
                  </a:solidFill>
                </a:rPr>
                <a:t>4</a:t>
              </a:r>
            </a:p>
          </p:txBody>
        </p:sp>
      </p:grpSp>
    </p:spTree>
    <p:extLst>
      <p:ext uri="{BB962C8B-B14F-4D97-AF65-F5344CB8AC3E}">
        <p14:creationId xmlns:p14="http://schemas.microsoft.com/office/powerpoint/2010/main" val="1858702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81" name="think-cell Slide" r:id="rId21" imgW="493" imgH="493" progId="TCLayout.ActiveDocument.1">
                  <p:embed/>
                </p:oleObj>
              </mc:Choice>
              <mc:Fallback>
                <p:oleObj name="think-cell Slide" r:id="rId21" imgW="493" imgH="493" progId="TCLayout.ActiveDocument.1">
                  <p:embed/>
                  <p:pic>
                    <p:nvPicPr>
                      <p:cNvPr id="0" name=""/>
                      <p:cNvPicPr/>
                      <p:nvPr/>
                    </p:nvPicPr>
                    <p:blipFill>
                      <a:blip r:embed="rId22"/>
                      <a:stretch>
                        <a:fillRect/>
                      </a:stretch>
                    </p:blipFill>
                    <p:spPr>
                      <a:xfrm>
                        <a:off x="1588" y="1588"/>
                        <a:ext cx="1587" cy="1587"/>
                      </a:xfrm>
                      <a:prstGeom prst="rect">
                        <a:avLst/>
                      </a:prstGeom>
                    </p:spPr>
                  </p:pic>
                </p:oleObj>
              </mc:Fallback>
            </mc:AlternateContent>
          </a:graphicData>
        </a:graphic>
      </p:graphicFrame>
      <p:grpSp>
        <p:nvGrpSpPr>
          <p:cNvPr id="19" name="Group 18"/>
          <p:cNvGrpSpPr/>
          <p:nvPr/>
        </p:nvGrpSpPr>
        <p:grpSpPr>
          <a:xfrm>
            <a:off x="5456480" y="1027486"/>
            <a:ext cx="3687520" cy="5525968"/>
            <a:chOff x="8818326" y="920109"/>
            <a:chExt cx="3962400" cy="5937892"/>
          </a:xfrm>
        </p:grpSpPr>
        <p:grpSp>
          <p:nvGrpSpPr>
            <p:cNvPr id="16" name="Group 15"/>
            <p:cNvGrpSpPr>
              <a:grpSpLocks/>
            </p:cNvGrpSpPr>
            <p:nvPr/>
          </p:nvGrpSpPr>
          <p:grpSpPr>
            <a:xfrm>
              <a:off x="8818326" y="920109"/>
              <a:ext cx="3962400" cy="5937892"/>
              <a:chOff x="5181601" y="920109"/>
              <a:chExt cx="3962400" cy="5937892"/>
            </a:xfrm>
          </p:grpSpPr>
          <p:pic>
            <p:nvPicPr>
              <p:cNvPr id="293904" name="Picture 16" descr="http://mm.gettyimages.com/mm/thumbnail/310979744,28D877D03878F1094CA"/>
              <p:cNvPicPr>
                <a:picLocks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181601" y="920109"/>
                <a:ext cx="3962400" cy="5937892"/>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a:spLocks/>
              </p:cNvSpPr>
              <p:nvPr/>
            </p:nvSpPr>
            <p:spPr>
              <a:xfrm>
                <a:off x="5181601" y="920109"/>
                <a:ext cx="914400" cy="5937892"/>
              </a:xfrm>
              <a:prstGeom prst="rect">
                <a:avLst/>
              </a:prstGeom>
              <a:gradFill flip="none" rotWithShape="1">
                <a:gsLst>
                  <a:gs pos="0">
                    <a:schemeClr val="bg1"/>
                  </a:gs>
                  <a:gs pos="100000">
                    <a:schemeClr val="accent3">
                      <a:lumMod val="75000"/>
                      <a:alpha val="0"/>
                    </a:schemeClr>
                  </a:gs>
                </a:gsLst>
                <a:lin ang="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endParaRPr>
              </a:p>
            </p:txBody>
          </p:sp>
        </p:grpSp>
        <p:sp>
          <p:nvSpPr>
            <p:cNvPr id="17" name="Rectangle 16"/>
            <p:cNvSpPr>
              <a:spLocks/>
            </p:cNvSpPr>
            <p:nvPr/>
          </p:nvSpPr>
          <p:spPr>
            <a:xfrm>
              <a:off x="8818326" y="920109"/>
              <a:ext cx="3962400" cy="5937892"/>
            </a:xfrm>
            <a:prstGeom prst="rect">
              <a:avLst/>
            </a:prstGeom>
            <a:solidFill>
              <a:srgbClr val="FFFFFF">
                <a:alpha val="8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endParaRPr>
            </a:p>
          </p:txBody>
        </p:sp>
      </p:grpSp>
      <p:sp>
        <p:nvSpPr>
          <p:cNvPr id="3" name="Title 2"/>
          <p:cNvSpPr>
            <a:spLocks noGrp="1"/>
          </p:cNvSpPr>
          <p:nvPr>
            <p:ph type="title"/>
          </p:nvPr>
        </p:nvSpPr>
        <p:spPr>
          <a:xfrm>
            <a:off x="384828" y="221159"/>
            <a:ext cx="8609294" cy="6155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sz="2000" dirty="0"/>
              <a:t>The Portfolio-To-Impact (P2I) Model calculates the expected pipeline and associated costs based on a desired portfolio of compounds</a:t>
            </a:r>
          </a:p>
        </p:txBody>
      </p:sp>
      <p:sp>
        <p:nvSpPr>
          <p:cNvPr id="18" name="TextBox 8"/>
          <p:cNvSpPr txBox="1">
            <a:spLocks/>
          </p:cNvSpPr>
          <p:nvPr>
            <p:custDataLst>
              <p:tags r:id="rId3"/>
            </p:custDataLst>
          </p:nvPr>
        </p:nvSpPr>
        <p:spPr>
          <a:xfrm>
            <a:off x="3891691" y="3126636"/>
            <a:ext cx="1531604" cy="1244454"/>
          </a:xfrm>
          <a:prstGeom prst="rect">
            <a:avLst/>
          </a:prstGeom>
          <a:solidFill>
            <a:srgbClr val="FFC000"/>
          </a:solidFill>
          <a:ln w="9525">
            <a:noFill/>
            <a:miter lim="800000"/>
            <a:headEnd/>
            <a:tailEnd/>
          </a:ln>
          <a:effectLst/>
          <a:extLst/>
        </p:spPr>
        <p:txBody>
          <a:bodyPr vert="horz" wrap="square" lIns="76200" tIns="76200" rIns="76200" bIns="182880" numCol="1" anchor="b"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b="1" dirty="0" smtClean="0">
                <a:solidFill>
                  <a:schemeClr val="bg1"/>
                </a:solidFill>
              </a:rPr>
              <a:t>Financial model</a:t>
            </a:r>
            <a:endParaRPr lang="en-US" sz="1400" dirty="0">
              <a:solidFill>
                <a:schemeClr val="bg1"/>
              </a:solidFill>
            </a:endParaRPr>
          </a:p>
        </p:txBody>
      </p:sp>
      <p:sp>
        <p:nvSpPr>
          <p:cNvPr id="7" name="Rectangle 6"/>
          <p:cNvSpPr>
            <a:spLocks/>
          </p:cNvSpPr>
          <p:nvPr/>
        </p:nvSpPr>
        <p:spPr>
          <a:xfrm>
            <a:off x="261025" y="1090175"/>
            <a:ext cx="2754087" cy="2540333"/>
          </a:xfrm>
          <a:prstGeom prst="rect">
            <a:avLst/>
          </a:prstGeom>
          <a:solidFill>
            <a:schemeClr val="bg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endParaRPr>
          </a:p>
        </p:txBody>
      </p:sp>
      <p:sp>
        <p:nvSpPr>
          <p:cNvPr id="48" name="TextBox 8"/>
          <p:cNvSpPr txBox="1">
            <a:spLocks/>
          </p:cNvSpPr>
          <p:nvPr>
            <p:custDataLst>
              <p:tags r:id="rId4"/>
            </p:custDataLst>
          </p:nvPr>
        </p:nvSpPr>
        <p:spPr>
          <a:xfrm>
            <a:off x="261025" y="1090175"/>
            <a:ext cx="2754087" cy="327502"/>
          </a:xfrm>
          <a:prstGeom prst="rect">
            <a:avLst/>
          </a:prstGeom>
          <a:solidFill>
            <a:schemeClr val="accent1"/>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spcBef>
                <a:spcPts val="300"/>
              </a:spcBef>
              <a:buNone/>
            </a:pPr>
            <a:r>
              <a:rPr lang="en-US" sz="1400" b="1" dirty="0" smtClean="0">
                <a:solidFill>
                  <a:schemeClr val="bg1"/>
                </a:solidFill>
              </a:rPr>
              <a:t>User inputs</a:t>
            </a:r>
            <a:endParaRPr lang="en-US" sz="1400" dirty="0">
              <a:solidFill>
                <a:schemeClr val="bg1"/>
              </a:solidFill>
            </a:endParaRPr>
          </a:p>
        </p:txBody>
      </p:sp>
      <p:sp>
        <p:nvSpPr>
          <p:cNvPr id="52" name="Right Arrow 51"/>
          <p:cNvSpPr/>
          <p:nvPr/>
        </p:nvSpPr>
        <p:spPr>
          <a:xfrm>
            <a:off x="5488574" y="3575104"/>
            <a:ext cx="539787" cy="347518"/>
          </a:xfrm>
          <a:prstGeom prst="rightArrow">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endParaRPr>
          </a:p>
        </p:txBody>
      </p:sp>
      <p:sp>
        <p:nvSpPr>
          <p:cNvPr id="28" name="Rectangle 27"/>
          <p:cNvSpPr>
            <a:spLocks/>
          </p:cNvSpPr>
          <p:nvPr/>
        </p:nvSpPr>
        <p:spPr>
          <a:xfrm>
            <a:off x="261025" y="3867219"/>
            <a:ext cx="2754087" cy="2540333"/>
          </a:xfrm>
          <a:prstGeom prst="rect">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9" name="TextBox 8"/>
          <p:cNvSpPr txBox="1">
            <a:spLocks/>
          </p:cNvSpPr>
          <p:nvPr>
            <p:custDataLst>
              <p:tags r:id="rId5"/>
            </p:custDataLst>
          </p:nvPr>
        </p:nvSpPr>
        <p:spPr>
          <a:xfrm>
            <a:off x="261025" y="3867219"/>
            <a:ext cx="2754087" cy="327502"/>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baseline="0">
                <a:latin typeface="+mn-lt"/>
              </a:defRPr>
            </a:lvl1pPr>
            <a:lvl2pPr marL="1620" lvl="1" indent="0" algn="ctr" defTabSz="913429" eaLnBrk="1" hangingPunct="1">
              <a:spcBef>
                <a:spcPts val="300"/>
              </a:spcBef>
              <a:buClr>
                <a:schemeClr val="tx2"/>
              </a:buClr>
              <a:buSzPct val="125000"/>
              <a:buFont typeface="Arial" pitchFamily="34" charset="0"/>
              <a:buNone/>
              <a:defRPr sz="1400" b="1" baseline="0">
                <a:solidFill>
                  <a:schemeClr val="bg1"/>
                </a:solidFill>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lgn="l"/>
            <a:r>
              <a:rPr lang="en-US" dirty="0"/>
              <a:t>Underlying assumptions</a:t>
            </a:r>
          </a:p>
        </p:txBody>
      </p:sp>
      <p:sp>
        <p:nvSpPr>
          <p:cNvPr id="27" name="TextBox 8"/>
          <p:cNvSpPr txBox="1">
            <a:spLocks/>
          </p:cNvSpPr>
          <p:nvPr>
            <p:custDataLst>
              <p:tags r:id="rId6"/>
            </p:custDataLst>
          </p:nvPr>
        </p:nvSpPr>
        <p:spPr>
          <a:xfrm>
            <a:off x="318357" y="1547057"/>
            <a:ext cx="1279692" cy="966387"/>
          </a:xfrm>
          <a:prstGeom prst="roundRect">
            <a:avLst/>
          </a:prstGeom>
          <a:solidFill>
            <a:schemeClr val="accent1">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Disease and desired intervention (archetype)</a:t>
            </a:r>
            <a:endParaRPr lang="en-US" sz="1400" dirty="0"/>
          </a:p>
        </p:txBody>
      </p:sp>
      <p:sp>
        <p:nvSpPr>
          <p:cNvPr id="37" name="TextBox 8"/>
          <p:cNvSpPr txBox="1">
            <a:spLocks/>
          </p:cNvSpPr>
          <p:nvPr>
            <p:custDataLst>
              <p:tags r:id="rId7"/>
            </p:custDataLst>
          </p:nvPr>
        </p:nvSpPr>
        <p:spPr>
          <a:xfrm>
            <a:off x="1678088" y="1547057"/>
            <a:ext cx="1279692" cy="966387"/>
          </a:xfrm>
          <a:prstGeom prst="roundRect">
            <a:avLst/>
          </a:prstGeom>
          <a:solidFill>
            <a:schemeClr val="accent1">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Number of candidates at desired phase</a:t>
            </a:r>
            <a:endParaRPr lang="en-US" sz="1400" dirty="0"/>
          </a:p>
        </p:txBody>
      </p:sp>
      <p:sp>
        <p:nvSpPr>
          <p:cNvPr id="38" name="TextBox 8"/>
          <p:cNvSpPr txBox="1">
            <a:spLocks/>
          </p:cNvSpPr>
          <p:nvPr>
            <p:custDataLst>
              <p:tags r:id="rId8"/>
            </p:custDataLst>
          </p:nvPr>
        </p:nvSpPr>
        <p:spPr>
          <a:xfrm>
            <a:off x="318357" y="2576642"/>
            <a:ext cx="1279692" cy="966387"/>
          </a:xfrm>
          <a:prstGeom prst="roundRect">
            <a:avLst/>
          </a:prstGeom>
          <a:solidFill>
            <a:schemeClr val="accent1">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Start date</a:t>
            </a:r>
            <a:endParaRPr lang="en-US" sz="1400" dirty="0"/>
          </a:p>
        </p:txBody>
      </p:sp>
      <p:sp>
        <p:nvSpPr>
          <p:cNvPr id="39" name="TextBox 8"/>
          <p:cNvSpPr txBox="1">
            <a:spLocks/>
          </p:cNvSpPr>
          <p:nvPr>
            <p:custDataLst>
              <p:tags r:id="rId9"/>
            </p:custDataLst>
          </p:nvPr>
        </p:nvSpPr>
        <p:spPr>
          <a:xfrm>
            <a:off x="1678088" y="2576642"/>
            <a:ext cx="1279692" cy="966387"/>
          </a:xfrm>
          <a:prstGeom prst="roundRect">
            <a:avLst/>
          </a:prstGeom>
          <a:solidFill>
            <a:schemeClr val="accent1">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Phases funded</a:t>
            </a:r>
            <a:endParaRPr lang="en-US" sz="1400" dirty="0"/>
          </a:p>
        </p:txBody>
      </p:sp>
      <p:sp>
        <p:nvSpPr>
          <p:cNvPr id="22" name="TextBox 8"/>
          <p:cNvSpPr txBox="1">
            <a:spLocks/>
          </p:cNvSpPr>
          <p:nvPr>
            <p:custDataLst>
              <p:tags r:id="rId10"/>
            </p:custDataLst>
          </p:nvPr>
        </p:nvSpPr>
        <p:spPr>
          <a:xfrm>
            <a:off x="349743" y="4341358"/>
            <a:ext cx="2576652" cy="554578"/>
          </a:xfrm>
          <a:prstGeom prst="roundRect">
            <a:avLst/>
          </a:prstGeom>
          <a:solidFill>
            <a:schemeClr val="accent3">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solidFill>
                  <a:schemeClr val="bg1"/>
                </a:solidFill>
              </a:rPr>
              <a:t>Cost per phase</a:t>
            </a:r>
            <a:endParaRPr lang="en-US" sz="1400" dirty="0">
              <a:solidFill>
                <a:schemeClr val="bg1"/>
              </a:solidFill>
            </a:endParaRPr>
          </a:p>
        </p:txBody>
      </p:sp>
      <p:sp>
        <p:nvSpPr>
          <p:cNvPr id="23" name="TextBox 8"/>
          <p:cNvSpPr txBox="1">
            <a:spLocks/>
          </p:cNvSpPr>
          <p:nvPr>
            <p:custDataLst>
              <p:tags r:id="rId11"/>
            </p:custDataLst>
          </p:nvPr>
        </p:nvSpPr>
        <p:spPr>
          <a:xfrm>
            <a:off x="349743" y="5037700"/>
            <a:ext cx="2576652" cy="554578"/>
          </a:xfrm>
          <a:prstGeom prst="roundRect">
            <a:avLst/>
          </a:prstGeom>
          <a:solidFill>
            <a:schemeClr val="accent3">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solidFill>
                  <a:schemeClr val="bg1"/>
                </a:solidFill>
              </a:rPr>
              <a:t>Probability of success per phase</a:t>
            </a:r>
            <a:endParaRPr lang="en-US" sz="1400" dirty="0">
              <a:solidFill>
                <a:schemeClr val="bg1"/>
              </a:solidFill>
            </a:endParaRPr>
          </a:p>
        </p:txBody>
      </p:sp>
      <p:sp>
        <p:nvSpPr>
          <p:cNvPr id="26" name="TextBox 8"/>
          <p:cNvSpPr txBox="1">
            <a:spLocks/>
          </p:cNvSpPr>
          <p:nvPr>
            <p:custDataLst>
              <p:tags r:id="rId12"/>
            </p:custDataLst>
          </p:nvPr>
        </p:nvSpPr>
        <p:spPr>
          <a:xfrm>
            <a:off x="349743" y="5734040"/>
            <a:ext cx="2576652" cy="554578"/>
          </a:xfrm>
          <a:prstGeom prst="roundRect">
            <a:avLst/>
          </a:prstGeom>
          <a:solidFill>
            <a:schemeClr val="accent3">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solidFill>
                  <a:schemeClr val="bg1"/>
                </a:solidFill>
              </a:rPr>
              <a:t>Length of phase</a:t>
            </a:r>
            <a:endParaRPr lang="en-US" sz="1400" dirty="0">
              <a:solidFill>
                <a:schemeClr val="bg1"/>
              </a:solidFill>
            </a:endParaRPr>
          </a:p>
        </p:txBody>
      </p:sp>
      <p:sp>
        <p:nvSpPr>
          <p:cNvPr id="30" name="Rectangle 29"/>
          <p:cNvSpPr>
            <a:spLocks/>
          </p:cNvSpPr>
          <p:nvPr/>
        </p:nvSpPr>
        <p:spPr>
          <a:xfrm>
            <a:off x="6093641" y="2478697"/>
            <a:ext cx="2754087" cy="2540333"/>
          </a:xfrm>
          <a:prstGeom prst="rect">
            <a:avLst/>
          </a:prstGeom>
          <a:solidFill>
            <a:schemeClr val="bg1"/>
          </a:solidFill>
          <a:ln w="190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smtClean="0">
              <a:solidFill>
                <a:schemeClr val="bg1"/>
              </a:solidFill>
            </a:endParaRPr>
          </a:p>
        </p:txBody>
      </p:sp>
      <p:sp>
        <p:nvSpPr>
          <p:cNvPr id="31" name="TextBox 8"/>
          <p:cNvSpPr txBox="1">
            <a:spLocks/>
          </p:cNvSpPr>
          <p:nvPr>
            <p:custDataLst>
              <p:tags r:id="rId13"/>
            </p:custDataLst>
          </p:nvPr>
        </p:nvSpPr>
        <p:spPr>
          <a:xfrm>
            <a:off x="6093641" y="2478697"/>
            <a:ext cx="2754087" cy="327502"/>
          </a:xfrm>
          <a:prstGeom prst="rect">
            <a:avLst/>
          </a:prstGeom>
          <a:solidFill>
            <a:schemeClr val="accent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spcBef>
                <a:spcPts val="300"/>
              </a:spcBef>
              <a:buNone/>
            </a:pPr>
            <a:r>
              <a:rPr lang="en-US" sz="1400" b="1" dirty="0">
                <a:solidFill>
                  <a:schemeClr val="bg1"/>
                </a:solidFill>
              </a:rPr>
              <a:t>Model outputs</a:t>
            </a:r>
          </a:p>
        </p:txBody>
      </p:sp>
      <p:grpSp>
        <p:nvGrpSpPr>
          <p:cNvPr id="6" name="Group 5"/>
          <p:cNvGrpSpPr/>
          <p:nvPr/>
        </p:nvGrpSpPr>
        <p:grpSpPr>
          <a:xfrm>
            <a:off x="6158645" y="2935579"/>
            <a:ext cx="2624078" cy="1995972"/>
            <a:chOff x="4040521" y="1551289"/>
            <a:chExt cx="2624078" cy="1995972"/>
          </a:xfrm>
        </p:grpSpPr>
        <p:sp>
          <p:nvSpPr>
            <p:cNvPr id="40" name="TextBox 8"/>
            <p:cNvSpPr txBox="1">
              <a:spLocks/>
            </p:cNvSpPr>
            <p:nvPr>
              <p:custDataLst>
                <p:tags r:id="rId15"/>
              </p:custDataLst>
            </p:nvPr>
          </p:nvSpPr>
          <p:spPr>
            <a:xfrm>
              <a:off x="4040521" y="1551289"/>
              <a:ext cx="1279692" cy="966387"/>
            </a:xfrm>
            <a:prstGeom prst="roundRect">
              <a:avLst/>
            </a:prstGeom>
            <a:solidFill>
              <a:schemeClr val="accent2">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Expected number of launches</a:t>
              </a:r>
              <a:endParaRPr lang="en-US" sz="1400" dirty="0"/>
            </a:p>
          </p:txBody>
        </p:sp>
        <p:sp>
          <p:nvSpPr>
            <p:cNvPr id="41" name="TextBox 8"/>
            <p:cNvSpPr txBox="1">
              <a:spLocks/>
            </p:cNvSpPr>
            <p:nvPr>
              <p:custDataLst>
                <p:tags r:id="rId16"/>
              </p:custDataLst>
            </p:nvPr>
          </p:nvSpPr>
          <p:spPr>
            <a:xfrm>
              <a:off x="4040521" y="2580874"/>
              <a:ext cx="1279692" cy="966387"/>
            </a:xfrm>
            <a:prstGeom prst="roundRect">
              <a:avLst/>
            </a:prstGeom>
            <a:solidFill>
              <a:schemeClr val="accent2">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Total cost (per year per phase)</a:t>
              </a:r>
              <a:endParaRPr lang="en-US" sz="1400" dirty="0"/>
            </a:p>
          </p:txBody>
        </p:sp>
        <p:sp>
          <p:nvSpPr>
            <p:cNvPr id="42" name="TextBox 8"/>
            <p:cNvSpPr txBox="1">
              <a:spLocks/>
            </p:cNvSpPr>
            <p:nvPr>
              <p:custDataLst>
                <p:tags r:id="rId17"/>
              </p:custDataLst>
            </p:nvPr>
          </p:nvSpPr>
          <p:spPr>
            <a:xfrm>
              <a:off x="5384907" y="1551289"/>
              <a:ext cx="1279692" cy="966387"/>
            </a:xfrm>
            <a:prstGeom prst="roundRect">
              <a:avLst/>
            </a:prstGeom>
            <a:solidFill>
              <a:schemeClr val="accent2">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Number of assets in pipeline over time</a:t>
              </a:r>
              <a:endParaRPr lang="en-US" sz="1400" dirty="0"/>
            </a:p>
          </p:txBody>
        </p:sp>
        <p:sp>
          <p:nvSpPr>
            <p:cNvPr id="43" name="TextBox 8"/>
            <p:cNvSpPr txBox="1">
              <a:spLocks/>
            </p:cNvSpPr>
            <p:nvPr>
              <p:custDataLst>
                <p:tags r:id="rId18"/>
              </p:custDataLst>
            </p:nvPr>
          </p:nvSpPr>
          <p:spPr>
            <a:xfrm>
              <a:off x="5384907" y="2580874"/>
              <a:ext cx="1279692" cy="966387"/>
            </a:xfrm>
            <a:prstGeom prst="roundRect">
              <a:avLst/>
            </a:prstGeom>
            <a:solidFill>
              <a:schemeClr val="accent2">
                <a:lumMod val="60000"/>
                <a:lumOff val="40000"/>
              </a:schemeClr>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1620" lvl="1" indent="0" algn="ctr">
                <a:spcBef>
                  <a:spcPts val="300"/>
                </a:spcBef>
                <a:buNone/>
              </a:pPr>
              <a:r>
                <a:rPr lang="en-US" sz="1400" dirty="0" smtClean="0"/>
                <a:t>Fund costs vs. costs of other funders</a:t>
              </a:r>
              <a:endParaRPr lang="en-US" sz="1400" dirty="0"/>
            </a:p>
          </p:txBody>
        </p:sp>
      </p:grpSp>
      <p:sp>
        <p:nvSpPr>
          <p:cNvPr id="9" name="Bent-Up Arrow 8"/>
          <p:cNvSpPr/>
          <p:nvPr/>
        </p:nvSpPr>
        <p:spPr>
          <a:xfrm>
            <a:off x="3041298" y="4434775"/>
            <a:ext cx="1825815" cy="840231"/>
          </a:xfrm>
          <a:prstGeom prst="bentUpArrow">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endParaRPr>
          </a:p>
        </p:txBody>
      </p:sp>
      <p:sp>
        <p:nvSpPr>
          <p:cNvPr id="36" name="Bent-Up Arrow 35"/>
          <p:cNvSpPr/>
          <p:nvPr/>
        </p:nvSpPr>
        <p:spPr>
          <a:xfrm flipV="1">
            <a:off x="3041298" y="2219604"/>
            <a:ext cx="1825815" cy="840231"/>
          </a:xfrm>
          <a:prstGeom prst="bentUpArrow">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endParaRPr>
          </a:p>
        </p:txBody>
      </p:sp>
      <p:sp>
        <p:nvSpPr>
          <p:cNvPr id="45" name="Freeform 29"/>
          <p:cNvSpPr>
            <a:spLocks noEditPoints="1"/>
          </p:cNvSpPr>
          <p:nvPr/>
        </p:nvSpPr>
        <p:spPr bwMode="auto">
          <a:xfrm>
            <a:off x="2675977" y="3883021"/>
            <a:ext cx="250418" cy="295898"/>
          </a:xfrm>
          <a:custGeom>
            <a:avLst/>
            <a:gdLst>
              <a:gd name="T0" fmla="*/ 433 w 503"/>
              <a:gd name="T1" fmla="*/ 70 h 594"/>
              <a:gd name="T2" fmla="*/ 412 w 503"/>
              <a:gd name="T3" fmla="*/ 0 h 594"/>
              <a:gd name="T4" fmla="*/ 0 w 503"/>
              <a:gd name="T5" fmla="*/ 21 h 594"/>
              <a:gd name="T6" fmla="*/ 22 w 503"/>
              <a:gd name="T7" fmla="*/ 524 h 594"/>
              <a:gd name="T8" fmla="*/ 71 w 503"/>
              <a:gd name="T9" fmla="*/ 573 h 594"/>
              <a:gd name="T10" fmla="*/ 482 w 503"/>
              <a:gd name="T11" fmla="*/ 594 h 594"/>
              <a:gd name="T12" fmla="*/ 503 w 503"/>
              <a:gd name="T13" fmla="*/ 91 h 594"/>
              <a:gd name="T14" fmla="*/ 43 w 503"/>
              <a:gd name="T15" fmla="*/ 481 h 594"/>
              <a:gd name="T16" fmla="*/ 390 w 503"/>
              <a:gd name="T17" fmla="*/ 42 h 594"/>
              <a:gd name="T18" fmla="*/ 43 w 503"/>
              <a:gd name="T19" fmla="*/ 481 h 594"/>
              <a:gd name="T20" fmla="*/ 113 w 503"/>
              <a:gd name="T21" fmla="*/ 551 h 594"/>
              <a:gd name="T22" fmla="*/ 412 w 503"/>
              <a:gd name="T23" fmla="*/ 524 h 594"/>
              <a:gd name="T24" fmla="*/ 433 w 503"/>
              <a:gd name="T25" fmla="*/ 113 h 594"/>
              <a:gd name="T26" fmla="*/ 461 w 503"/>
              <a:gd name="T27" fmla="*/ 551 h 594"/>
              <a:gd name="T28" fmla="*/ 336 w 503"/>
              <a:gd name="T29" fmla="*/ 151 h 594"/>
              <a:gd name="T30" fmla="*/ 200 w 503"/>
              <a:gd name="T31" fmla="*/ 130 h 594"/>
              <a:gd name="T32" fmla="*/ 135 w 503"/>
              <a:gd name="T33" fmla="*/ 113 h 594"/>
              <a:gd name="T34" fmla="*/ 113 w 503"/>
              <a:gd name="T35" fmla="*/ 117 h 594"/>
              <a:gd name="T36" fmla="*/ 113 w 503"/>
              <a:gd name="T37" fmla="*/ 144 h 594"/>
              <a:gd name="T38" fmla="*/ 169 w 503"/>
              <a:gd name="T39" fmla="*/ 113 h 594"/>
              <a:gd name="T40" fmla="*/ 163 w 503"/>
              <a:gd name="T41" fmla="*/ 78 h 594"/>
              <a:gd name="T42" fmla="*/ 200 w 503"/>
              <a:gd name="T43" fmla="*/ 287 h 594"/>
              <a:gd name="T44" fmla="*/ 336 w 503"/>
              <a:gd name="T45" fmla="*/ 265 h 594"/>
              <a:gd name="T46" fmla="*/ 200 w 503"/>
              <a:gd name="T47" fmla="*/ 287 h 594"/>
              <a:gd name="T48" fmla="*/ 113 w 503"/>
              <a:gd name="T49" fmla="*/ 253 h 594"/>
              <a:gd name="T50" fmla="*/ 113 w 503"/>
              <a:gd name="T51" fmla="*/ 280 h 594"/>
              <a:gd name="T52" fmla="*/ 186 w 503"/>
              <a:gd name="T53" fmla="*/ 228 h 594"/>
              <a:gd name="T54" fmla="*/ 125 w 503"/>
              <a:gd name="T55" fmla="*/ 261 h 594"/>
              <a:gd name="T56" fmla="*/ 336 w 503"/>
              <a:gd name="T57" fmla="*/ 422 h 594"/>
              <a:gd name="T58" fmla="*/ 200 w 503"/>
              <a:gd name="T59" fmla="*/ 401 h 594"/>
              <a:gd name="T60" fmla="*/ 125 w 503"/>
              <a:gd name="T61" fmla="*/ 396 h 594"/>
              <a:gd name="T62" fmla="*/ 83 w 503"/>
              <a:gd name="T63" fmla="*/ 368 h 594"/>
              <a:gd name="T64" fmla="*/ 127 w 503"/>
              <a:gd name="T65" fmla="*/ 436 h 594"/>
              <a:gd name="T66" fmla="*/ 163 w 503"/>
              <a:gd name="T67" fmla="*/ 348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3" h="594">
                <a:moveTo>
                  <a:pt x="482" y="70"/>
                </a:moveTo>
                <a:cubicBezTo>
                  <a:pt x="433" y="70"/>
                  <a:pt x="433" y="70"/>
                  <a:pt x="433" y="70"/>
                </a:cubicBezTo>
                <a:cubicBezTo>
                  <a:pt x="433" y="21"/>
                  <a:pt x="433" y="21"/>
                  <a:pt x="433" y="21"/>
                </a:cubicBezTo>
                <a:cubicBezTo>
                  <a:pt x="433" y="9"/>
                  <a:pt x="423" y="0"/>
                  <a:pt x="412" y="0"/>
                </a:cubicBezTo>
                <a:cubicBezTo>
                  <a:pt x="22" y="0"/>
                  <a:pt x="22" y="0"/>
                  <a:pt x="22" y="0"/>
                </a:cubicBezTo>
                <a:cubicBezTo>
                  <a:pt x="10" y="0"/>
                  <a:pt x="0" y="9"/>
                  <a:pt x="0" y="21"/>
                </a:cubicBezTo>
                <a:cubicBezTo>
                  <a:pt x="0" y="502"/>
                  <a:pt x="0" y="502"/>
                  <a:pt x="0" y="502"/>
                </a:cubicBezTo>
                <a:cubicBezTo>
                  <a:pt x="0" y="514"/>
                  <a:pt x="10" y="524"/>
                  <a:pt x="22" y="524"/>
                </a:cubicBezTo>
                <a:cubicBezTo>
                  <a:pt x="71" y="524"/>
                  <a:pt x="71" y="524"/>
                  <a:pt x="71" y="524"/>
                </a:cubicBezTo>
                <a:cubicBezTo>
                  <a:pt x="71" y="573"/>
                  <a:pt x="71" y="573"/>
                  <a:pt x="71" y="573"/>
                </a:cubicBezTo>
                <a:cubicBezTo>
                  <a:pt x="71" y="584"/>
                  <a:pt x="80" y="594"/>
                  <a:pt x="92" y="594"/>
                </a:cubicBezTo>
                <a:cubicBezTo>
                  <a:pt x="482" y="594"/>
                  <a:pt x="482" y="594"/>
                  <a:pt x="482" y="594"/>
                </a:cubicBezTo>
                <a:cubicBezTo>
                  <a:pt x="494" y="594"/>
                  <a:pt x="503" y="584"/>
                  <a:pt x="503" y="573"/>
                </a:cubicBezTo>
                <a:cubicBezTo>
                  <a:pt x="503" y="91"/>
                  <a:pt x="503" y="91"/>
                  <a:pt x="503" y="91"/>
                </a:cubicBezTo>
                <a:cubicBezTo>
                  <a:pt x="503" y="80"/>
                  <a:pt x="494" y="70"/>
                  <a:pt x="482" y="70"/>
                </a:cubicBezTo>
                <a:close/>
                <a:moveTo>
                  <a:pt x="43" y="481"/>
                </a:moveTo>
                <a:cubicBezTo>
                  <a:pt x="43" y="42"/>
                  <a:pt x="43" y="42"/>
                  <a:pt x="43" y="42"/>
                </a:cubicBezTo>
                <a:cubicBezTo>
                  <a:pt x="390" y="42"/>
                  <a:pt x="390" y="42"/>
                  <a:pt x="390" y="42"/>
                </a:cubicBezTo>
                <a:cubicBezTo>
                  <a:pt x="390" y="481"/>
                  <a:pt x="390" y="481"/>
                  <a:pt x="390" y="481"/>
                </a:cubicBezTo>
                <a:lnTo>
                  <a:pt x="43" y="481"/>
                </a:lnTo>
                <a:close/>
                <a:moveTo>
                  <a:pt x="461" y="551"/>
                </a:moveTo>
                <a:cubicBezTo>
                  <a:pt x="113" y="551"/>
                  <a:pt x="113" y="551"/>
                  <a:pt x="113" y="551"/>
                </a:cubicBezTo>
                <a:cubicBezTo>
                  <a:pt x="113" y="524"/>
                  <a:pt x="113" y="524"/>
                  <a:pt x="113" y="524"/>
                </a:cubicBezTo>
                <a:cubicBezTo>
                  <a:pt x="412" y="524"/>
                  <a:pt x="412" y="524"/>
                  <a:pt x="412" y="524"/>
                </a:cubicBezTo>
                <a:cubicBezTo>
                  <a:pt x="423" y="524"/>
                  <a:pt x="433" y="514"/>
                  <a:pt x="433" y="502"/>
                </a:cubicBezTo>
                <a:cubicBezTo>
                  <a:pt x="433" y="113"/>
                  <a:pt x="433" y="113"/>
                  <a:pt x="433" y="113"/>
                </a:cubicBezTo>
                <a:cubicBezTo>
                  <a:pt x="461" y="113"/>
                  <a:pt x="461" y="113"/>
                  <a:pt x="461" y="113"/>
                </a:cubicBezTo>
                <a:lnTo>
                  <a:pt x="461" y="551"/>
                </a:lnTo>
                <a:close/>
                <a:moveTo>
                  <a:pt x="200" y="151"/>
                </a:moveTo>
                <a:cubicBezTo>
                  <a:pt x="336" y="151"/>
                  <a:pt x="336" y="151"/>
                  <a:pt x="336" y="151"/>
                </a:cubicBezTo>
                <a:cubicBezTo>
                  <a:pt x="336" y="130"/>
                  <a:pt x="336" y="130"/>
                  <a:pt x="336" y="130"/>
                </a:cubicBezTo>
                <a:cubicBezTo>
                  <a:pt x="200" y="130"/>
                  <a:pt x="200" y="130"/>
                  <a:pt x="200" y="130"/>
                </a:cubicBezTo>
                <a:lnTo>
                  <a:pt x="200" y="151"/>
                </a:lnTo>
                <a:close/>
                <a:moveTo>
                  <a:pt x="135" y="113"/>
                </a:moveTo>
                <a:cubicBezTo>
                  <a:pt x="125" y="125"/>
                  <a:pt x="125" y="125"/>
                  <a:pt x="125" y="125"/>
                </a:cubicBezTo>
                <a:cubicBezTo>
                  <a:pt x="113" y="117"/>
                  <a:pt x="113" y="117"/>
                  <a:pt x="113" y="117"/>
                </a:cubicBezTo>
                <a:cubicBezTo>
                  <a:pt x="83" y="98"/>
                  <a:pt x="83" y="98"/>
                  <a:pt x="83" y="98"/>
                </a:cubicBezTo>
                <a:cubicBezTo>
                  <a:pt x="113" y="144"/>
                  <a:pt x="113" y="144"/>
                  <a:pt x="113" y="144"/>
                </a:cubicBezTo>
                <a:cubicBezTo>
                  <a:pt x="127" y="165"/>
                  <a:pt x="127" y="165"/>
                  <a:pt x="127" y="165"/>
                </a:cubicBezTo>
                <a:cubicBezTo>
                  <a:pt x="169" y="113"/>
                  <a:pt x="169" y="113"/>
                  <a:pt x="169" y="113"/>
                </a:cubicBezTo>
                <a:cubicBezTo>
                  <a:pt x="186" y="92"/>
                  <a:pt x="186" y="92"/>
                  <a:pt x="186" y="92"/>
                </a:cubicBezTo>
                <a:cubicBezTo>
                  <a:pt x="163" y="78"/>
                  <a:pt x="163" y="78"/>
                  <a:pt x="163" y="78"/>
                </a:cubicBezTo>
                <a:lnTo>
                  <a:pt x="135" y="113"/>
                </a:lnTo>
                <a:close/>
                <a:moveTo>
                  <a:pt x="200" y="287"/>
                </a:moveTo>
                <a:cubicBezTo>
                  <a:pt x="336" y="287"/>
                  <a:pt x="336" y="287"/>
                  <a:pt x="336" y="287"/>
                </a:cubicBezTo>
                <a:cubicBezTo>
                  <a:pt x="336" y="265"/>
                  <a:pt x="336" y="265"/>
                  <a:pt x="336" y="265"/>
                </a:cubicBezTo>
                <a:cubicBezTo>
                  <a:pt x="200" y="265"/>
                  <a:pt x="200" y="265"/>
                  <a:pt x="200" y="265"/>
                </a:cubicBezTo>
                <a:lnTo>
                  <a:pt x="200" y="287"/>
                </a:lnTo>
                <a:close/>
                <a:moveTo>
                  <a:pt x="125" y="261"/>
                </a:moveTo>
                <a:cubicBezTo>
                  <a:pt x="113" y="253"/>
                  <a:pt x="113" y="253"/>
                  <a:pt x="113" y="253"/>
                </a:cubicBezTo>
                <a:cubicBezTo>
                  <a:pt x="83" y="233"/>
                  <a:pt x="83" y="233"/>
                  <a:pt x="83" y="233"/>
                </a:cubicBezTo>
                <a:cubicBezTo>
                  <a:pt x="113" y="280"/>
                  <a:pt x="113" y="280"/>
                  <a:pt x="113" y="280"/>
                </a:cubicBezTo>
                <a:cubicBezTo>
                  <a:pt x="127" y="300"/>
                  <a:pt x="127" y="300"/>
                  <a:pt x="127" y="300"/>
                </a:cubicBezTo>
                <a:cubicBezTo>
                  <a:pt x="186" y="228"/>
                  <a:pt x="186" y="228"/>
                  <a:pt x="186" y="228"/>
                </a:cubicBezTo>
                <a:cubicBezTo>
                  <a:pt x="163" y="213"/>
                  <a:pt x="163" y="213"/>
                  <a:pt x="163" y="213"/>
                </a:cubicBezTo>
                <a:lnTo>
                  <a:pt x="125" y="261"/>
                </a:lnTo>
                <a:close/>
                <a:moveTo>
                  <a:pt x="200" y="422"/>
                </a:moveTo>
                <a:cubicBezTo>
                  <a:pt x="336" y="422"/>
                  <a:pt x="336" y="422"/>
                  <a:pt x="336" y="422"/>
                </a:cubicBezTo>
                <a:cubicBezTo>
                  <a:pt x="336" y="401"/>
                  <a:pt x="336" y="401"/>
                  <a:pt x="336" y="401"/>
                </a:cubicBezTo>
                <a:cubicBezTo>
                  <a:pt x="200" y="401"/>
                  <a:pt x="200" y="401"/>
                  <a:pt x="200" y="401"/>
                </a:cubicBezTo>
                <a:lnTo>
                  <a:pt x="200" y="422"/>
                </a:lnTo>
                <a:close/>
                <a:moveTo>
                  <a:pt x="125" y="396"/>
                </a:moveTo>
                <a:cubicBezTo>
                  <a:pt x="113" y="388"/>
                  <a:pt x="113" y="388"/>
                  <a:pt x="113" y="388"/>
                </a:cubicBezTo>
                <a:cubicBezTo>
                  <a:pt x="83" y="368"/>
                  <a:pt x="83" y="368"/>
                  <a:pt x="83" y="368"/>
                </a:cubicBezTo>
                <a:cubicBezTo>
                  <a:pt x="113" y="415"/>
                  <a:pt x="113" y="415"/>
                  <a:pt x="113" y="415"/>
                </a:cubicBezTo>
                <a:cubicBezTo>
                  <a:pt x="127" y="436"/>
                  <a:pt x="127" y="436"/>
                  <a:pt x="127" y="436"/>
                </a:cubicBezTo>
                <a:cubicBezTo>
                  <a:pt x="186" y="363"/>
                  <a:pt x="186" y="363"/>
                  <a:pt x="186" y="363"/>
                </a:cubicBezTo>
                <a:cubicBezTo>
                  <a:pt x="163" y="348"/>
                  <a:pt x="163" y="348"/>
                  <a:pt x="163" y="348"/>
                </a:cubicBezTo>
                <a:lnTo>
                  <a:pt x="125" y="396"/>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grpSp>
        <p:nvGrpSpPr>
          <p:cNvPr id="46" name="Group 45"/>
          <p:cNvGrpSpPr/>
          <p:nvPr/>
        </p:nvGrpSpPr>
        <p:grpSpPr>
          <a:xfrm>
            <a:off x="2730920" y="1099780"/>
            <a:ext cx="201491" cy="277813"/>
            <a:chOff x="4575176" y="2306638"/>
            <a:chExt cx="314325" cy="433388"/>
          </a:xfrm>
          <a:solidFill>
            <a:schemeClr val="bg1"/>
          </a:solidFill>
        </p:grpSpPr>
        <p:sp>
          <p:nvSpPr>
            <p:cNvPr id="51" name="Freeform 58"/>
            <p:cNvSpPr>
              <a:spLocks noEditPoints="1"/>
            </p:cNvSpPr>
            <p:nvPr/>
          </p:nvSpPr>
          <p:spPr bwMode="auto">
            <a:xfrm>
              <a:off x="4575176" y="2306638"/>
              <a:ext cx="314325" cy="433388"/>
            </a:xfrm>
            <a:custGeom>
              <a:avLst/>
              <a:gdLst>
                <a:gd name="T0" fmla="*/ 302 w 328"/>
                <a:gd name="T1" fmla="*/ 58 h 452"/>
                <a:gd name="T2" fmla="*/ 250 w 328"/>
                <a:gd name="T3" fmla="*/ 58 h 452"/>
                <a:gd name="T4" fmla="*/ 228 w 328"/>
                <a:gd name="T5" fmla="*/ 44 h 452"/>
                <a:gd name="T6" fmla="*/ 190 w 328"/>
                <a:gd name="T7" fmla="*/ 26 h 452"/>
                <a:gd name="T8" fmla="*/ 164 w 328"/>
                <a:gd name="T9" fmla="*/ 0 h 452"/>
                <a:gd name="T10" fmla="*/ 164 w 328"/>
                <a:gd name="T11" fmla="*/ 0 h 452"/>
                <a:gd name="T12" fmla="*/ 138 w 328"/>
                <a:gd name="T13" fmla="*/ 26 h 452"/>
                <a:gd name="T14" fmla="*/ 100 w 328"/>
                <a:gd name="T15" fmla="*/ 44 h 452"/>
                <a:gd name="T16" fmla="*/ 78 w 328"/>
                <a:gd name="T17" fmla="*/ 58 h 452"/>
                <a:gd name="T18" fmla="*/ 26 w 328"/>
                <a:gd name="T19" fmla="*/ 58 h 452"/>
                <a:gd name="T20" fmla="*/ 0 w 328"/>
                <a:gd name="T21" fmla="*/ 84 h 452"/>
                <a:gd name="T22" fmla="*/ 0 w 328"/>
                <a:gd name="T23" fmla="*/ 427 h 452"/>
                <a:gd name="T24" fmla="*/ 26 w 328"/>
                <a:gd name="T25" fmla="*/ 452 h 452"/>
                <a:gd name="T26" fmla="*/ 302 w 328"/>
                <a:gd name="T27" fmla="*/ 452 h 452"/>
                <a:gd name="T28" fmla="*/ 328 w 328"/>
                <a:gd name="T29" fmla="*/ 427 h 452"/>
                <a:gd name="T30" fmla="*/ 328 w 328"/>
                <a:gd name="T31" fmla="*/ 84 h 452"/>
                <a:gd name="T32" fmla="*/ 302 w 328"/>
                <a:gd name="T33" fmla="*/ 58 h 452"/>
                <a:gd name="T34" fmla="*/ 164 w 328"/>
                <a:gd name="T35" fmla="*/ 12 h 452"/>
                <a:gd name="T36" fmla="*/ 179 w 328"/>
                <a:gd name="T37" fmla="*/ 26 h 452"/>
                <a:gd name="T38" fmla="*/ 164 w 328"/>
                <a:gd name="T39" fmla="*/ 41 h 452"/>
                <a:gd name="T40" fmla="*/ 149 w 328"/>
                <a:gd name="T41" fmla="*/ 26 h 452"/>
                <a:gd name="T42" fmla="*/ 164 w 328"/>
                <a:gd name="T43" fmla="*/ 12 h 452"/>
                <a:gd name="T44" fmla="*/ 223 w 328"/>
                <a:gd name="T45" fmla="*/ 416 h 452"/>
                <a:gd name="T46" fmla="*/ 223 w 328"/>
                <a:gd name="T47" fmla="*/ 358 h 452"/>
                <a:gd name="T48" fmla="*/ 237 w 328"/>
                <a:gd name="T49" fmla="*/ 344 h 452"/>
                <a:gd name="T50" fmla="*/ 295 w 328"/>
                <a:gd name="T51" fmla="*/ 344 h 452"/>
                <a:gd name="T52" fmla="*/ 223 w 328"/>
                <a:gd name="T53" fmla="*/ 416 h 452"/>
                <a:gd name="T54" fmla="*/ 295 w 328"/>
                <a:gd name="T55" fmla="*/ 331 h 452"/>
                <a:gd name="T56" fmla="*/ 295 w 328"/>
                <a:gd name="T57" fmla="*/ 331 h 452"/>
                <a:gd name="T58" fmla="*/ 237 w 328"/>
                <a:gd name="T59" fmla="*/ 331 h 452"/>
                <a:gd name="T60" fmla="*/ 210 w 328"/>
                <a:gd name="T61" fmla="*/ 358 h 452"/>
                <a:gd name="T62" fmla="*/ 210 w 328"/>
                <a:gd name="T63" fmla="*/ 416 h 452"/>
                <a:gd name="T64" fmla="*/ 47 w 328"/>
                <a:gd name="T65" fmla="*/ 416 h 452"/>
                <a:gd name="T66" fmla="*/ 33 w 328"/>
                <a:gd name="T67" fmla="*/ 402 h 452"/>
                <a:gd name="T68" fmla="*/ 33 w 328"/>
                <a:gd name="T69" fmla="*/ 93 h 452"/>
                <a:gd name="T70" fmla="*/ 47 w 328"/>
                <a:gd name="T71" fmla="*/ 80 h 452"/>
                <a:gd name="T72" fmla="*/ 80 w 328"/>
                <a:gd name="T73" fmla="*/ 80 h 452"/>
                <a:gd name="T74" fmla="*/ 100 w 328"/>
                <a:gd name="T75" fmla="*/ 91 h 452"/>
                <a:gd name="T76" fmla="*/ 228 w 328"/>
                <a:gd name="T77" fmla="*/ 91 h 452"/>
                <a:gd name="T78" fmla="*/ 248 w 328"/>
                <a:gd name="T79" fmla="*/ 80 h 452"/>
                <a:gd name="T80" fmla="*/ 281 w 328"/>
                <a:gd name="T81" fmla="*/ 80 h 452"/>
                <a:gd name="T82" fmla="*/ 295 w 328"/>
                <a:gd name="T83" fmla="*/ 93 h 452"/>
                <a:gd name="T84" fmla="*/ 295 w 328"/>
                <a:gd name="T85" fmla="*/ 33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8" h="452">
                  <a:moveTo>
                    <a:pt x="302" y="58"/>
                  </a:moveTo>
                  <a:cubicBezTo>
                    <a:pt x="250" y="58"/>
                    <a:pt x="250" y="58"/>
                    <a:pt x="250" y="58"/>
                  </a:cubicBezTo>
                  <a:cubicBezTo>
                    <a:pt x="246" y="50"/>
                    <a:pt x="238" y="44"/>
                    <a:pt x="228" y="44"/>
                  </a:cubicBezTo>
                  <a:cubicBezTo>
                    <a:pt x="202" y="44"/>
                    <a:pt x="190" y="40"/>
                    <a:pt x="190" y="26"/>
                  </a:cubicBezTo>
                  <a:cubicBezTo>
                    <a:pt x="190" y="12"/>
                    <a:pt x="179" y="0"/>
                    <a:pt x="164" y="0"/>
                  </a:cubicBezTo>
                  <a:cubicBezTo>
                    <a:pt x="164" y="0"/>
                    <a:pt x="164" y="0"/>
                    <a:pt x="164" y="0"/>
                  </a:cubicBezTo>
                  <a:cubicBezTo>
                    <a:pt x="150" y="0"/>
                    <a:pt x="138" y="12"/>
                    <a:pt x="138" y="26"/>
                  </a:cubicBezTo>
                  <a:cubicBezTo>
                    <a:pt x="138" y="40"/>
                    <a:pt x="126" y="44"/>
                    <a:pt x="100" y="44"/>
                  </a:cubicBezTo>
                  <a:cubicBezTo>
                    <a:pt x="90" y="44"/>
                    <a:pt x="82" y="50"/>
                    <a:pt x="78" y="58"/>
                  </a:cubicBezTo>
                  <a:cubicBezTo>
                    <a:pt x="26" y="58"/>
                    <a:pt x="26" y="58"/>
                    <a:pt x="26" y="58"/>
                  </a:cubicBezTo>
                  <a:cubicBezTo>
                    <a:pt x="12" y="58"/>
                    <a:pt x="0" y="69"/>
                    <a:pt x="0" y="84"/>
                  </a:cubicBezTo>
                  <a:cubicBezTo>
                    <a:pt x="0" y="427"/>
                    <a:pt x="0" y="427"/>
                    <a:pt x="0" y="427"/>
                  </a:cubicBezTo>
                  <a:cubicBezTo>
                    <a:pt x="0" y="441"/>
                    <a:pt x="12" y="452"/>
                    <a:pt x="26" y="452"/>
                  </a:cubicBezTo>
                  <a:cubicBezTo>
                    <a:pt x="302" y="452"/>
                    <a:pt x="302" y="452"/>
                    <a:pt x="302" y="452"/>
                  </a:cubicBezTo>
                  <a:cubicBezTo>
                    <a:pt x="316" y="452"/>
                    <a:pt x="328" y="441"/>
                    <a:pt x="328" y="427"/>
                  </a:cubicBezTo>
                  <a:cubicBezTo>
                    <a:pt x="328" y="84"/>
                    <a:pt x="328" y="84"/>
                    <a:pt x="328" y="84"/>
                  </a:cubicBezTo>
                  <a:cubicBezTo>
                    <a:pt x="328" y="69"/>
                    <a:pt x="316" y="58"/>
                    <a:pt x="302" y="58"/>
                  </a:cubicBezTo>
                  <a:close/>
                  <a:moveTo>
                    <a:pt x="164" y="12"/>
                  </a:moveTo>
                  <a:cubicBezTo>
                    <a:pt x="172" y="12"/>
                    <a:pt x="179" y="18"/>
                    <a:pt x="179" y="26"/>
                  </a:cubicBezTo>
                  <a:cubicBezTo>
                    <a:pt x="179" y="35"/>
                    <a:pt x="172" y="41"/>
                    <a:pt x="164" y="41"/>
                  </a:cubicBezTo>
                  <a:cubicBezTo>
                    <a:pt x="156" y="41"/>
                    <a:pt x="149" y="35"/>
                    <a:pt x="149" y="26"/>
                  </a:cubicBezTo>
                  <a:cubicBezTo>
                    <a:pt x="149" y="18"/>
                    <a:pt x="156" y="12"/>
                    <a:pt x="164" y="12"/>
                  </a:cubicBezTo>
                  <a:close/>
                  <a:moveTo>
                    <a:pt x="223" y="416"/>
                  </a:moveTo>
                  <a:cubicBezTo>
                    <a:pt x="223" y="358"/>
                    <a:pt x="223" y="358"/>
                    <a:pt x="223" y="358"/>
                  </a:cubicBezTo>
                  <a:cubicBezTo>
                    <a:pt x="223" y="350"/>
                    <a:pt x="230" y="344"/>
                    <a:pt x="237" y="344"/>
                  </a:cubicBezTo>
                  <a:cubicBezTo>
                    <a:pt x="295" y="344"/>
                    <a:pt x="295" y="344"/>
                    <a:pt x="295" y="344"/>
                  </a:cubicBezTo>
                  <a:lnTo>
                    <a:pt x="223" y="416"/>
                  </a:lnTo>
                  <a:close/>
                  <a:moveTo>
                    <a:pt x="295" y="331"/>
                  </a:moveTo>
                  <a:cubicBezTo>
                    <a:pt x="295" y="331"/>
                    <a:pt x="295" y="331"/>
                    <a:pt x="295" y="331"/>
                  </a:cubicBezTo>
                  <a:cubicBezTo>
                    <a:pt x="237" y="331"/>
                    <a:pt x="237" y="331"/>
                    <a:pt x="237" y="331"/>
                  </a:cubicBezTo>
                  <a:cubicBezTo>
                    <a:pt x="223" y="331"/>
                    <a:pt x="210" y="343"/>
                    <a:pt x="210" y="358"/>
                  </a:cubicBezTo>
                  <a:cubicBezTo>
                    <a:pt x="210" y="416"/>
                    <a:pt x="210" y="416"/>
                    <a:pt x="210" y="416"/>
                  </a:cubicBezTo>
                  <a:cubicBezTo>
                    <a:pt x="47" y="416"/>
                    <a:pt x="47" y="416"/>
                    <a:pt x="47" y="416"/>
                  </a:cubicBezTo>
                  <a:cubicBezTo>
                    <a:pt x="39" y="416"/>
                    <a:pt x="33" y="410"/>
                    <a:pt x="33" y="402"/>
                  </a:cubicBezTo>
                  <a:cubicBezTo>
                    <a:pt x="33" y="93"/>
                    <a:pt x="33" y="93"/>
                    <a:pt x="33" y="93"/>
                  </a:cubicBezTo>
                  <a:cubicBezTo>
                    <a:pt x="33" y="86"/>
                    <a:pt x="39" y="80"/>
                    <a:pt x="47" y="80"/>
                  </a:cubicBezTo>
                  <a:cubicBezTo>
                    <a:pt x="80" y="80"/>
                    <a:pt x="80" y="80"/>
                    <a:pt x="80" y="80"/>
                  </a:cubicBezTo>
                  <a:cubicBezTo>
                    <a:pt x="84" y="86"/>
                    <a:pt x="91" y="91"/>
                    <a:pt x="100" y="91"/>
                  </a:cubicBezTo>
                  <a:cubicBezTo>
                    <a:pt x="228" y="91"/>
                    <a:pt x="228" y="91"/>
                    <a:pt x="228" y="91"/>
                  </a:cubicBezTo>
                  <a:cubicBezTo>
                    <a:pt x="237" y="91"/>
                    <a:pt x="244" y="86"/>
                    <a:pt x="248" y="80"/>
                  </a:cubicBezTo>
                  <a:cubicBezTo>
                    <a:pt x="281" y="80"/>
                    <a:pt x="281" y="80"/>
                    <a:pt x="281" y="80"/>
                  </a:cubicBezTo>
                  <a:cubicBezTo>
                    <a:pt x="289" y="80"/>
                    <a:pt x="295" y="86"/>
                    <a:pt x="295" y="93"/>
                  </a:cubicBezTo>
                  <a:lnTo>
                    <a:pt x="295" y="3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59"/>
            <p:cNvSpPr>
              <a:spLocks/>
            </p:cNvSpPr>
            <p:nvPr/>
          </p:nvSpPr>
          <p:spPr bwMode="auto">
            <a:xfrm>
              <a:off x="4654551" y="2462213"/>
              <a:ext cx="155575" cy="157163"/>
            </a:xfrm>
            <a:custGeom>
              <a:avLst/>
              <a:gdLst>
                <a:gd name="T0" fmla="*/ 156 w 164"/>
                <a:gd name="T1" fmla="*/ 56 h 164"/>
                <a:gd name="T2" fmla="*/ 108 w 164"/>
                <a:gd name="T3" fmla="*/ 56 h 164"/>
                <a:gd name="T4" fmla="*/ 108 w 164"/>
                <a:gd name="T5" fmla="*/ 8 h 164"/>
                <a:gd name="T6" fmla="*/ 100 w 164"/>
                <a:gd name="T7" fmla="*/ 0 h 164"/>
                <a:gd name="T8" fmla="*/ 64 w 164"/>
                <a:gd name="T9" fmla="*/ 0 h 164"/>
                <a:gd name="T10" fmla="*/ 56 w 164"/>
                <a:gd name="T11" fmla="*/ 8 h 164"/>
                <a:gd name="T12" fmla="*/ 56 w 164"/>
                <a:gd name="T13" fmla="*/ 56 h 164"/>
                <a:gd name="T14" fmla="*/ 8 w 164"/>
                <a:gd name="T15" fmla="*/ 56 h 164"/>
                <a:gd name="T16" fmla="*/ 0 w 164"/>
                <a:gd name="T17" fmla="*/ 64 h 164"/>
                <a:gd name="T18" fmla="*/ 0 w 164"/>
                <a:gd name="T19" fmla="*/ 100 h 164"/>
                <a:gd name="T20" fmla="*/ 8 w 164"/>
                <a:gd name="T21" fmla="*/ 108 h 164"/>
                <a:gd name="T22" fmla="*/ 56 w 164"/>
                <a:gd name="T23" fmla="*/ 108 h 164"/>
                <a:gd name="T24" fmla="*/ 56 w 164"/>
                <a:gd name="T25" fmla="*/ 156 h 164"/>
                <a:gd name="T26" fmla="*/ 64 w 164"/>
                <a:gd name="T27" fmla="*/ 164 h 164"/>
                <a:gd name="T28" fmla="*/ 100 w 164"/>
                <a:gd name="T29" fmla="*/ 164 h 164"/>
                <a:gd name="T30" fmla="*/ 108 w 164"/>
                <a:gd name="T31" fmla="*/ 156 h 164"/>
                <a:gd name="T32" fmla="*/ 108 w 164"/>
                <a:gd name="T33" fmla="*/ 108 h 164"/>
                <a:gd name="T34" fmla="*/ 156 w 164"/>
                <a:gd name="T35" fmla="*/ 108 h 164"/>
                <a:gd name="T36" fmla="*/ 164 w 164"/>
                <a:gd name="T37" fmla="*/ 100 h 164"/>
                <a:gd name="T38" fmla="*/ 164 w 164"/>
                <a:gd name="T39" fmla="*/ 64 h 164"/>
                <a:gd name="T40" fmla="*/ 156 w 164"/>
                <a:gd name="T41" fmla="*/ 56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 h="164">
                  <a:moveTo>
                    <a:pt x="156" y="56"/>
                  </a:moveTo>
                  <a:cubicBezTo>
                    <a:pt x="108" y="56"/>
                    <a:pt x="108" y="56"/>
                    <a:pt x="108" y="56"/>
                  </a:cubicBezTo>
                  <a:cubicBezTo>
                    <a:pt x="108" y="8"/>
                    <a:pt x="108" y="8"/>
                    <a:pt x="108" y="8"/>
                  </a:cubicBezTo>
                  <a:cubicBezTo>
                    <a:pt x="108" y="3"/>
                    <a:pt x="104" y="0"/>
                    <a:pt x="100" y="0"/>
                  </a:cubicBezTo>
                  <a:cubicBezTo>
                    <a:pt x="64" y="0"/>
                    <a:pt x="64" y="0"/>
                    <a:pt x="64" y="0"/>
                  </a:cubicBezTo>
                  <a:cubicBezTo>
                    <a:pt x="60" y="0"/>
                    <a:pt x="56" y="3"/>
                    <a:pt x="56" y="8"/>
                  </a:cubicBezTo>
                  <a:cubicBezTo>
                    <a:pt x="56" y="56"/>
                    <a:pt x="56" y="56"/>
                    <a:pt x="56" y="56"/>
                  </a:cubicBezTo>
                  <a:cubicBezTo>
                    <a:pt x="8" y="56"/>
                    <a:pt x="8" y="56"/>
                    <a:pt x="8" y="56"/>
                  </a:cubicBezTo>
                  <a:cubicBezTo>
                    <a:pt x="4" y="56"/>
                    <a:pt x="0" y="59"/>
                    <a:pt x="0" y="64"/>
                  </a:cubicBezTo>
                  <a:cubicBezTo>
                    <a:pt x="0" y="100"/>
                    <a:pt x="0" y="100"/>
                    <a:pt x="0" y="100"/>
                  </a:cubicBezTo>
                  <a:cubicBezTo>
                    <a:pt x="0" y="104"/>
                    <a:pt x="4" y="108"/>
                    <a:pt x="8" y="108"/>
                  </a:cubicBezTo>
                  <a:cubicBezTo>
                    <a:pt x="56" y="108"/>
                    <a:pt x="56" y="108"/>
                    <a:pt x="56" y="108"/>
                  </a:cubicBezTo>
                  <a:cubicBezTo>
                    <a:pt x="56" y="156"/>
                    <a:pt x="56" y="156"/>
                    <a:pt x="56" y="156"/>
                  </a:cubicBezTo>
                  <a:cubicBezTo>
                    <a:pt x="56" y="160"/>
                    <a:pt x="60" y="164"/>
                    <a:pt x="64" y="164"/>
                  </a:cubicBezTo>
                  <a:cubicBezTo>
                    <a:pt x="100" y="164"/>
                    <a:pt x="100" y="164"/>
                    <a:pt x="100" y="164"/>
                  </a:cubicBezTo>
                  <a:cubicBezTo>
                    <a:pt x="104" y="164"/>
                    <a:pt x="108" y="160"/>
                    <a:pt x="108" y="156"/>
                  </a:cubicBezTo>
                  <a:cubicBezTo>
                    <a:pt x="108" y="108"/>
                    <a:pt x="108" y="108"/>
                    <a:pt x="108" y="108"/>
                  </a:cubicBezTo>
                  <a:cubicBezTo>
                    <a:pt x="156" y="108"/>
                    <a:pt x="156" y="108"/>
                    <a:pt x="156" y="108"/>
                  </a:cubicBezTo>
                  <a:cubicBezTo>
                    <a:pt x="160" y="108"/>
                    <a:pt x="164" y="104"/>
                    <a:pt x="164" y="100"/>
                  </a:cubicBezTo>
                  <a:cubicBezTo>
                    <a:pt x="164" y="64"/>
                    <a:pt x="164" y="64"/>
                    <a:pt x="164" y="64"/>
                  </a:cubicBezTo>
                  <a:cubicBezTo>
                    <a:pt x="164" y="59"/>
                    <a:pt x="160" y="56"/>
                    <a:pt x="156"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8" name="Group 57"/>
          <p:cNvGrpSpPr/>
          <p:nvPr/>
        </p:nvGrpSpPr>
        <p:grpSpPr>
          <a:xfrm>
            <a:off x="4333443" y="3257604"/>
            <a:ext cx="648101" cy="650801"/>
            <a:chOff x="2935288" y="2711451"/>
            <a:chExt cx="381001" cy="382588"/>
          </a:xfrm>
          <a:solidFill>
            <a:schemeClr val="bg1"/>
          </a:solidFill>
        </p:grpSpPr>
        <p:sp>
          <p:nvSpPr>
            <p:cNvPr id="59" name="Freeform 54"/>
            <p:cNvSpPr>
              <a:spLocks noEditPoints="1"/>
            </p:cNvSpPr>
            <p:nvPr/>
          </p:nvSpPr>
          <p:spPr bwMode="auto">
            <a:xfrm>
              <a:off x="2935288" y="3043238"/>
              <a:ext cx="104775" cy="50800"/>
            </a:xfrm>
            <a:custGeom>
              <a:avLst/>
              <a:gdLst>
                <a:gd name="T0" fmla="*/ 365 w 365"/>
                <a:gd name="T1" fmla="*/ 112 h 175"/>
                <a:gd name="T2" fmla="*/ 365 w 365"/>
                <a:gd name="T3" fmla="*/ 63 h 175"/>
                <a:gd name="T4" fmla="*/ 182 w 365"/>
                <a:gd name="T5" fmla="*/ 0 h 175"/>
                <a:gd name="T6" fmla="*/ 0 w 365"/>
                <a:gd name="T7" fmla="*/ 63 h 175"/>
                <a:gd name="T8" fmla="*/ 0 w 365"/>
                <a:gd name="T9" fmla="*/ 112 h 175"/>
                <a:gd name="T10" fmla="*/ 182 w 365"/>
                <a:gd name="T11" fmla="*/ 175 h 175"/>
                <a:gd name="T12" fmla="*/ 365 w 365"/>
                <a:gd name="T13" fmla="*/ 112 h 175"/>
                <a:gd name="T14" fmla="*/ 333 w 365"/>
                <a:gd name="T15" fmla="*/ 141 h 175"/>
                <a:gd name="T16" fmla="*/ 309 w 365"/>
                <a:gd name="T17" fmla="*/ 151 h 175"/>
                <a:gd name="T18" fmla="*/ 309 w 365"/>
                <a:gd name="T19" fmla="*/ 104 h 175"/>
                <a:gd name="T20" fmla="*/ 333 w 365"/>
                <a:gd name="T21" fmla="*/ 94 h 175"/>
                <a:gd name="T22" fmla="*/ 333 w 365"/>
                <a:gd name="T23" fmla="*/ 141 h 175"/>
                <a:gd name="T24" fmla="*/ 58 w 365"/>
                <a:gd name="T25" fmla="*/ 33 h 175"/>
                <a:gd name="T26" fmla="*/ 182 w 365"/>
                <a:gd name="T27" fmla="*/ 15 h 175"/>
                <a:gd name="T28" fmla="*/ 307 w 365"/>
                <a:gd name="T29" fmla="*/ 33 h 175"/>
                <a:gd name="T30" fmla="*/ 350 w 365"/>
                <a:gd name="T31" fmla="*/ 63 h 175"/>
                <a:gd name="T32" fmla="*/ 307 w 365"/>
                <a:gd name="T33" fmla="*/ 94 h 175"/>
                <a:gd name="T34" fmla="*/ 182 w 365"/>
                <a:gd name="T35" fmla="*/ 112 h 175"/>
                <a:gd name="T36" fmla="*/ 58 w 365"/>
                <a:gd name="T37" fmla="*/ 94 h 175"/>
                <a:gd name="T38" fmla="*/ 15 w 365"/>
                <a:gd name="T39" fmla="*/ 63 h 175"/>
                <a:gd name="T40" fmla="*/ 58 w 365"/>
                <a:gd name="T41" fmla="*/ 33 h 175"/>
                <a:gd name="T42" fmla="*/ 41 w 365"/>
                <a:gd name="T43" fmla="*/ 145 h 175"/>
                <a:gd name="T44" fmla="*/ 17 w 365"/>
                <a:gd name="T45" fmla="*/ 131 h 175"/>
                <a:gd name="T46" fmla="*/ 17 w 365"/>
                <a:gd name="T47" fmla="*/ 84 h 175"/>
                <a:gd name="T48" fmla="*/ 41 w 365"/>
                <a:gd name="T49" fmla="*/ 98 h 175"/>
                <a:gd name="T50" fmla="*/ 41 w 365"/>
                <a:gd name="T51" fmla="*/ 145 h 175"/>
                <a:gd name="T52" fmla="*/ 77 w 365"/>
                <a:gd name="T53" fmla="*/ 157 h 175"/>
                <a:gd name="T54" fmla="*/ 53 w 365"/>
                <a:gd name="T55" fmla="*/ 150 h 175"/>
                <a:gd name="T56" fmla="*/ 53 w 365"/>
                <a:gd name="T57" fmla="*/ 103 h 175"/>
                <a:gd name="T58" fmla="*/ 77 w 365"/>
                <a:gd name="T59" fmla="*/ 110 h 175"/>
                <a:gd name="T60" fmla="*/ 77 w 365"/>
                <a:gd name="T61" fmla="*/ 157 h 175"/>
                <a:gd name="T62" fmla="*/ 113 w 365"/>
                <a:gd name="T63" fmla="*/ 165 h 175"/>
                <a:gd name="T64" fmla="*/ 88 w 365"/>
                <a:gd name="T65" fmla="*/ 160 h 175"/>
                <a:gd name="T66" fmla="*/ 88 w 365"/>
                <a:gd name="T67" fmla="*/ 113 h 175"/>
                <a:gd name="T68" fmla="*/ 113 w 365"/>
                <a:gd name="T69" fmla="*/ 117 h 175"/>
                <a:gd name="T70" fmla="*/ 113 w 365"/>
                <a:gd name="T71" fmla="*/ 16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5" h="175">
                  <a:moveTo>
                    <a:pt x="365" y="112"/>
                  </a:moveTo>
                  <a:cubicBezTo>
                    <a:pt x="365" y="63"/>
                    <a:pt x="365" y="63"/>
                    <a:pt x="365" y="63"/>
                  </a:cubicBezTo>
                  <a:cubicBezTo>
                    <a:pt x="365" y="28"/>
                    <a:pt x="283" y="0"/>
                    <a:pt x="182" y="0"/>
                  </a:cubicBezTo>
                  <a:cubicBezTo>
                    <a:pt x="81" y="0"/>
                    <a:pt x="0" y="28"/>
                    <a:pt x="0" y="63"/>
                  </a:cubicBezTo>
                  <a:cubicBezTo>
                    <a:pt x="0" y="112"/>
                    <a:pt x="0" y="112"/>
                    <a:pt x="0" y="112"/>
                  </a:cubicBezTo>
                  <a:cubicBezTo>
                    <a:pt x="0" y="147"/>
                    <a:pt x="81" y="175"/>
                    <a:pt x="182" y="175"/>
                  </a:cubicBezTo>
                  <a:cubicBezTo>
                    <a:pt x="283" y="175"/>
                    <a:pt x="365" y="147"/>
                    <a:pt x="365" y="112"/>
                  </a:cubicBezTo>
                  <a:close/>
                  <a:moveTo>
                    <a:pt x="333" y="141"/>
                  </a:moveTo>
                  <a:cubicBezTo>
                    <a:pt x="326" y="145"/>
                    <a:pt x="318" y="148"/>
                    <a:pt x="309" y="151"/>
                  </a:cubicBezTo>
                  <a:cubicBezTo>
                    <a:pt x="309" y="104"/>
                    <a:pt x="309" y="104"/>
                    <a:pt x="309" y="104"/>
                  </a:cubicBezTo>
                  <a:cubicBezTo>
                    <a:pt x="318" y="101"/>
                    <a:pt x="326" y="97"/>
                    <a:pt x="333" y="94"/>
                  </a:cubicBezTo>
                  <a:lnTo>
                    <a:pt x="333" y="141"/>
                  </a:lnTo>
                  <a:close/>
                  <a:moveTo>
                    <a:pt x="58" y="33"/>
                  </a:moveTo>
                  <a:cubicBezTo>
                    <a:pt x="91" y="21"/>
                    <a:pt x="135" y="15"/>
                    <a:pt x="182" y="15"/>
                  </a:cubicBezTo>
                  <a:cubicBezTo>
                    <a:pt x="230" y="15"/>
                    <a:pt x="274" y="21"/>
                    <a:pt x="307" y="33"/>
                  </a:cubicBezTo>
                  <a:cubicBezTo>
                    <a:pt x="337" y="43"/>
                    <a:pt x="350" y="56"/>
                    <a:pt x="350" y="63"/>
                  </a:cubicBezTo>
                  <a:cubicBezTo>
                    <a:pt x="350" y="71"/>
                    <a:pt x="337" y="84"/>
                    <a:pt x="307" y="94"/>
                  </a:cubicBezTo>
                  <a:cubicBezTo>
                    <a:pt x="274" y="106"/>
                    <a:pt x="230" y="112"/>
                    <a:pt x="182" y="112"/>
                  </a:cubicBezTo>
                  <a:cubicBezTo>
                    <a:pt x="135" y="112"/>
                    <a:pt x="91" y="106"/>
                    <a:pt x="58" y="94"/>
                  </a:cubicBezTo>
                  <a:cubicBezTo>
                    <a:pt x="28" y="84"/>
                    <a:pt x="15" y="71"/>
                    <a:pt x="15" y="63"/>
                  </a:cubicBezTo>
                  <a:cubicBezTo>
                    <a:pt x="15" y="56"/>
                    <a:pt x="28" y="43"/>
                    <a:pt x="58" y="33"/>
                  </a:cubicBezTo>
                  <a:close/>
                  <a:moveTo>
                    <a:pt x="41" y="145"/>
                  </a:moveTo>
                  <a:cubicBezTo>
                    <a:pt x="31" y="141"/>
                    <a:pt x="23" y="136"/>
                    <a:pt x="17" y="131"/>
                  </a:cubicBezTo>
                  <a:cubicBezTo>
                    <a:pt x="17" y="84"/>
                    <a:pt x="17" y="84"/>
                    <a:pt x="17" y="84"/>
                  </a:cubicBezTo>
                  <a:cubicBezTo>
                    <a:pt x="23" y="89"/>
                    <a:pt x="31" y="94"/>
                    <a:pt x="41" y="98"/>
                  </a:cubicBezTo>
                  <a:lnTo>
                    <a:pt x="41" y="145"/>
                  </a:lnTo>
                  <a:close/>
                  <a:moveTo>
                    <a:pt x="77" y="157"/>
                  </a:moveTo>
                  <a:cubicBezTo>
                    <a:pt x="68" y="155"/>
                    <a:pt x="60" y="153"/>
                    <a:pt x="53" y="150"/>
                  </a:cubicBezTo>
                  <a:cubicBezTo>
                    <a:pt x="53" y="103"/>
                    <a:pt x="53" y="103"/>
                    <a:pt x="53" y="103"/>
                  </a:cubicBezTo>
                  <a:cubicBezTo>
                    <a:pt x="60" y="105"/>
                    <a:pt x="68" y="108"/>
                    <a:pt x="77" y="110"/>
                  </a:cubicBezTo>
                  <a:lnTo>
                    <a:pt x="77" y="157"/>
                  </a:lnTo>
                  <a:close/>
                  <a:moveTo>
                    <a:pt x="113" y="165"/>
                  </a:moveTo>
                  <a:cubicBezTo>
                    <a:pt x="104" y="163"/>
                    <a:pt x="96" y="162"/>
                    <a:pt x="88" y="160"/>
                  </a:cubicBezTo>
                  <a:cubicBezTo>
                    <a:pt x="88" y="113"/>
                    <a:pt x="88" y="113"/>
                    <a:pt x="88" y="113"/>
                  </a:cubicBezTo>
                  <a:cubicBezTo>
                    <a:pt x="96" y="115"/>
                    <a:pt x="104" y="116"/>
                    <a:pt x="113" y="117"/>
                  </a:cubicBezTo>
                  <a:lnTo>
                    <a:pt x="113" y="1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55"/>
            <p:cNvSpPr>
              <a:spLocks/>
            </p:cNvSpPr>
            <p:nvPr/>
          </p:nvSpPr>
          <p:spPr bwMode="auto">
            <a:xfrm>
              <a:off x="2970213" y="3051176"/>
              <a:ext cx="36513" cy="22225"/>
            </a:xfrm>
            <a:custGeom>
              <a:avLst/>
              <a:gdLst>
                <a:gd name="T0" fmla="*/ 6 w 127"/>
                <a:gd name="T1" fmla="*/ 32 h 81"/>
                <a:gd name="T2" fmla="*/ 20 w 127"/>
                <a:gd name="T3" fmla="*/ 39 h 81"/>
                <a:gd name="T4" fmla="*/ 52 w 127"/>
                <a:gd name="T5" fmla="*/ 46 h 81"/>
                <a:gd name="T6" fmla="*/ 68 w 127"/>
                <a:gd name="T7" fmla="*/ 51 h 81"/>
                <a:gd name="T8" fmla="*/ 71 w 127"/>
                <a:gd name="T9" fmla="*/ 60 h 81"/>
                <a:gd name="T10" fmla="*/ 68 w 127"/>
                <a:gd name="T11" fmla="*/ 63 h 81"/>
                <a:gd name="T12" fmla="*/ 60 w 127"/>
                <a:gd name="T13" fmla="*/ 64 h 81"/>
                <a:gd name="T14" fmla="*/ 53 w 127"/>
                <a:gd name="T15" fmla="*/ 63 h 81"/>
                <a:gd name="T16" fmla="*/ 51 w 127"/>
                <a:gd name="T17" fmla="*/ 54 h 81"/>
                <a:gd name="T18" fmla="*/ 51 w 127"/>
                <a:gd name="T19" fmla="*/ 50 h 81"/>
                <a:gd name="T20" fmla="*/ 1 w 127"/>
                <a:gd name="T21" fmla="*/ 50 h 81"/>
                <a:gd name="T22" fmla="*/ 1 w 127"/>
                <a:gd name="T23" fmla="*/ 53 h 81"/>
                <a:gd name="T24" fmla="*/ 16 w 127"/>
                <a:gd name="T25" fmla="*/ 69 h 81"/>
                <a:gd name="T26" fmla="*/ 51 w 127"/>
                <a:gd name="T27" fmla="*/ 74 h 81"/>
                <a:gd name="T28" fmla="*/ 51 w 127"/>
                <a:gd name="T29" fmla="*/ 81 h 81"/>
                <a:gd name="T30" fmla="*/ 75 w 127"/>
                <a:gd name="T31" fmla="*/ 81 h 81"/>
                <a:gd name="T32" fmla="*/ 75 w 127"/>
                <a:gd name="T33" fmla="*/ 75 h 81"/>
                <a:gd name="T34" fmla="*/ 114 w 127"/>
                <a:gd name="T35" fmla="*/ 68 h 81"/>
                <a:gd name="T36" fmla="*/ 127 w 127"/>
                <a:gd name="T37" fmla="*/ 54 h 81"/>
                <a:gd name="T38" fmla="*/ 122 w 127"/>
                <a:gd name="T39" fmla="*/ 44 h 81"/>
                <a:gd name="T40" fmla="*/ 110 w 127"/>
                <a:gd name="T41" fmla="*/ 38 h 81"/>
                <a:gd name="T42" fmla="*/ 84 w 127"/>
                <a:gd name="T43" fmla="*/ 32 h 81"/>
                <a:gd name="T44" fmla="*/ 56 w 127"/>
                <a:gd name="T45" fmla="*/ 26 h 81"/>
                <a:gd name="T46" fmla="*/ 52 w 127"/>
                <a:gd name="T47" fmla="*/ 20 h 81"/>
                <a:gd name="T48" fmla="*/ 54 w 127"/>
                <a:gd name="T49" fmla="*/ 17 h 81"/>
                <a:gd name="T50" fmla="*/ 61 w 127"/>
                <a:gd name="T51" fmla="*/ 16 h 81"/>
                <a:gd name="T52" fmla="*/ 68 w 127"/>
                <a:gd name="T53" fmla="*/ 17 h 81"/>
                <a:gd name="T54" fmla="*/ 70 w 127"/>
                <a:gd name="T55" fmla="*/ 23 h 81"/>
                <a:gd name="T56" fmla="*/ 70 w 127"/>
                <a:gd name="T57" fmla="*/ 26 h 81"/>
                <a:gd name="T58" fmla="*/ 121 w 127"/>
                <a:gd name="T59" fmla="*/ 26 h 81"/>
                <a:gd name="T60" fmla="*/ 121 w 127"/>
                <a:gd name="T61" fmla="*/ 23 h 81"/>
                <a:gd name="T62" fmla="*/ 110 w 127"/>
                <a:gd name="T63" fmla="*/ 11 h 81"/>
                <a:gd name="T64" fmla="*/ 75 w 127"/>
                <a:gd name="T65" fmla="*/ 5 h 81"/>
                <a:gd name="T66" fmla="*/ 75 w 127"/>
                <a:gd name="T67" fmla="*/ 0 h 81"/>
                <a:gd name="T68" fmla="*/ 51 w 127"/>
                <a:gd name="T69" fmla="*/ 0 h 81"/>
                <a:gd name="T70" fmla="*/ 51 w 127"/>
                <a:gd name="T71" fmla="*/ 5 h 81"/>
                <a:gd name="T72" fmla="*/ 13 w 127"/>
                <a:gd name="T73" fmla="*/ 11 h 81"/>
                <a:gd name="T74" fmla="*/ 0 w 127"/>
                <a:gd name="T75" fmla="*/ 23 h 81"/>
                <a:gd name="T76" fmla="*/ 6 w 127"/>
                <a:gd name="T77" fmla="*/ 3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7" h="81">
                  <a:moveTo>
                    <a:pt x="6" y="32"/>
                  </a:moveTo>
                  <a:cubicBezTo>
                    <a:pt x="10" y="35"/>
                    <a:pt x="15" y="37"/>
                    <a:pt x="20" y="39"/>
                  </a:cubicBezTo>
                  <a:cubicBezTo>
                    <a:pt x="26" y="40"/>
                    <a:pt x="37" y="43"/>
                    <a:pt x="52" y="46"/>
                  </a:cubicBezTo>
                  <a:cubicBezTo>
                    <a:pt x="61" y="48"/>
                    <a:pt x="67" y="50"/>
                    <a:pt x="68" y="51"/>
                  </a:cubicBezTo>
                  <a:cubicBezTo>
                    <a:pt x="70" y="53"/>
                    <a:pt x="71" y="56"/>
                    <a:pt x="71" y="60"/>
                  </a:cubicBezTo>
                  <a:cubicBezTo>
                    <a:pt x="71" y="61"/>
                    <a:pt x="70" y="62"/>
                    <a:pt x="68" y="63"/>
                  </a:cubicBezTo>
                  <a:cubicBezTo>
                    <a:pt x="66" y="64"/>
                    <a:pt x="64" y="64"/>
                    <a:pt x="60" y="64"/>
                  </a:cubicBezTo>
                  <a:cubicBezTo>
                    <a:pt x="56" y="64"/>
                    <a:pt x="54" y="64"/>
                    <a:pt x="53" y="63"/>
                  </a:cubicBezTo>
                  <a:cubicBezTo>
                    <a:pt x="52" y="61"/>
                    <a:pt x="51" y="59"/>
                    <a:pt x="51" y="54"/>
                  </a:cubicBezTo>
                  <a:cubicBezTo>
                    <a:pt x="51" y="50"/>
                    <a:pt x="51" y="50"/>
                    <a:pt x="51" y="50"/>
                  </a:cubicBezTo>
                  <a:cubicBezTo>
                    <a:pt x="1" y="50"/>
                    <a:pt x="1" y="50"/>
                    <a:pt x="1" y="50"/>
                  </a:cubicBezTo>
                  <a:cubicBezTo>
                    <a:pt x="1" y="53"/>
                    <a:pt x="1" y="53"/>
                    <a:pt x="1" y="53"/>
                  </a:cubicBezTo>
                  <a:cubicBezTo>
                    <a:pt x="1" y="61"/>
                    <a:pt x="6" y="66"/>
                    <a:pt x="16" y="69"/>
                  </a:cubicBezTo>
                  <a:cubicBezTo>
                    <a:pt x="26" y="72"/>
                    <a:pt x="38" y="74"/>
                    <a:pt x="51" y="74"/>
                  </a:cubicBezTo>
                  <a:cubicBezTo>
                    <a:pt x="51" y="81"/>
                    <a:pt x="51" y="81"/>
                    <a:pt x="51" y="81"/>
                  </a:cubicBezTo>
                  <a:cubicBezTo>
                    <a:pt x="75" y="81"/>
                    <a:pt x="75" y="81"/>
                    <a:pt x="75" y="81"/>
                  </a:cubicBezTo>
                  <a:cubicBezTo>
                    <a:pt x="75" y="75"/>
                    <a:pt x="75" y="75"/>
                    <a:pt x="75" y="75"/>
                  </a:cubicBezTo>
                  <a:cubicBezTo>
                    <a:pt x="92" y="74"/>
                    <a:pt x="105" y="72"/>
                    <a:pt x="114" y="68"/>
                  </a:cubicBezTo>
                  <a:cubicBezTo>
                    <a:pt x="122" y="65"/>
                    <a:pt x="127" y="60"/>
                    <a:pt x="127" y="54"/>
                  </a:cubicBezTo>
                  <a:cubicBezTo>
                    <a:pt x="127" y="50"/>
                    <a:pt x="125" y="47"/>
                    <a:pt x="122" y="44"/>
                  </a:cubicBezTo>
                  <a:cubicBezTo>
                    <a:pt x="119" y="42"/>
                    <a:pt x="115" y="40"/>
                    <a:pt x="110" y="38"/>
                  </a:cubicBezTo>
                  <a:cubicBezTo>
                    <a:pt x="105" y="37"/>
                    <a:pt x="97" y="35"/>
                    <a:pt x="84" y="32"/>
                  </a:cubicBezTo>
                  <a:cubicBezTo>
                    <a:pt x="69" y="29"/>
                    <a:pt x="60" y="27"/>
                    <a:pt x="56" y="26"/>
                  </a:cubicBezTo>
                  <a:cubicBezTo>
                    <a:pt x="53" y="25"/>
                    <a:pt x="52" y="23"/>
                    <a:pt x="52" y="20"/>
                  </a:cubicBezTo>
                  <a:cubicBezTo>
                    <a:pt x="52" y="19"/>
                    <a:pt x="52" y="18"/>
                    <a:pt x="54" y="17"/>
                  </a:cubicBezTo>
                  <a:cubicBezTo>
                    <a:pt x="56" y="16"/>
                    <a:pt x="58" y="16"/>
                    <a:pt x="61" y="16"/>
                  </a:cubicBezTo>
                  <a:cubicBezTo>
                    <a:pt x="65" y="16"/>
                    <a:pt x="67" y="16"/>
                    <a:pt x="68" y="17"/>
                  </a:cubicBezTo>
                  <a:cubicBezTo>
                    <a:pt x="70" y="18"/>
                    <a:pt x="70" y="20"/>
                    <a:pt x="70" y="23"/>
                  </a:cubicBezTo>
                  <a:cubicBezTo>
                    <a:pt x="70" y="26"/>
                    <a:pt x="70" y="26"/>
                    <a:pt x="70" y="26"/>
                  </a:cubicBezTo>
                  <a:cubicBezTo>
                    <a:pt x="121" y="26"/>
                    <a:pt x="121" y="26"/>
                    <a:pt x="121" y="26"/>
                  </a:cubicBezTo>
                  <a:cubicBezTo>
                    <a:pt x="121" y="24"/>
                    <a:pt x="121" y="23"/>
                    <a:pt x="121" y="23"/>
                  </a:cubicBezTo>
                  <a:cubicBezTo>
                    <a:pt x="121" y="17"/>
                    <a:pt x="117" y="14"/>
                    <a:pt x="110" y="11"/>
                  </a:cubicBezTo>
                  <a:cubicBezTo>
                    <a:pt x="102" y="8"/>
                    <a:pt x="90" y="6"/>
                    <a:pt x="75" y="5"/>
                  </a:cubicBezTo>
                  <a:cubicBezTo>
                    <a:pt x="75" y="0"/>
                    <a:pt x="75" y="0"/>
                    <a:pt x="75" y="0"/>
                  </a:cubicBezTo>
                  <a:cubicBezTo>
                    <a:pt x="51" y="0"/>
                    <a:pt x="51" y="0"/>
                    <a:pt x="51" y="0"/>
                  </a:cubicBezTo>
                  <a:cubicBezTo>
                    <a:pt x="51" y="5"/>
                    <a:pt x="51" y="5"/>
                    <a:pt x="51" y="5"/>
                  </a:cubicBezTo>
                  <a:cubicBezTo>
                    <a:pt x="34" y="6"/>
                    <a:pt x="21" y="8"/>
                    <a:pt x="13" y="11"/>
                  </a:cubicBezTo>
                  <a:cubicBezTo>
                    <a:pt x="4" y="14"/>
                    <a:pt x="0" y="18"/>
                    <a:pt x="0" y="23"/>
                  </a:cubicBezTo>
                  <a:cubicBezTo>
                    <a:pt x="0" y="26"/>
                    <a:pt x="2" y="29"/>
                    <a:pt x="6"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56"/>
            <p:cNvSpPr>
              <a:spLocks noEditPoints="1"/>
            </p:cNvSpPr>
            <p:nvPr/>
          </p:nvSpPr>
          <p:spPr bwMode="auto">
            <a:xfrm>
              <a:off x="3071813" y="2954338"/>
              <a:ext cx="104775" cy="50800"/>
            </a:xfrm>
            <a:custGeom>
              <a:avLst/>
              <a:gdLst>
                <a:gd name="T0" fmla="*/ 366 w 366"/>
                <a:gd name="T1" fmla="*/ 64 h 176"/>
                <a:gd name="T2" fmla="*/ 183 w 366"/>
                <a:gd name="T3" fmla="*/ 0 h 176"/>
                <a:gd name="T4" fmla="*/ 0 w 366"/>
                <a:gd name="T5" fmla="*/ 64 h 176"/>
                <a:gd name="T6" fmla="*/ 0 w 366"/>
                <a:gd name="T7" fmla="*/ 112 h 176"/>
                <a:gd name="T8" fmla="*/ 183 w 366"/>
                <a:gd name="T9" fmla="*/ 176 h 176"/>
                <a:gd name="T10" fmla="*/ 366 w 366"/>
                <a:gd name="T11" fmla="*/ 112 h 176"/>
                <a:gd name="T12" fmla="*/ 366 w 366"/>
                <a:gd name="T13" fmla="*/ 64 h 176"/>
                <a:gd name="T14" fmla="*/ 42 w 366"/>
                <a:gd name="T15" fmla="*/ 146 h 176"/>
                <a:gd name="T16" fmla="*/ 17 w 366"/>
                <a:gd name="T17" fmla="*/ 132 h 176"/>
                <a:gd name="T18" fmla="*/ 17 w 366"/>
                <a:gd name="T19" fmla="*/ 84 h 176"/>
                <a:gd name="T20" fmla="*/ 42 w 366"/>
                <a:gd name="T21" fmla="*/ 98 h 176"/>
                <a:gd name="T22" fmla="*/ 42 w 366"/>
                <a:gd name="T23" fmla="*/ 146 h 176"/>
                <a:gd name="T24" fmla="*/ 78 w 366"/>
                <a:gd name="T25" fmla="*/ 158 h 176"/>
                <a:gd name="T26" fmla="*/ 53 w 366"/>
                <a:gd name="T27" fmla="*/ 150 h 176"/>
                <a:gd name="T28" fmla="*/ 53 w 366"/>
                <a:gd name="T29" fmla="*/ 103 h 176"/>
                <a:gd name="T30" fmla="*/ 78 w 366"/>
                <a:gd name="T31" fmla="*/ 111 h 176"/>
                <a:gd name="T32" fmla="*/ 78 w 366"/>
                <a:gd name="T33" fmla="*/ 158 h 176"/>
                <a:gd name="T34" fmla="*/ 114 w 366"/>
                <a:gd name="T35" fmla="*/ 165 h 176"/>
                <a:gd name="T36" fmla="*/ 89 w 366"/>
                <a:gd name="T37" fmla="*/ 161 h 176"/>
                <a:gd name="T38" fmla="*/ 89 w 366"/>
                <a:gd name="T39" fmla="*/ 113 h 176"/>
                <a:gd name="T40" fmla="*/ 114 w 366"/>
                <a:gd name="T41" fmla="*/ 118 h 176"/>
                <a:gd name="T42" fmla="*/ 114 w 366"/>
                <a:gd name="T43" fmla="*/ 165 h 176"/>
                <a:gd name="T44" fmla="*/ 334 w 366"/>
                <a:gd name="T45" fmla="*/ 141 h 176"/>
                <a:gd name="T46" fmla="*/ 309 w 366"/>
                <a:gd name="T47" fmla="*/ 152 h 176"/>
                <a:gd name="T48" fmla="*/ 309 w 366"/>
                <a:gd name="T49" fmla="*/ 104 h 176"/>
                <a:gd name="T50" fmla="*/ 334 w 366"/>
                <a:gd name="T51" fmla="*/ 94 h 176"/>
                <a:gd name="T52" fmla="*/ 334 w 366"/>
                <a:gd name="T53" fmla="*/ 141 h 176"/>
                <a:gd name="T54" fmla="*/ 307 w 366"/>
                <a:gd name="T55" fmla="*/ 95 h 176"/>
                <a:gd name="T56" fmla="*/ 183 w 366"/>
                <a:gd name="T57" fmla="*/ 112 h 176"/>
                <a:gd name="T58" fmla="*/ 59 w 366"/>
                <a:gd name="T59" fmla="*/ 95 h 176"/>
                <a:gd name="T60" fmla="*/ 15 w 366"/>
                <a:gd name="T61" fmla="*/ 64 h 176"/>
                <a:gd name="T62" fmla="*/ 59 w 366"/>
                <a:gd name="T63" fmla="*/ 33 h 176"/>
                <a:gd name="T64" fmla="*/ 183 w 366"/>
                <a:gd name="T65" fmla="*/ 15 h 176"/>
                <a:gd name="T66" fmla="*/ 307 w 366"/>
                <a:gd name="T67" fmla="*/ 33 h 176"/>
                <a:gd name="T68" fmla="*/ 351 w 366"/>
                <a:gd name="T69" fmla="*/ 64 h 176"/>
                <a:gd name="T70" fmla="*/ 307 w 366"/>
                <a:gd name="T71" fmla="*/ 9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6" h="176">
                  <a:moveTo>
                    <a:pt x="366" y="64"/>
                  </a:moveTo>
                  <a:cubicBezTo>
                    <a:pt x="366" y="29"/>
                    <a:pt x="284" y="0"/>
                    <a:pt x="183" y="0"/>
                  </a:cubicBezTo>
                  <a:cubicBezTo>
                    <a:pt x="82" y="0"/>
                    <a:pt x="0" y="29"/>
                    <a:pt x="0" y="64"/>
                  </a:cubicBezTo>
                  <a:cubicBezTo>
                    <a:pt x="0" y="112"/>
                    <a:pt x="0" y="112"/>
                    <a:pt x="0" y="112"/>
                  </a:cubicBezTo>
                  <a:cubicBezTo>
                    <a:pt x="0" y="147"/>
                    <a:pt x="82" y="176"/>
                    <a:pt x="183" y="176"/>
                  </a:cubicBezTo>
                  <a:cubicBezTo>
                    <a:pt x="284" y="176"/>
                    <a:pt x="366" y="147"/>
                    <a:pt x="366" y="112"/>
                  </a:cubicBezTo>
                  <a:lnTo>
                    <a:pt x="366" y="64"/>
                  </a:lnTo>
                  <a:close/>
                  <a:moveTo>
                    <a:pt x="42" y="146"/>
                  </a:moveTo>
                  <a:cubicBezTo>
                    <a:pt x="32" y="142"/>
                    <a:pt x="24" y="137"/>
                    <a:pt x="17" y="132"/>
                  </a:cubicBezTo>
                  <a:cubicBezTo>
                    <a:pt x="17" y="84"/>
                    <a:pt x="17" y="84"/>
                    <a:pt x="17" y="84"/>
                  </a:cubicBezTo>
                  <a:cubicBezTo>
                    <a:pt x="24" y="89"/>
                    <a:pt x="32" y="94"/>
                    <a:pt x="42" y="98"/>
                  </a:cubicBezTo>
                  <a:lnTo>
                    <a:pt x="42" y="146"/>
                  </a:lnTo>
                  <a:close/>
                  <a:moveTo>
                    <a:pt x="78" y="158"/>
                  </a:moveTo>
                  <a:cubicBezTo>
                    <a:pt x="69" y="156"/>
                    <a:pt x="61" y="153"/>
                    <a:pt x="53" y="150"/>
                  </a:cubicBezTo>
                  <a:cubicBezTo>
                    <a:pt x="53" y="103"/>
                    <a:pt x="53" y="103"/>
                    <a:pt x="53" y="103"/>
                  </a:cubicBezTo>
                  <a:cubicBezTo>
                    <a:pt x="61" y="106"/>
                    <a:pt x="69" y="108"/>
                    <a:pt x="78" y="111"/>
                  </a:cubicBezTo>
                  <a:lnTo>
                    <a:pt x="78" y="158"/>
                  </a:lnTo>
                  <a:close/>
                  <a:moveTo>
                    <a:pt x="114" y="165"/>
                  </a:moveTo>
                  <a:cubicBezTo>
                    <a:pt x="105" y="164"/>
                    <a:pt x="97" y="162"/>
                    <a:pt x="89" y="161"/>
                  </a:cubicBezTo>
                  <a:cubicBezTo>
                    <a:pt x="89" y="113"/>
                    <a:pt x="89" y="113"/>
                    <a:pt x="89" y="113"/>
                  </a:cubicBezTo>
                  <a:cubicBezTo>
                    <a:pt x="97" y="115"/>
                    <a:pt x="105" y="116"/>
                    <a:pt x="114" y="118"/>
                  </a:cubicBezTo>
                  <a:lnTo>
                    <a:pt x="114" y="165"/>
                  </a:lnTo>
                  <a:close/>
                  <a:moveTo>
                    <a:pt x="334" y="141"/>
                  </a:moveTo>
                  <a:cubicBezTo>
                    <a:pt x="327" y="145"/>
                    <a:pt x="318" y="149"/>
                    <a:pt x="309" y="152"/>
                  </a:cubicBezTo>
                  <a:cubicBezTo>
                    <a:pt x="309" y="104"/>
                    <a:pt x="309" y="104"/>
                    <a:pt x="309" y="104"/>
                  </a:cubicBezTo>
                  <a:cubicBezTo>
                    <a:pt x="318" y="101"/>
                    <a:pt x="327" y="98"/>
                    <a:pt x="334" y="94"/>
                  </a:cubicBezTo>
                  <a:lnTo>
                    <a:pt x="334" y="141"/>
                  </a:lnTo>
                  <a:close/>
                  <a:moveTo>
                    <a:pt x="307" y="95"/>
                  </a:moveTo>
                  <a:cubicBezTo>
                    <a:pt x="274" y="106"/>
                    <a:pt x="230" y="112"/>
                    <a:pt x="183" y="112"/>
                  </a:cubicBezTo>
                  <a:cubicBezTo>
                    <a:pt x="136" y="112"/>
                    <a:pt x="92" y="106"/>
                    <a:pt x="59" y="95"/>
                  </a:cubicBezTo>
                  <a:cubicBezTo>
                    <a:pt x="29" y="84"/>
                    <a:pt x="15" y="72"/>
                    <a:pt x="15" y="64"/>
                  </a:cubicBezTo>
                  <a:cubicBezTo>
                    <a:pt x="15" y="56"/>
                    <a:pt x="29" y="44"/>
                    <a:pt x="59" y="33"/>
                  </a:cubicBezTo>
                  <a:cubicBezTo>
                    <a:pt x="92" y="22"/>
                    <a:pt x="136" y="15"/>
                    <a:pt x="183" y="15"/>
                  </a:cubicBezTo>
                  <a:cubicBezTo>
                    <a:pt x="230" y="15"/>
                    <a:pt x="274" y="22"/>
                    <a:pt x="307" y="33"/>
                  </a:cubicBezTo>
                  <a:cubicBezTo>
                    <a:pt x="337" y="44"/>
                    <a:pt x="351" y="56"/>
                    <a:pt x="351" y="64"/>
                  </a:cubicBezTo>
                  <a:cubicBezTo>
                    <a:pt x="351" y="72"/>
                    <a:pt x="337" y="84"/>
                    <a:pt x="307"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57"/>
            <p:cNvSpPr>
              <a:spLocks/>
            </p:cNvSpPr>
            <p:nvPr/>
          </p:nvSpPr>
          <p:spPr bwMode="auto">
            <a:xfrm>
              <a:off x="3105151" y="2960688"/>
              <a:ext cx="36513" cy="23813"/>
            </a:xfrm>
            <a:custGeom>
              <a:avLst/>
              <a:gdLst>
                <a:gd name="T0" fmla="*/ 110 w 126"/>
                <a:gd name="T1" fmla="*/ 39 h 82"/>
                <a:gd name="T2" fmla="*/ 83 w 126"/>
                <a:gd name="T3" fmla="*/ 33 h 82"/>
                <a:gd name="T4" fmla="*/ 56 w 126"/>
                <a:gd name="T5" fmla="*/ 26 h 82"/>
                <a:gd name="T6" fmla="*/ 51 w 126"/>
                <a:gd name="T7" fmla="*/ 21 h 82"/>
                <a:gd name="T8" fmla="*/ 54 w 126"/>
                <a:gd name="T9" fmla="*/ 17 h 82"/>
                <a:gd name="T10" fmla="*/ 61 w 126"/>
                <a:gd name="T11" fmla="*/ 16 h 82"/>
                <a:gd name="T12" fmla="*/ 68 w 126"/>
                <a:gd name="T13" fmla="*/ 17 h 82"/>
                <a:gd name="T14" fmla="*/ 70 w 126"/>
                <a:gd name="T15" fmla="*/ 23 h 82"/>
                <a:gd name="T16" fmla="*/ 70 w 126"/>
                <a:gd name="T17" fmla="*/ 26 h 82"/>
                <a:gd name="T18" fmla="*/ 121 w 126"/>
                <a:gd name="T19" fmla="*/ 26 h 82"/>
                <a:gd name="T20" fmla="*/ 121 w 126"/>
                <a:gd name="T21" fmla="*/ 23 h 82"/>
                <a:gd name="T22" fmla="*/ 109 w 126"/>
                <a:gd name="T23" fmla="*/ 11 h 82"/>
                <a:gd name="T24" fmla="*/ 74 w 126"/>
                <a:gd name="T25" fmla="*/ 6 h 82"/>
                <a:gd name="T26" fmla="*/ 74 w 126"/>
                <a:gd name="T27" fmla="*/ 0 h 82"/>
                <a:gd name="T28" fmla="*/ 51 w 126"/>
                <a:gd name="T29" fmla="*/ 0 h 82"/>
                <a:gd name="T30" fmla="*/ 51 w 126"/>
                <a:gd name="T31" fmla="*/ 6 h 82"/>
                <a:gd name="T32" fmla="*/ 12 w 126"/>
                <a:gd name="T33" fmla="*/ 11 h 82"/>
                <a:gd name="T34" fmla="*/ 0 w 126"/>
                <a:gd name="T35" fmla="*/ 23 h 82"/>
                <a:gd name="T36" fmla="*/ 6 w 126"/>
                <a:gd name="T37" fmla="*/ 33 h 82"/>
                <a:gd name="T38" fmla="*/ 20 w 126"/>
                <a:gd name="T39" fmla="*/ 39 h 82"/>
                <a:gd name="T40" fmla="*/ 52 w 126"/>
                <a:gd name="T41" fmla="*/ 46 h 82"/>
                <a:gd name="T42" fmla="*/ 68 w 126"/>
                <a:gd name="T43" fmla="*/ 52 h 82"/>
                <a:gd name="T44" fmla="*/ 70 w 126"/>
                <a:gd name="T45" fmla="*/ 60 h 82"/>
                <a:gd name="T46" fmla="*/ 68 w 126"/>
                <a:gd name="T47" fmla="*/ 63 h 82"/>
                <a:gd name="T48" fmla="*/ 60 w 126"/>
                <a:gd name="T49" fmla="*/ 65 h 82"/>
                <a:gd name="T50" fmla="*/ 53 w 126"/>
                <a:gd name="T51" fmla="*/ 63 h 82"/>
                <a:gd name="T52" fmla="*/ 51 w 126"/>
                <a:gd name="T53" fmla="*/ 54 h 82"/>
                <a:gd name="T54" fmla="*/ 51 w 126"/>
                <a:gd name="T55" fmla="*/ 50 h 82"/>
                <a:gd name="T56" fmla="*/ 0 w 126"/>
                <a:gd name="T57" fmla="*/ 50 h 82"/>
                <a:gd name="T58" fmla="*/ 0 w 126"/>
                <a:gd name="T59" fmla="*/ 54 h 82"/>
                <a:gd name="T60" fmla="*/ 16 w 126"/>
                <a:gd name="T61" fmla="*/ 70 h 82"/>
                <a:gd name="T62" fmla="*/ 51 w 126"/>
                <a:gd name="T63" fmla="*/ 75 h 82"/>
                <a:gd name="T64" fmla="*/ 51 w 126"/>
                <a:gd name="T65" fmla="*/ 82 h 82"/>
                <a:gd name="T66" fmla="*/ 74 w 126"/>
                <a:gd name="T67" fmla="*/ 82 h 82"/>
                <a:gd name="T68" fmla="*/ 74 w 126"/>
                <a:gd name="T69" fmla="*/ 75 h 82"/>
                <a:gd name="T70" fmla="*/ 113 w 126"/>
                <a:gd name="T71" fmla="*/ 69 h 82"/>
                <a:gd name="T72" fmla="*/ 126 w 126"/>
                <a:gd name="T73" fmla="*/ 54 h 82"/>
                <a:gd name="T74" fmla="*/ 122 w 126"/>
                <a:gd name="T75" fmla="*/ 45 h 82"/>
                <a:gd name="T76" fmla="*/ 110 w 126"/>
                <a:gd name="T77" fmla="*/ 3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6" h="82">
                  <a:moveTo>
                    <a:pt x="110" y="39"/>
                  </a:moveTo>
                  <a:cubicBezTo>
                    <a:pt x="105" y="37"/>
                    <a:pt x="96" y="35"/>
                    <a:pt x="83" y="33"/>
                  </a:cubicBezTo>
                  <a:cubicBezTo>
                    <a:pt x="68" y="30"/>
                    <a:pt x="59" y="28"/>
                    <a:pt x="56" y="26"/>
                  </a:cubicBezTo>
                  <a:cubicBezTo>
                    <a:pt x="53" y="25"/>
                    <a:pt x="51" y="24"/>
                    <a:pt x="51" y="21"/>
                  </a:cubicBezTo>
                  <a:cubicBezTo>
                    <a:pt x="51" y="19"/>
                    <a:pt x="52" y="18"/>
                    <a:pt x="54" y="17"/>
                  </a:cubicBezTo>
                  <a:cubicBezTo>
                    <a:pt x="55" y="16"/>
                    <a:pt x="58" y="16"/>
                    <a:pt x="61" y="16"/>
                  </a:cubicBezTo>
                  <a:cubicBezTo>
                    <a:pt x="65" y="16"/>
                    <a:pt x="67" y="16"/>
                    <a:pt x="68" y="17"/>
                  </a:cubicBezTo>
                  <a:cubicBezTo>
                    <a:pt x="69" y="18"/>
                    <a:pt x="70" y="20"/>
                    <a:pt x="70" y="23"/>
                  </a:cubicBezTo>
                  <a:cubicBezTo>
                    <a:pt x="70" y="26"/>
                    <a:pt x="70" y="26"/>
                    <a:pt x="70" y="26"/>
                  </a:cubicBezTo>
                  <a:cubicBezTo>
                    <a:pt x="121" y="26"/>
                    <a:pt x="121" y="26"/>
                    <a:pt x="121" y="26"/>
                  </a:cubicBezTo>
                  <a:cubicBezTo>
                    <a:pt x="121" y="25"/>
                    <a:pt x="121" y="24"/>
                    <a:pt x="121" y="23"/>
                  </a:cubicBezTo>
                  <a:cubicBezTo>
                    <a:pt x="121" y="18"/>
                    <a:pt x="117" y="14"/>
                    <a:pt x="109" y="11"/>
                  </a:cubicBezTo>
                  <a:cubicBezTo>
                    <a:pt x="102" y="8"/>
                    <a:pt x="90" y="6"/>
                    <a:pt x="74" y="6"/>
                  </a:cubicBezTo>
                  <a:cubicBezTo>
                    <a:pt x="74" y="0"/>
                    <a:pt x="74" y="0"/>
                    <a:pt x="74" y="0"/>
                  </a:cubicBezTo>
                  <a:cubicBezTo>
                    <a:pt x="51" y="0"/>
                    <a:pt x="51" y="0"/>
                    <a:pt x="51" y="0"/>
                  </a:cubicBezTo>
                  <a:cubicBezTo>
                    <a:pt x="51" y="6"/>
                    <a:pt x="51" y="6"/>
                    <a:pt x="51" y="6"/>
                  </a:cubicBezTo>
                  <a:cubicBezTo>
                    <a:pt x="34" y="6"/>
                    <a:pt x="21" y="8"/>
                    <a:pt x="12" y="11"/>
                  </a:cubicBezTo>
                  <a:cubicBezTo>
                    <a:pt x="4" y="14"/>
                    <a:pt x="0" y="18"/>
                    <a:pt x="0" y="23"/>
                  </a:cubicBezTo>
                  <a:cubicBezTo>
                    <a:pt x="0" y="27"/>
                    <a:pt x="2" y="30"/>
                    <a:pt x="6" y="33"/>
                  </a:cubicBezTo>
                  <a:cubicBezTo>
                    <a:pt x="10" y="35"/>
                    <a:pt x="15" y="38"/>
                    <a:pt x="20" y="39"/>
                  </a:cubicBezTo>
                  <a:cubicBezTo>
                    <a:pt x="26" y="41"/>
                    <a:pt x="36" y="43"/>
                    <a:pt x="52" y="46"/>
                  </a:cubicBezTo>
                  <a:cubicBezTo>
                    <a:pt x="61" y="48"/>
                    <a:pt x="66" y="50"/>
                    <a:pt x="68" y="52"/>
                  </a:cubicBezTo>
                  <a:cubicBezTo>
                    <a:pt x="70" y="53"/>
                    <a:pt x="70" y="56"/>
                    <a:pt x="70" y="60"/>
                  </a:cubicBezTo>
                  <a:cubicBezTo>
                    <a:pt x="70" y="62"/>
                    <a:pt x="69" y="63"/>
                    <a:pt x="68" y="63"/>
                  </a:cubicBezTo>
                  <a:cubicBezTo>
                    <a:pt x="66" y="64"/>
                    <a:pt x="64" y="65"/>
                    <a:pt x="60" y="65"/>
                  </a:cubicBezTo>
                  <a:cubicBezTo>
                    <a:pt x="56" y="65"/>
                    <a:pt x="54" y="64"/>
                    <a:pt x="53" y="63"/>
                  </a:cubicBezTo>
                  <a:cubicBezTo>
                    <a:pt x="52" y="62"/>
                    <a:pt x="51" y="59"/>
                    <a:pt x="51" y="54"/>
                  </a:cubicBezTo>
                  <a:cubicBezTo>
                    <a:pt x="51" y="50"/>
                    <a:pt x="51" y="50"/>
                    <a:pt x="51" y="50"/>
                  </a:cubicBezTo>
                  <a:cubicBezTo>
                    <a:pt x="0" y="50"/>
                    <a:pt x="0" y="50"/>
                    <a:pt x="0" y="50"/>
                  </a:cubicBezTo>
                  <a:cubicBezTo>
                    <a:pt x="0" y="54"/>
                    <a:pt x="0" y="54"/>
                    <a:pt x="0" y="54"/>
                  </a:cubicBezTo>
                  <a:cubicBezTo>
                    <a:pt x="0" y="61"/>
                    <a:pt x="5" y="67"/>
                    <a:pt x="16" y="70"/>
                  </a:cubicBezTo>
                  <a:cubicBezTo>
                    <a:pt x="26" y="73"/>
                    <a:pt x="38" y="74"/>
                    <a:pt x="51" y="75"/>
                  </a:cubicBezTo>
                  <a:cubicBezTo>
                    <a:pt x="51" y="82"/>
                    <a:pt x="51" y="82"/>
                    <a:pt x="51" y="82"/>
                  </a:cubicBezTo>
                  <a:cubicBezTo>
                    <a:pt x="74" y="82"/>
                    <a:pt x="74" y="82"/>
                    <a:pt x="74" y="82"/>
                  </a:cubicBezTo>
                  <a:cubicBezTo>
                    <a:pt x="74" y="75"/>
                    <a:pt x="74" y="75"/>
                    <a:pt x="74" y="75"/>
                  </a:cubicBezTo>
                  <a:cubicBezTo>
                    <a:pt x="92" y="74"/>
                    <a:pt x="105" y="72"/>
                    <a:pt x="113" y="69"/>
                  </a:cubicBezTo>
                  <a:cubicBezTo>
                    <a:pt x="122" y="65"/>
                    <a:pt x="126" y="60"/>
                    <a:pt x="126" y="54"/>
                  </a:cubicBezTo>
                  <a:cubicBezTo>
                    <a:pt x="126" y="50"/>
                    <a:pt x="125" y="47"/>
                    <a:pt x="122" y="45"/>
                  </a:cubicBezTo>
                  <a:cubicBezTo>
                    <a:pt x="118" y="42"/>
                    <a:pt x="114" y="40"/>
                    <a:pt x="11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58"/>
            <p:cNvSpPr>
              <a:spLocks noEditPoints="1"/>
            </p:cNvSpPr>
            <p:nvPr/>
          </p:nvSpPr>
          <p:spPr bwMode="auto">
            <a:xfrm>
              <a:off x="3071813" y="2992438"/>
              <a:ext cx="104775" cy="34925"/>
            </a:xfrm>
            <a:custGeom>
              <a:avLst/>
              <a:gdLst>
                <a:gd name="T0" fmla="*/ 366 w 366"/>
                <a:gd name="T1" fmla="*/ 7 h 119"/>
                <a:gd name="T2" fmla="*/ 365 w 366"/>
                <a:gd name="T3" fmla="*/ 0 h 119"/>
                <a:gd name="T4" fmla="*/ 183 w 366"/>
                <a:gd name="T5" fmla="*/ 57 h 119"/>
                <a:gd name="T6" fmla="*/ 1 w 366"/>
                <a:gd name="T7" fmla="*/ 0 h 119"/>
                <a:gd name="T8" fmla="*/ 0 w 366"/>
                <a:gd name="T9" fmla="*/ 7 h 119"/>
                <a:gd name="T10" fmla="*/ 0 w 366"/>
                <a:gd name="T11" fmla="*/ 55 h 119"/>
                <a:gd name="T12" fmla="*/ 183 w 366"/>
                <a:gd name="T13" fmla="*/ 119 h 119"/>
                <a:gd name="T14" fmla="*/ 366 w 366"/>
                <a:gd name="T15" fmla="*/ 55 h 119"/>
                <a:gd name="T16" fmla="*/ 366 w 366"/>
                <a:gd name="T17" fmla="*/ 7 h 119"/>
                <a:gd name="T18" fmla="*/ 42 w 366"/>
                <a:gd name="T19" fmla="*/ 89 h 119"/>
                <a:gd name="T20" fmla="*/ 17 w 366"/>
                <a:gd name="T21" fmla="*/ 75 h 119"/>
                <a:gd name="T22" fmla="*/ 17 w 366"/>
                <a:gd name="T23" fmla="*/ 27 h 119"/>
                <a:gd name="T24" fmla="*/ 42 w 366"/>
                <a:gd name="T25" fmla="*/ 41 h 119"/>
                <a:gd name="T26" fmla="*/ 42 w 366"/>
                <a:gd name="T27" fmla="*/ 89 h 119"/>
                <a:gd name="T28" fmla="*/ 78 w 366"/>
                <a:gd name="T29" fmla="*/ 101 h 119"/>
                <a:gd name="T30" fmla="*/ 53 w 366"/>
                <a:gd name="T31" fmla="*/ 93 h 119"/>
                <a:gd name="T32" fmla="*/ 53 w 366"/>
                <a:gd name="T33" fmla="*/ 46 h 119"/>
                <a:gd name="T34" fmla="*/ 78 w 366"/>
                <a:gd name="T35" fmla="*/ 53 h 119"/>
                <a:gd name="T36" fmla="*/ 78 w 366"/>
                <a:gd name="T37" fmla="*/ 101 h 119"/>
                <a:gd name="T38" fmla="*/ 114 w 366"/>
                <a:gd name="T39" fmla="*/ 108 h 119"/>
                <a:gd name="T40" fmla="*/ 89 w 366"/>
                <a:gd name="T41" fmla="*/ 104 h 119"/>
                <a:gd name="T42" fmla="*/ 89 w 366"/>
                <a:gd name="T43" fmla="*/ 56 h 119"/>
                <a:gd name="T44" fmla="*/ 114 w 366"/>
                <a:gd name="T45" fmla="*/ 61 h 119"/>
                <a:gd name="T46" fmla="*/ 114 w 366"/>
                <a:gd name="T47" fmla="*/ 108 h 119"/>
                <a:gd name="T48" fmla="*/ 334 w 366"/>
                <a:gd name="T49" fmla="*/ 84 h 119"/>
                <a:gd name="T50" fmla="*/ 309 w 366"/>
                <a:gd name="T51" fmla="*/ 95 h 119"/>
                <a:gd name="T52" fmla="*/ 309 w 366"/>
                <a:gd name="T53" fmla="*/ 47 h 119"/>
                <a:gd name="T54" fmla="*/ 334 w 366"/>
                <a:gd name="T55" fmla="*/ 37 h 119"/>
                <a:gd name="T56" fmla="*/ 334 w 366"/>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9">
                  <a:moveTo>
                    <a:pt x="366" y="7"/>
                  </a:moveTo>
                  <a:cubicBezTo>
                    <a:pt x="366" y="5"/>
                    <a:pt x="366" y="2"/>
                    <a:pt x="365" y="0"/>
                  </a:cubicBezTo>
                  <a:cubicBezTo>
                    <a:pt x="355" y="32"/>
                    <a:pt x="278" y="57"/>
                    <a:pt x="183" y="57"/>
                  </a:cubicBezTo>
                  <a:cubicBezTo>
                    <a:pt x="89" y="57"/>
                    <a:pt x="11" y="32"/>
                    <a:pt x="1" y="0"/>
                  </a:cubicBezTo>
                  <a:cubicBezTo>
                    <a:pt x="1" y="2"/>
                    <a:pt x="0" y="5"/>
                    <a:pt x="0" y="7"/>
                  </a:cubicBezTo>
                  <a:cubicBezTo>
                    <a:pt x="0" y="55"/>
                    <a:pt x="0" y="55"/>
                    <a:pt x="0" y="55"/>
                  </a:cubicBezTo>
                  <a:cubicBezTo>
                    <a:pt x="0" y="90"/>
                    <a:pt x="82" y="119"/>
                    <a:pt x="183" y="119"/>
                  </a:cubicBezTo>
                  <a:cubicBezTo>
                    <a:pt x="284" y="119"/>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9"/>
                    <a:pt x="61" y="96"/>
                    <a:pt x="53" y="93"/>
                  </a:cubicBezTo>
                  <a:cubicBezTo>
                    <a:pt x="53" y="46"/>
                    <a:pt x="53" y="46"/>
                    <a:pt x="53" y="46"/>
                  </a:cubicBezTo>
                  <a:cubicBezTo>
                    <a:pt x="61" y="49"/>
                    <a:pt x="69" y="51"/>
                    <a:pt x="78" y="53"/>
                  </a:cubicBezTo>
                  <a:lnTo>
                    <a:pt x="78" y="101"/>
                  </a:lnTo>
                  <a:close/>
                  <a:moveTo>
                    <a:pt x="114" y="108"/>
                  </a:moveTo>
                  <a:cubicBezTo>
                    <a:pt x="105" y="107"/>
                    <a:pt x="97" y="105"/>
                    <a:pt x="89" y="104"/>
                  </a:cubicBezTo>
                  <a:cubicBezTo>
                    <a:pt x="89" y="56"/>
                    <a:pt x="89" y="56"/>
                    <a:pt x="89" y="56"/>
                  </a:cubicBezTo>
                  <a:cubicBezTo>
                    <a:pt x="97" y="58"/>
                    <a:pt x="105" y="59"/>
                    <a:pt x="114" y="61"/>
                  </a:cubicBezTo>
                  <a:lnTo>
                    <a:pt x="114" y="108"/>
                  </a:lnTo>
                  <a:close/>
                  <a:moveTo>
                    <a:pt x="334" y="84"/>
                  </a:moveTo>
                  <a:cubicBezTo>
                    <a:pt x="327" y="88"/>
                    <a:pt x="318" y="91"/>
                    <a:pt x="309" y="95"/>
                  </a:cubicBezTo>
                  <a:cubicBezTo>
                    <a:pt x="309" y="47"/>
                    <a:pt x="309" y="47"/>
                    <a:pt x="309" y="47"/>
                  </a:cubicBezTo>
                  <a:cubicBezTo>
                    <a:pt x="318" y="44"/>
                    <a:pt x="327" y="41"/>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59"/>
            <p:cNvSpPr>
              <a:spLocks noEditPoints="1"/>
            </p:cNvSpPr>
            <p:nvPr/>
          </p:nvSpPr>
          <p:spPr bwMode="auto">
            <a:xfrm>
              <a:off x="3071813" y="3014663"/>
              <a:ext cx="104775" cy="34925"/>
            </a:xfrm>
            <a:custGeom>
              <a:avLst/>
              <a:gdLst>
                <a:gd name="T0" fmla="*/ 366 w 366"/>
                <a:gd name="T1" fmla="*/ 7 h 119"/>
                <a:gd name="T2" fmla="*/ 365 w 366"/>
                <a:gd name="T3" fmla="*/ 0 h 119"/>
                <a:gd name="T4" fmla="*/ 183 w 366"/>
                <a:gd name="T5" fmla="*/ 57 h 119"/>
                <a:gd name="T6" fmla="*/ 1 w 366"/>
                <a:gd name="T7" fmla="*/ 0 h 119"/>
                <a:gd name="T8" fmla="*/ 0 w 366"/>
                <a:gd name="T9" fmla="*/ 7 h 119"/>
                <a:gd name="T10" fmla="*/ 0 w 366"/>
                <a:gd name="T11" fmla="*/ 55 h 119"/>
                <a:gd name="T12" fmla="*/ 183 w 366"/>
                <a:gd name="T13" fmla="*/ 119 h 119"/>
                <a:gd name="T14" fmla="*/ 366 w 366"/>
                <a:gd name="T15" fmla="*/ 55 h 119"/>
                <a:gd name="T16" fmla="*/ 366 w 366"/>
                <a:gd name="T17" fmla="*/ 7 h 119"/>
                <a:gd name="T18" fmla="*/ 42 w 366"/>
                <a:gd name="T19" fmla="*/ 89 h 119"/>
                <a:gd name="T20" fmla="*/ 17 w 366"/>
                <a:gd name="T21" fmla="*/ 75 h 119"/>
                <a:gd name="T22" fmla="*/ 17 w 366"/>
                <a:gd name="T23" fmla="*/ 27 h 119"/>
                <a:gd name="T24" fmla="*/ 42 w 366"/>
                <a:gd name="T25" fmla="*/ 41 h 119"/>
                <a:gd name="T26" fmla="*/ 42 w 366"/>
                <a:gd name="T27" fmla="*/ 89 h 119"/>
                <a:gd name="T28" fmla="*/ 78 w 366"/>
                <a:gd name="T29" fmla="*/ 101 h 119"/>
                <a:gd name="T30" fmla="*/ 53 w 366"/>
                <a:gd name="T31" fmla="*/ 93 h 119"/>
                <a:gd name="T32" fmla="*/ 53 w 366"/>
                <a:gd name="T33" fmla="*/ 46 h 119"/>
                <a:gd name="T34" fmla="*/ 78 w 366"/>
                <a:gd name="T35" fmla="*/ 53 h 119"/>
                <a:gd name="T36" fmla="*/ 78 w 366"/>
                <a:gd name="T37" fmla="*/ 101 h 119"/>
                <a:gd name="T38" fmla="*/ 114 w 366"/>
                <a:gd name="T39" fmla="*/ 108 h 119"/>
                <a:gd name="T40" fmla="*/ 89 w 366"/>
                <a:gd name="T41" fmla="*/ 103 h 119"/>
                <a:gd name="T42" fmla="*/ 89 w 366"/>
                <a:gd name="T43" fmla="*/ 56 h 119"/>
                <a:gd name="T44" fmla="*/ 114 w 366"/>
                <a:gd name="T45" fmla="*/ 60 h 119"/>
                <a:gd name="T46" fmla="*/ 114 w 366"/>
                <a:gd name="T47" fmla="*/ 108 h 119"/>
                <a:gd name="T48" fmla="*/ 334 w 366"/>
                <a:gd name="T49" fmla="*/ 84 h 119"/>
                <a:gd name="T50" fmla="*/ 309 w 366"/>
                <a:gd name="T51" fmla="*/ 95 h 119"/>
                <a:gd name="T52" fmla="*/ 309 w 366"/>
                <a:gd name="T53" fmla="*/ 47 h 119"/>
                <a:gd name="T54" fmla="*/ 334 w 366"/>
                <a:gd name="T55" fmla="*/ 37 h 119"/>
                <a:gd name="T56" fmla="*/ 334 w 366"/>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9">
                  <a:moveTo>
                    <a:pt x="366" y="7"/>
                  </a:moveTo>
                  <a:cubicBezTo>
                    <a:pt x="366" y="4"/>
                    <a:pt x="366" y="2"/>
                    <a:pt x="365" y="0"/>
                  </a:cubicBezTo>
                  <a:cubicBezTo>
                    <a:pt x="355" y="32"/>
                    <a:pt x="278" y="57"/>
                    <a:pt x="183" y="57"/>
                  </a:cubicBezTo>
                  <a:cubicBezTo>
                    <a:pt x="89" y="57"/>
                    <a:pt x="11" y="32"/>
                    <a:pt x="1" y="0"/>
                  </a:cubicBezTo>
                  <a:cubicBezTo>
                    <a:pt x="1" y="2"/>
                    <a:pt x="0" y="4"/>
                    <a:pt x="0" y="7"/>
                  </a:cubicBezTo>
                  <a:cubicBezTo>
                    <a:pt x="0" y="55"/>
                    <a:pt x="0" y="55"/>
                    <a:pt x="0" y="55"/>
                  </a:cubicBezTo>
                  <a:cubicBezTo>
                    <a:pt x="0" y="90"/>
                    <a:pt x="82" y="119"/>
                    <a:pt x="183" y="119"/>
                  </a:cubicBezTo>
                  <a:cubicBezTo>
                    <a:pt x="284" y="119"/>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8"/>
                    <a:pt x="61" y="96"/>
                    <a:pt x="53" y="93"/>
                  </a:cubicBezTo>
                  <a:cubicBezTo>
                    <a:pt x="53" y="46"/>
                    <a:pt x="53" y="46"/>
                    <a:pt x="53" y="46"/>
                  </a:cubicBezTo>
                  <a:cubicBezTo>
                    <a:pt x="61" y="49"/>
                    <a:pt x="69" y="51"/>
                    <a:pt x="78" y="53"/>
                  </a:cubicBezTo>
                  <a:lnTo>
                    <a:pt x="78" y="101"/>
                  </a:lnTo>
                  <a:close/>
                  <a:moveTo>
                    <a:pt x="114" y="108"/>
                  </a:moveTo>
                  <a:cubicBezTo>
                    <a:pt x="105" y="107"/>
                    <a:pt x="97" y="105"/>
                    <a:pt x="89" y="103"/>
                  </a:cubicBezTo>
                  <a:cubicBezTo>
                    <a:pt x="89" y="56"/>
                    <a:pt x="89" y="56"/>
                    <a:pt x="89" y="56"/>
                  </a:cubicBezTo>
                  <a:cubicBezTo>
                    <a:pt x="97" y="58"/>
                    <a:pt x="105" y="59"/>
                    <a:pt x="114" y="60"/>
                  </a:cubicBezTo>
                  <a:lnTo>
                    <a:pt x="114" y="108"/>
                  </a:lnTo>
                  <a:close/>
                  <a:moveTo>
                    <a:pt x="334" y="84"/>
                  </a:moveTo>
                  <a:cubicBezTo>
                    <a:pt x="327" y="88"/>
                    <a:pt x="318" y="91"/>
                    <a:pt x="309" y="95"/>
                  </a:cubicBezTo>
                  <a:cubicBezTo>
                    <a:pt x="309" y="47"/>
                    <a:pt x="309" y="47"/>
                    <a:pt x="309" y="47"/>
                  </a:cubicBezTo>
                  <a:cubicBezTo>
                    <a:pt x="318" y="44"/>
                    <a:pt x="327" y="41"/>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60"/>
            <p:cNvSpPr>
              <a:spLocks noEditPoints="1"/>
            </p:cNvSpPr>
            <p:nvPr/>
          </p:nvSpPr>
          <p:spPr bwMode="auto">
            <a:xfrm>
              <a:off x="3071813" y="3038476"/>
              <a:ext cx="104775" cy="33338"/>
            </a:xfrm>
            <a:custGeom>
              <a:avLst/>
              <a:gdLst>
                <a:gd name="T0" fmla="*/ 366 w 366"/>
                <a:gd name="T1" fmla="*/ 7 h 118"/>
                <a:gd name="T2" fmla="*/ 365 w 366"/>
                <a:gd name="T3" fmla="*/ 0 h 118"/>
                <a:gd name="T4" fmla="*/ 183 w 366"/>
                <a:gd name="T5" fmla="*/ 57 h 118"/>
                <a:gd name="T6" fmla="*/ 1 w 366"/>
                <a:gd name="T7" fmla="*/ 0 h 118"/>
                <a:gd name="T8" fmla="*/ 0 w 366"/>
                <a:gd name="T9" fmla="*/ 7 h 118"/>
                <a:gd name="T10" fmla="*/ 0 w 366"/>
                <a:gd name="T11" fmla="*/ 55 h 118"/>
                <a:gd name="T12" fmla="*/ 183 w 366"/>
                <a:gd name="T13" fmla="*/ 118 h 118"/>
                <a:gd name="T14" fmla="*/ 366 w 366"/>
                <a:gd name="T15" fmla="*/ 55 h 118"/>
                <a:gd name="T16" fmla="*/ 366 w 366"/>
                <a:gd name="T17" fmla="*/ 7 h 118"/>
                <a:gd name="T18" fmla="*/ 42 w 366"/>
                <a:gd name="T19" fmla="*/ 89 h 118"/>
                <a:gd name="T20" fmla="*/ 17 w 366"/>
                <a:gd name="T21" fmla="*/ 75 h 118"/>
                <a:gd name="T22" fmla="*/ 17 w 366"/>
                <a:gd name="T23" fmla="*/ 27 h 118"/>
                <a:gd name="T24" fmla="*/ 42 w 366"/>
                <a:gd name="T25" fmla="*/ 41 h 118"/>
                <a:gd name="T26" fmla="*/ 42 w 366"/>
                <a:gd name="T27" fmla="*/ 89 h 118"/>
                <a:gd name="T28" fmla="*/ 78 w 366"/>
                <a:gd name="T29" fmla="*/ 101 h 118"/>
                <a:gd name="T30" fmla="*/ 53 w 366"/>
                <a:gd name="T31" fmla="*/ 93 h 118"/>
                <a:gd name="T32" fmla="*/ 53 w 366"/>
                <a:gd name="T33" fmla="*/ 46 h 118"/>
                <a:gd name="T34" fmla="*/ 78 w 366"/>
                <a:gd name="T35" fmla="*/ 53 h 118"/>
                <a:gd name="T36" fmla="*/ 78 w 366"/>
                <a:gd name="T37" fmla="*/ 101 h 118"/>
                <a:gd name="T38" fmla="*/ 114 w 366"/>
                <a:gd name="T39" fmla="*/ 108 h 118"/>
                <a:gd name="T40" fmla="*/ 89 w 366"/>
                <a:gd name="T41" fmla="*/ 103 h 118"/>
                <a:gd name="T42" fmla="*/ 89 w 366"/>
                <a:gd name="T43" fmla="*/ 56 h 118"/>
                <a:gd name="T44" fmla="*/ 114 w 366"/>
                <a:gd name="T45" fmla="*/ 60 h 118"/>
                <a:gd name="T46" fmla="*/ 114 w 366"/>
                <a:gd name="T47" fmla="*/ 108 h 118"/>
                <a:gd name="T48" fmla="*/ 334 w 366"/>
                <a:gd name="T49" fmla="*/ 84 h 118"/>
                <a:gd name="T50" fmla="*/ 309 w 366"/>
                <a:gd name="T51" fmla="*/ 94 h 118"/>
                <a:gd name="T52" fmla="*/ 309 w 366"/>
                <a:gd name="T53" fmla="*/ 47 h 118"/>
                <a:gd name="T54" fmla="*/ 334 w 366"/>
                <a:gd name="T55" fmla="*/ 37 h 118"/>
                <a:gd name="T56" fmla="*/ 334 w 366"/>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8">
                  <a:moveTo>
                    <a:pt x="366" y="7"/>
                  </a:moveTo>
                  <a:cubicBezTo>
                    <a:pt x="366" y="4"/>
                    <a:pt x="366" y="2"/>
                    <a:pt x="365" y="0"/>
                  </a:cubicBezTo>
                  <a:cubicBezTo>
                    <a:pt x="355" y="32"/>
                    <a:pt x="278" y="57"/>
                    <a:pt x="183" y="57"/>
                  </a:cubicBezTo>
                  <a:cubicBezTo>
                    <a:pt x="89" y="57"/>
                    <a:pt x="11" y="32"/>
                    <a:pt x="1" y="0"/>
                  </a:cubicBezTo>
                  <a:cubicBezTo>
                    <a:pt x="1" y="2"/>
                    <a:pt x="0" y="4"/>
                    <a:pt x="0" y="7"/>
                  </a:cubicBezTo>
                  <a:cubicBezTo>
                    <a:pt x="0" y="55"/>
                    <a:pt x="0" y="55"/>
                    <a:pt x="0" y="55"/>
                  </a:cubicBezTo>
                  <a:cubicBezTo>
                    <a:pt x="0" y="90"/>
                    <a:pt x="82" y="118"/>
                    <a:pt x="183" y="118"/>
                  </a:cubicBezTo>
                  <a:cubicBezTo>
                    <a:pt x="284" y="118"/>
                    <a:pt x="366" y="90"/>
                    <a:pt x="366" y="55"/>
                  </a:cubicBezTo>
                  <a:lnTo>
                    <a:pt x="366" y="7"/>
                  </a:lnTo>
                  <a:close/>
                  <a:moveTo>
                    <a:pt x="42" y="89"/>
                  </a:moveTo>
                  <a:cubicBezTo>
                    <a:pt x="32" y="84"/>
                    <a:pt x="24" y="80"/>
                    <a:pt x="17" y="75"/>
                  </a:cubicBezTo>
                  <a:cubicBezTo>
                    <a:pt x="17" y="27"/>
                    <a:pt x="17" y="27"/>
                    <a:pt x="17" y="27"/>
                  </a:cubicBezTo>
                  <a:cubicBezTo>
                    <a:pt x="24" y="32"/>
                    <a:pt x="32" y="37"/>
                    <a:pt x="42" y="41"/>
                  </a:cubicBezTo>
                  <a:lnTo>
                    <a:pt x="42" y="89"/>
                  </a:lnTo>
                  <a:close/>
                  <a:moveTo>
                    <a:pt x="78" y="101"/>
                  </a:moveTo>
                  <a:cubicBezTo>
                    <a:pt x="69" y="98"/>
                    <a:pt x="61" y="96"/>
                    <a:pt x="53" y="93"/>
                  </a:cubicBezTo>
                  <a:cubicBezTo>
                    <a:pt x="53" y="46"/>
                    <a:pt x="53" y="46"/>
                    <a:pt x="53" y="46"/>
                  </a:cubicBezTo>
                  <a:cubicBezTo>
                    <a:pt x="61" y="48"/>
                    <a:pt x="69" y="51"/>
                    <a:pt x="78" y="53"/>
                  </a:cubicBezTo>
                  <a:lnTo>
                    <a:pt x="78" y="101"/>
                  </a:lnTo>
                  <a:close/>
                  <a:moveTo>
                    <a:pt x="114" y="108"/>
                  </a:moveTo>
                  <a:cubicBezTo>
                    <a:pt x="105" y="106"/>
                    <a:pt x="97" y="105"/>
                    <a:pt x="89" y="103"/>
                  </a:cubicBezTo>
                  <a:cubicBezTo>
                    <a:pt x="89" y="56"/>
                    <a:pt x="89" y="56"/>
                    <a:pt x="89" y="56"/>
                  </a:cubicBezTo>
                  <a:cubicBezTo>
                    <a:pt x="97" y="58"/>
                    <a:pt x="105" y="59"/>
                    <a:pt x="114" y="60"/>
                  </a:cubicBezTo>
                  <a:lnTo>
                    <a:pt x="114" y="108"/>
                  </a:lnTo>
                  <a:close/>
                  <a:moveTo>
                    <a:pt x="334" y="84"/>
                  </a:moveTo>
                  <a:cubicBezTo>
                    <a:pt x="327" y="88"/>
                    <a:pt x="318" y="91"/>
                    <a:pt x="309" y="94"/>
                  </a:cubicBezTo>
                  <a:cubicBezTo>
                    <a:pt x="309" y="47"/>
                    <a:pt x="309" y="47"/>
                    <a:pt x="309" y="47"/>
                  </a:cubicBezTo>
                  <a:cubicBezTo>
                    <a:pt x="318" y="44"/>
                    <a:pt x="327" y="40"/>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61"/>
            <p:cNvSpPr>
              <a:spLocks noEditPoints="1"/>
            </p:cNvSpPr>
            <p:nvPr/>
          </p:nvSpPr>
          <p:spPr bwMode="auto">
            <a:xfrm>
              <a:off x="3071813" y="3060701"/>
              <a:ext cx="104775" cy="33338"/>
            </a:xfrm>
            <a:custGeom>
              <a:avLst/>
              <a:gdLst>
                <a:gd name="T0" fmla="*/ 183 w 366"/>
                <a:gd name="T1" fmla="*/ 57 h 118"/>
                <a:gd name="T2" fmla="*/ 1 w 366"/>
                <a:gd name="T3" fmla="*/ 0 h 118"/>
                <a:gd name="T4" fmla="*/ 0 w 366"/>
                <a:gd name="T5" fmla="*/ 6 h 118"/>
                <a:gd name="T6" fmla="*/ 0 w 366"/>
                <a:gd name="T7" fmla="*/ 55 h 118"/>
                <a:gd name="T8" fmla="*/ 183 w 366"/>
                <a:gd name="T9" fmla="*/ 118 h 118"/>
                <a:gd name="T10" fmla="*/ 366 w 366"/>
                <a:gd name="T11" fmla="*/ 55 h 118"/>
                <a:gd name="T12" fmla="*/ 366 w 366"/>
                <a:gd name="T13" fmla="*/ 6 h 118"/>
                <a:gd name="T14" fmla="*/ 365 w 366"/>
                <a:gd name="T15" fmla="*/ 0 h 118"/>
                <a:gd name="T16" fmla="*/ 183 w 366"/>
                <a:gd name="T17" fmla="*/ 57 h 118"/>
                <a:gd name="T18" fmla="*/ 42 w 366"/>
                <a:gd name="T19" fmla="*/ 88 h 118"/>
                <a:gd name="T20" fmla="*/ 17 w 366"/>
                <a:gd name="T21" fmla="*/ 74 h 118"/>
                <a:gd name="T22" fmla="*/ 17 w 366"/>
                <a:gd name="T23" fmla="*/ 27 h 118"/>
                <a:gd name="T24" fmla="*/ 42 w 366"/>
                <a:gd name="T25" fmla="*/ 41 h 118"/>
                <a:gd name="T26" fmla="*/ 42 w 366"/>
                <a:gd name="T27" fmla="*/ 88 h 118"/>
                <a:gd name="T28" fmla="*/ 78 w 366"/>
                <a:gd name="T29" fmla="*/ 101 h 118"/>
                <a:gd name="T30" fmla="*/ 53 w 366"/>
                <a:gd name="T31" fmla="*/ 93 h 118"/>
                <a:gd name="T32" fmla="*/ 53 w 366"/>
                <a:gd name="T33" fmla="*/ 46 h 118"/>
                <a:gd name="T34" fmla="*/ 78 w 366"/>
                <a:gd name="T35" fmla="*/ 53 h 118"/>
                <a:gd name="T36" fmla="*/ 78 w 366"/>
                <a:gd name="T37" fmla="*/ 101 h 118"/>
                <a:gd name="T38" fmla="*/ 114 w 366"/>
                <a:gd name="T39" fmla="*/ 108 h 118"/>
                <a:gd name="T40" fmla="*/ 89 w 366"/>
                <a:gd name="T41" fmla="*/ 103 h 118"/>
                <a:gd name="T42" fmla="*/ 89 w 366"/>
                <a:gd name="T43" fmla="*/ 56 h 118"/>
                <a:gd name="T44" fmla="*/ 114 w 366"/>
                <a:gd name="T45" fmla="*/ 60 h 118"/>
                <a:gd name="T46" fmla="*/ 114 w 366"/>
                <a:gd name="T47" fmla="*/ 108 h 118"/>
                <a:gd name="T48" fmla="*/ 334 w 366"/>
                <a:gd name="T49" fmla="*/ 84 h 118"/>
                <a:gd name="T50" fmla="*/ 309 w 366"/>
                <a:gd name="T51" fmla="*/ 94 h 118"/>
                <a:gd name="T52" fmla="*/ 309 w 366"/>
                <a:gd name="T53" fmla="*/ 47 h 118"/>
                <a:gd name="T54" fmla="*/ 334 w 366"/>
                <a:gd name="T55" fmla="*/ 37 h 118"/>
                <a:gd name="T56" fmla="*/ 334 w 366"/>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 h="118">
                  <a:moveTo>
                    <a:pt x="183" y="57"/>
                  </a:moveTo>
                  <a:cubicBezTo>
                    <a:pt x="89" y="57"/>
                    <a:pt x="11" y="32"/>
                    <a:pt x="1" y="0"/>
                  </a:cubicBezTo>
                  <a:cubicBezTo>
                    <a:pt x="1" y="2"/>
                    <a:pt x="0" y="4"/>
                    <a:pt x="0" y="6"/>
                  </a:cubicBezTo>
                  <a:cubicBezTo>
                    <a:pt x="0" y="55"/>
                    <a:pt x="0" y="55"/>
                    <a:pt x="0" y="55"/>
                  </a:cubicBezTo>
                  <a:cubicBezTo>
                    <a:pt x="0" y="90"/>
                    <a:pt x="82" y="118"/>
                    <a:pt x="183" y="118"/>
                  </a:cubicBezTo>
                  <a:cubicBezTo>
                    <a:pt x="284" y="118"/>
                    <a:pt x="366" y="90"/>
                    <a:pt x="366" y="55"/>
                  </a:cubicBezTo>
                  <a:cubicBezTo>
                    <a:pt x="366" y="6"/>
                    <a:pt x="366" y="6"/>
                    <a:pt x="366" y="6"/>
                  </a:cubicBezTo>
                  <a:cubicBezTo>
                    <a:pt x="366" y="4"/>
                    <a:pt x="366" y="2"/>
                    <a:pt x="365" y="0"/>
                  </a:cubicBezTo>
                  <a:cubicBezTo>
                    <a:pt x="355" y="32"/>
                    <a:pt x="278" y="57"/>
                    <a:pt x="183" y="57"/>
                  </a:cubicBezTo>
                  <a:close/>
                  <a:moveTo>
                    <a:pt x="42" y="88"/>
                  </a:moveTo>
                  <a:cubicBezTo>
                    <a:pt x="32" y="84"/>
                    <a:pt x="24" y="79"/>
                    <a:pt x="17" y="74"/>
                  </a:cubicBezTo>
                  <a:cubicBezTo>
                    <a:pt x="17" y="27"/>
                    <a:pt x="17" y="27"/>
                    <a:pt x="17" y="27"/>
                  </a:cubicBezTo>
                  <a:cubicBezTo>
                    <a:pt x="24" y="32"/>
                    <a:pt x="32" y="37"/>
                    <a:pt x="42" y="41"/>
                  </a:cubicBezTo>
                  <a:lnTo>
                    <a:pt x="42" y="88"/>
                  </a:lnTo>
                  <a:close/>
                  <a:moveTo>
                    <a:pt x="78" y="101"/>
                  </a:moveTo>
                  <a:cubicBezTo>
                    <a:pt x="69" y="98"/>
                    <a:pt x="61" y="96"/>
                    <a:pt x="53" y="93"/>
                  </a:cubicBezTo>
                  <a:cubicBezTo>
                    <a:pt x="53" y="46"/>
                    <a:pt x="53" y="46"/>
                    <a:pt x="53" y="46"/>
                  </a:cubicBezTo>
                  <a:cubicBezTo>
                    <a:pt x="61" y="48"/>
                    <a:pt x="69" y="51"/>
                    <a:pt x="78" y="53"/>
                  </a:cubicBezTo>
                  <a:lnTo>
                    <a:pt x="78" y="101"/>
                  </a:lnTo>
                  <a:close/>
                  <a:moveTo>
                    <a:pt x="114" y="108"/>
                  </a:moveTo>
                  <a:cubicBezTo>
                    <a:pt x="105" y="106"/>
                    <a:pt x="97" y="105"/>
                    <a:pt x="89" y="103"/>
                  </a:cubicBezTo>
                  <a:cubicBezTo>
                    <a:pt x="89" y="56"/>
                    <a:pt x="89" y="56"/>
                    <a:pt x="89" y="56"/>
                  </a:cubicBezTo>
                  <a:cubicBezTo>
                    <a:pt x="97" y="58"/>
                    <a:pt x="105" y="59"/>
                    <a:pt x="114" y="60"/>
                  </a:cubicBezTo>
                  <a:lnTo>
                    <a:pt x="114" y="108"/>
                  </a:lnTo>
                  <a:close/>
                  <a:moveTo>
                    <a:pt x="334" y="84"/>
                  </a:moveTo>
                  <a:cubicBezTo>
                    <a:pt x="327" y="88"/>
                    <a:pt x="318" y="91"/>
                    <a:pt x="309" y="94"/>
                  </a:cubicBezTo>
                  <a:cubicBezTo>
                    <a:pt x="309" y="47"/>
                    <a:pt x="309" y="47"/>
                    <a:pt x="309" y="47"/>
                  </a:cubicBezTo>
                  <a:cubicBezTo>
                    <a:pt x="318" y="44"/>
                    <a:pt x="327" y="40"/>
                    <a:pt x="334" y="37"/>
                  </a:cubicBezTo>
                  <a:lnTo>
                    <a:pt x="334"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62"/>
            <p:cNvSpPr>
              <a:spLocks noEditPoints="1"/>
            </p:cNvSpPr>
            <p:nvPr/>
          </p:nvSpPr>
          <p:spPr bwMode="auto">
            <a:xfrm>
              <a:off x="3213101" y="2863851"/>
              <a:ext cx="103188" cy="49213"/>
            </a:xfrm>
            <a:custGeom>
              <a:avLst/>
              <a:gdLst>
                <a:gd name="T0" fmla="*/ 183 w 365"/>
                <a:gd name="T1" fmla="*/ 0 h 176"/>
                <a:gd name="T2" fmla="*/ 0 w 365"/>
                <a:gd name="T3" fmla="*/ 64 h 176"/>
                <a:gd name="T4" fmla="*/ 0 w 365"/>
                <a:gd name="T5" fmla="*/ 112 h 176"/>
                <a:gd name="T6" fmla="*/ 183 w 365"/>
                <a:gd name="T7" fmla="*/ 176 h 176"/>
                <a:gd name="T8" fmla="*/ 365 w 365"/>
                <a:gd name="T9" fmla="*/ 112 h 176"/>
                <a:gd name="T10" fmla="*/ 365 w 365"/>
                <a:gd name="T11" fmla="*/ 64 h 176"/>
                <a:gd name="T12" fmla="*/ 183 w 365"/>
                <a:gd name="T13" fmla="*/ 0 h 176"/>
                <a:gd name="T14" fmla="*/ 41 w 365"/>
                <a:gd name="T15" fmla="*/ 146 h 176"/>
                <a:gd name="T16" fmla="*/ 17 w 365"/>
                <a:gd name="T17" fmla="*/ 132 h 176"/>
                <a:gd name="T18" fmla="*/ 17 w 365"/>
                <a:gd name="T19" fmla="*/ 84 h 176"/>
                <a:gd name="T20" fmla="*/ 41 w 365"/>
                <a:gd name="T21" fmla="*/ 98 h 176"/>
                <a:gd name="T22" fmla="*/ 41 w 365"/>
                <a:gd name="T23" fmla="*/ 146 h 176"/>
                <a:gd name="T24" fmla="*/ 77 w 365"/>
                <a:gd name="T25" fmla="*/ 158 h 176"/>
                <a:gd name="T26" fmla="*/ 53 w 365"/>
                <a:gd name="T27" fmla="*/ 150 h 176"/>
                <a:gd name="T28" fmla="*/ 53 w 365"/>
                <a:gd name="T29" fmla="*/ 103 h 176"/>
                <a:gd name="T30" fmla="*/ 77 w 365"/>
                <a:gd name="T31" fmla="*/ 110 h 176"/>
                <a:gd name="T32" fmla="*/ 77 w 365"/>
                <a:gd name="T33" fmla="*/ 158 h 176"/>
                <a:gd name="T34" fmla="*/ 113 w 365"/>
                <a:gd name="T35" fmla="*/ 165 h 176"/>
                <a:gd name="T36" fmla="*/ 89 w 365"/>
                <a:gd name="T37" fmla="*/ 160 h 176"/>
                <a:gd name="T38" fmla="*/ 89 w 365"/>
                <a:gd name="T39" fmla="*/ 113 h 176"/>
                <a:gd name="T40" fmla="*/ 113 w 365"/>
                <a:gd name="T41" fmla="*/ 118 h 176"/>
                <a:gd name="T42" fmla="*/ 113 w 365"/>
                <a:gd name="T43" fmla="*/ 165 h 176"/>
                <a:gd name="T44" fmla="*/ 333 w 365"/>
                <a:gd name="T45" fmla="*/ 141 h 176"/>
                <a:gd name="T46" fmla="*/ 309 w 365"/>
                <a:gd name="T47" fmla="*/ 152 h 176"/>
                <a:gd name="T48" fmla="*/ 309 w 365"/>
                <a:gd name="T49" fmla="*/ 104 h 176"/>
                <a:gd name="T50" fmla="*/ 333 w 365"/>
                <a:gd name="T51" fmla="*/ 94 h 176"/>
                <a:gd name="T52" fmla="*/ 333 w 365"/>
                <a:gd name="T53" fmla="*/ 141 h 176"/>
                <a:gd name="T54" fmla="*/ 307 w 365"/>
                <a:gd name="T55" fmla="*/ 95 h 176"/>
                <a:gd name="T56" fmla="*/ 183 w 365"/>
                <a:gd name="T57" fmla="*/ 112 h 176"/>
                <a:gd name="T58" fmla="*/ 58 w 365"/>
                <a:gd name="T59" fmla="*/ 95 h 176"/>
                <a:gd name="T60" fmla="*/ 15 w 365"/>
                <a:gd name="T61" fmla="*/ 64 h 176"/>
                <a:gd name="T62" fmla="*/ 58 w 365"/>
                <a:gd name="T63" fmla="*/ 33 h 176"/>
                <a:gd name="T64" fmla="*/ 183 w 365"/>
                <a:gd name="T65" fmla="*/ 15 h 176"/>
                <a:gd name="T66" fmla="*/ 307 w 365"/>
                <a:gd name="T67" fmla="*/ 33 h 176"/>
                <a:gd name="T68" fmla="*/ 351 w 365"/>
                <a:gd name="T69" fmla="*/ 64 h 176"/>
                <a:gd name="T70" fmla="*/ 307 w 365"/>
                <a:gd name="T71" fmla="*/ 9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5" h="176">
                  <a:moveTo>
                    <a:pt x="183" y="0"/>
                  </a:moveTo>
                  <a:cubicBezTo>
                    <a:pt x="82" y="0"/>
                    <a:pt x="0" y="29"/>
                    <a:pt x="0" y="64"/>
                  </a:cubicBezTo>
                  <a:cubicBezTo>
                    <a:pt x="0" y="112"/>
                    <a:pt x="0" y="112"/>
                    <a:pt x="0" y="112"/>
                  </a:cubicBezTo>
                  <a:cubicBezTo>
                    <a:pt x="0" y="147"/>
                    <a:pt x="82" y="176"/>
                    <a:pt x="183" y="176"/>
                  </a:cubicBezTo>
                  <a:cubicBezTo>
                    <a:pt x="284" y="176"/>
                    <a:pt x="365" y="147"/>
                    <a:pt x="365" y="112"/>
                  </a:cubicBezTo>
                  <a:cubicBezTo>
                    <a:pt x="365" y="64"/>
                    <a:pt x="365" y="64"/>
                    <a:pt x="365" y="64"/>
                  </a:cubicBezTo>
                  <a:cubicBezTo>
                    <a:pt x="365" y="29"/>
                    <a:pt x="284" y="0"/>
                    <a:pt x="183" y="0"/>
                  </a:cubicBezTo>
                  <a:close/>
                  <a:moveTo>
                    <a:pt x="41" y="146"/>
                  </a:moveTo>
                  <a:cubicBezTo>
                    <a:pt x="32" y="141"/>
                    <a:pt x="24" y="137"/>
                    <a:pt x="17" y="132"/>
                  </a:cubicBezTo>
                  <a:cubicBezTo>
                    <a:pt x="17" y="84"/>
                    <a:pt x="17" y="84"/>
                    <a:pt x="17" y="84"/>
                  </a:cubicBezTo>
                  <a:cubicBezTo>
                    <a:pt x="24" y="89"/>
                    <a:pt x="32" y="94"/>
                    <a:pt x="41" y="98"/>
                  </a:cubicBezTo>
                  <a:lnTo>
                    <a:pt x="41" y="146"/>
                  </a:lnTo>
                  <a:close/>
                  <a:moveTo>
                    <a:pt x="77" y="158"/>
                  </a:moveTo>
                  <a:cubicBezTo>
                    <a:pt x="69" y="156"/>
                    <a:pt x="60" y="153"/>
                    <a:pt x="53" y="150"/>
                  </a:cubicBezTo>
                  <a:cubicBezTo>
                    <a:pt x="53" y="103"/>
                    <a:pt x="53" y="103"/>
                    <a:pt x="53" y="103"/>
                  </a:cubicBezTo>
                  <a:cubicBezTo>
                    <a:pt x="60" y="106"/>
                    <a:pt x="69" y="108"/>
                    <a:pt x="77" y="110"/>
                  </a:cubicBezTo>
                  <a:lnTo>
                    <a:pt x="77" y="158"/>
                  </a:lnTo>
                  <a:close/>
                  <a:moveTo>
                    <a:pt x="113" y="165"/>
                  </a:moveTo>
                  <a:cubicBezTo>
                    <a:pt x="105" y="164"/>
                    <a:pt x="97" y="162"/>
                    <a:pt x="89" y="160"/>
                  </a:cubicBezTo>
                  <a:cubicBezTo>
                    <a:pt x="89" y="113"/>
                    <a:pt x="89" y="113"/>
                    <a:pt x="89" y="113"/>
                  </a:cubicBezTo>
                  <a:cubicBezTo>
                    <a:pt x="97" y="115"/>
                    <a:pt x="105" y="116"/>
                    <a:pt x="113" y="118"/>
                  </a:cubicBezTo>
                  <a:lnTo>
                    <a:pt x="113" y="165"/>
                  </a:lnTo>
                  <a:close/>
                  <a:moveTo>
                    <a:pt x="333" y="141"/>
                  </a:moveTo>
                  <a:cubicBezTo>
                    <a:pt x="326" y="145"/>
                    <a:pt x="318" y="148"/>
                    <a:pt x="309" y="152"/>
                  </a:cubicBezTo>
                  <a:cubicBezTo>
                    <a:pt x="309" y="104"/>
                    <a:pt x="309" y="104"/>
                    <a:pt x="309" y="104"/>
                  </a:cubicBezTo>
                  <a:cubicBezTo>
                    <a:pt x="318" y="101"/>
                    <a:pt x="326" y="98"/>
                    <a:pt x="333" y="94"/>
                  </a:cubicBezTo>
                  <a:lnTo>
                    <a:pt x="333" y="141"/>
                  </a:lnTo>
                  <a:close/>
                  <a:moveTo>
                    <a:pt x="307" y="95"/>
                  </a:moveTo>
                  <a:cubicBezTo>
                    <a:pt x="274" y="106"/>
                    <a:pt x="230" y="112"/>
                    <a:pt x="183" y="112"/>
                  </a:cubicBezTo>
                  <a:cubicBezTo>
                    <a:pt x="136" y="112"/>
                    <a:pt x="91" y="106"/>
                    <a:pt x="58" y="95"/>
                  </a:cubicBezTo>
                  <a:cubicBezTo>
                    <a:pt x="28" y="84"/>
                    <a:pt x="15" y="72"/>
                    <a:pt x="15" y="64"/>
                  </a:cubicBezTo>
                  <a:cubicBezTo>
                    <a:pt x="15" y="56"/>
                    <a:pt x="28" y="43"/>
                    <a:pt x="58" y="33"/>
                  </a:cubicBezTo>
                  <a:cubicBezTo>
                    <a:pt x="91" y="22"/>
                    <a:pt x="136" y="15"/>
                    <a:pt x="183" y="15"/>
                  </a:cubicBezTo>
                  <a:cubicBezTo>
                    <a:pt x="230" y="15"/>
                    <a:pt x="274" y="22"/>
                    <a:pt x="307" y="33"/>
                  </a:cubicBezTo>
                  <a:cubicBezTo>
                    <a:pt x="337" y="43"/>
                    <a:pt x="351" y="56"/>
                    <a:pt x="351" y="64"/>
                  </a:cubicBezTo>
                  <a:cubicBezTo>
                    <a:pt x="351" y="72"/>
                    <a:pt x="337" y="84"/>
                    <a:pt x="307"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63"/>
            <p:cNvSpPr>
              <a:spLocks/>
            </p:cNvSpPr>
            <p:nvPr/>
          </p:nvSpPr>
          <p:spPr bwMode="auto">
            <a:xfrm>
              <a:off x="3246438" y="2870201"/>
              <a:ext cx="36513" cy="22225"/>
            </a:xfrm>
            <a:custGeom>
              <a:avLst/>
              <a:gdLst>
                <a:gd name="T0" fmla="*/ 110 w 127"/>
                <a:gd name="T1" fmla="*/ 39 h 81"/>
                <a:gd name="T2" fmla="*/ 84 w 127"/>
                <a:gd name="T3" fmla="*/ 33 h 81"/>
                <a:gd name="T4" fmla="*/ 57 w 127"/>
                <a:gd name="T5" fmla="*/ 26 h 81"/>
                <a:gd name="T6" fmla="*/ 52 w 127"/>
                <a:gd name="T7" fmla="*/ 21 h 81"/>
                <a:gd name="T8" fmla="*/ 54 w 127"/>
                <a:gd name="T9" fmla="*/ 17 h 81"/>
                <a:gd name="T10" fmla="*/ 61 w 127"/>
                <a:gd name="T11" fmla="*/ 16 h 81"/>
                <a:gd name="T12" fmla="*/ 69 w 127"/>
                <a:gd name="T13" fmla="*/ 17 h 81"/>
                <a:gd name="T14" fmla="*/ 71 w 127"/>
                <a:gd name="T15" fmla="*/ 23 h 81"/>
                <a:gd name="T16" fmla="*/ 71 w 127"/>
                <a:gd name="T17" fmla="*/ 26 h 81"/>
                <a:gd name="T18" fmla="*/ 121 w 127"/>
                <a:gd name="T19" fmla="*/ 26 h 81"/>
                <a:gd name="T20" fmla="*/ 122 w 127"/>
                <a:gd name="T21" fmla="*/ 23 h 81"/>
                <a:gd name="T22" fmla="*/ 110 w 127"/>
                <a:gd name="T23" fmla="*/ 11 h 81"/>
                <a:gd name="T24" fmla="*/ 75 w 127"/>
                <a:gd name="T25" fmla="*/ 6 h 81"/>
                <a:gd name="T26" fmla="*/ 75 w 127"/>
                <a:gd name="T27" fmla="*/ 0 h 81"/>
                <a:gd name="T28" fmla="*/ 52 w 127"/>
                <a:gd name="T29" fmla="*/ 0 h 81"/>
                <a:gd name="T30" fmla="*/ 52 w 127"/>
                <a:gd name="T31" fmla="*/ 6 h 81"/>
                <a:gd name="T32" fmla="*/ 13 w 127"/>
                <a:gd name="T33" fmla="*/ 11 h 81"/>
                <a:gd name="T34" fmla="*/ 0 w 127"/>
                <a:gd name="T35" fmla="*/ 23 h 81"/>
                <a:gd name="T36" fmla="*/ 6 w 127"/>
                <a:gd name="T37" fmla="*/ 33 h 81"/>
                <a:gd name="T38" fmla="*/ 21 w 127"/>
                <a:gd name="T39" fmla="*/ 39 h 81"/>
                <a:gd name="T40" fmla="*/ 52 w 127"/>
                <a:gd name="T41" fmla="*/ 46 h 81"/>
                <a:gd name="T42" fmla="*/ 69 w 127"/>
                <a:gd name="T43" fmla="*/ 52 h 81"/>
                <a:gd name="T44" fmla="*/ 71 w 127"/>
                <a:gd name="T45" fmla="*/ 60 h 81"/>
                <a:gd name="T46" fmla="*/ 68 w 127"/>
                <a:gd name="T47" fmla="*/ 63 h 81"/>
                <a:gd name="T48" fmla="*/ 61 w 127"/>
                <a:gd name="T49" fmla="*/ 65 h 81"/>
                <a:gd name="T50" fmla="*/ 53 w 127"/>
                <a:gd name="T51" fmla="*/ 63 h 81"/>
                <a:gd name="T52" fmla="*/ 52 w 127"/>
                <a:gd name="T53" fmla="*/ 54 h 81"/>
                <a:gd name="T54" fmla="*/ 52 w 127"/>
                <a:gd name="T55" fmla="*/ 50 h 81"/>
                <a:gd name="T56" fmla="*/ 1 w 127"/>
                <a:gd name="T57" fmla="*/ 50 h 81"/>
                <a:gd name="T58" fmla="*/ 1 w 127"/>
                <a:gd name="T59" fmla="*/ 53 h 81"/>
                <a:gd name="T60" fmla="*/ 16 w 127"/>
                <a:gd name="T61" fmla="*/ 69 h 81"/>
                <a:gd name="T62" fmla="*/ 52 w 127"/>
                <a:gd name="T63" fmla="*/ 75 h 81"/>
                <a:gd name="T64" fmla="*/ 52 w 127"/>
                <a:gd name="T65" fmla="*/ 81 h 81"/>
                <a:gd name="T66" fmla="*/ 75 w 127"/>
                <a:gd name="T67" fmla="*/ 81 h 81"/>
                <a:gd name="T68" fmla="*/ 75 w 127"/>
                <a:gd name="T69" fmla="*/ 75 h 81"/>
                <a:gd name="T70" fmla="*/ 114 w 127"/>
                <a:gd name="T71" fmla="*/ 69 h 81"/>
                <a:gd name="T72" fmla="*/ 127 w 127"/>
                <a:gd name="T73" fmla="*/ 54 h 81"/>
                <a:gd name="T74" fmla="*/ 122 w 127"/>
                <a:gd name="T75" fmla="*/ 45 h 81"/>
                <a:gd name="T76" fmla="*/ 110 w 127"/>
                <a:gd name="T77" fmla="*/ 3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7" h="81">
                  <a:moveTo>
                    <a:pt x="110" y="39"/>
                  </a:moveTo>
                  <a:cubicBezTo>
                    <a:pt x="106" y="37"/>
                    <a:pt x="97" y="35"/>
                    <a:pt x="84" y="33"/>
                  </a:cubicBezTo>
                  <a:cubicBezTo>
                    <a:pt x="69" y="30"/>
                    <a:pt x="60" y="27"/>
                    <a:pt x="57" y="26"/>
                  </a:cubicBezTo>
                  <a:cubicBezTo>
                    <a:pt x="54" y="25"/>
                    <a:pt x="52" y="23"/>
                    <a:pt x="52" y="21"/>
                  </a:cubicBezTo>
                  <a:cubicBezTo>
                    <a:pt x="52" y="19"/>
                    <a:pt x="53" y="18"/>
                    <a:pt x="54" y="17"/>
                  </a:cubicBezTo>
                  <a:cubicBezTo>
                    <a:pt x="56" y="16"/>
                    <a:pt x="58" y="16"/>
                    <a:pt x="61" y="16"/>
                  </a:cubicBezTo>
                  <a:cubicBezTo>
                    <a:pt x="65" y="16"/>
                    <a:pt x="68" y="16"/>
                    <a:pt x="69" y="17"/>
                  </a:cubicBezTo>
                  <a:cubicBezTo>
                    <a:pt x="70" y="18"/>
                    <a:pt x="71" y="20"/>
                    <a:pt x="71" y="23"/>
                  </a:cubicBezTo>
                  <a:cubicBezTo>
                    <a:pt x="71" y="26"/>
                    <a:pt x="71" y="26"/>
                    <a:pt x="71" y="26"/>
                  </a:cubicBezTo>
                  <a:cubicBezTo>
                    <a:pt x="121" y="26"/>
                    <a:pt x="121" y="26"/>
                    <a:pt x="121" y="26"/>
                  </a:cubicBezTo>
                  <a:cubicBezTo>
                    <a:pt x="122" y="25"/>
                    <a:pt x="122" y="24"/>
                    <a:pt x="122" y="23"/>
                  </a:cubicBezTo>
                  <a:cubicBezTo>
                    <a:pt x="122" y="18"/>
                    <a:pt x="118" y="14"/>
                    <a:pt x="110" y="11"/>
                  </a:cubicBezTo>
                  <a:cubicBezTo>
                    <a:pt x="102" y="8"/>
                    <a:pt x="91" y="6"/>
                    <a:pt x="75" y="6"/>
                  </a:cubicBezTo>
                  <a:cubicBezTo>
                    <a:pt x="75" y="0"/>
                    <a:pt x="75" y="0"/>
                    <a:pt x="75" y="0"/>
                  </a:cubicBezTo>
                  <a:cubicBezTo>
                    <a:pt x="52" y="0"/>
                    <a:pt x="52" y="0"/>
                    <a:pt x="52" y="0"/>
                  </a:cubicBezTo>
                  <a:cubicBezTo>
                    <a:pt x="52" y="6"/>
                    <a:pt x="52" y="6"/>
                    <a:pt x="52" y="6"/>
                  </a:cubicBezTo>
                  <a:cubicBezTo>
                    <a:pt x="35" y="6"/>
                    <a:pt x="22" y="8"/>
                    <a:pt x="13" y="11"/>
                  </a:cubicBezTo>
                  <a:cubicBezTo>
                    <a:pt x="5" y="14"/>
                    <a:pt x="0" y="18"/>
                    <a:pt x="0" y="23"/>
                  </a:cubicBezTo>
                  <a:cubicBezTo>
                    <a:pt x="0" y="27"/>
                    <a:pt x="2" y="30"/>
                    <a:pt x="6" y="33"/>
                  </a:cubicBezTo>
                  <a:cubicBezTo>
                    <a:pt x="10" y="35"/>
                    <a:pt x="15" y="38"/>
                    <a:pt x="21" y="39"/>
                  </a:cubicBezTo>
                  <a:cubicBezTo>
                    <a:pt x="26" y="41"/>
                    <a:pt x="37" y="43"/>
                    <a:pt x="52" y="46"/>
                  </a:cubicBezTo>
                  <a:cubicBezTo>
                    <a:pt x="62" y="48"/>
                    <a:pt x="67" y="50"/>
                    <a:pt x="69" y="52"/>
                  </a:cubicBezTo>
                  <a:cubicBezTo>
                    <a:pt x="70" y="53"/>
                    <a:pt x="71" y="56"/>
                    <a:pt x="71" y="60"/>
                  </a:cubicBezTo>
                  <a:cubicBezTo>
                    <a:pt x="71" y="61"/>
                    <a:pt x="70" y="63"/>
                    <a:pt x="68" y="63"/>
                  </a:cubicBezTo>
                  <a:cubicBezTo>
                    <a:pt x="67" y="64"/>
                    <a:pt x="64" y="65"/>
                    <a:pt x="61" y="65"/>
                  </a:cubicBezTo>
                  <a:cubicBezTo>
                    <a:pt x="57" y="65"/>
                    <a:pt x="54" y="64"/>
                    <a:pt x="53" y="63"/>
                  </a:cubicBezTo>
                  <a:cubicBezTo>
                    <a:pt x="52" y="62"/>
                    <a:pt x="52" y="59"/>
                    <a:pt x="52" y="54"/>
                  </a:cubicBezTo>
                  <a:cubicBezTo>
                    <a:pt x="52" y="50"/>
                    <a:pt x="52" y="50"/>
                    <a:pt x="52" y="50"/>
                  </a:cubicBezTo>
                  <a:cubicBezTo>
                    <a:pt x="1" y="50"/>
                    <a:pt x="1" y="50"/>
                    <a:pt x="1" y="50"/>
                  </a:cubicBezTo>
                  <a:cubicBezTo>
                    <a:pt x="1" y="53"/>
                    <a:pt x="1" y="53"/>
                    <a:pt x="1" y="53"/>
                  </a:cubicBezTo>
                  <a:cubicBezTo>
                    <a:pt x="1" y="61"/>
                    <a:pt x="6" y="66"/>
                    <a:pt x="16" y="69"/>
                  </a:cubicBezTo>
                  <a:cubicBezTo>
                    <a:pt x="26" y="73"/>
                    <a:pt x="38" y="74"/>
                    <a:pt x="52" y="75"/>
                  </a:cubicBezTo>
                  <a:cubicBezTo>
                    <a:pt x="52" y="81"/>
                    <a:pt x="52" y="81"/>
                    <a:pt x="52" y="81"/>
                  </a:cubicBezTo>
                  <a:cubicBezTo>
                    <a:pt x="75" y="81"/>
                    <a:pt x="75" y="81"/>
                    <a:pt x="75" y="81"/>
                  </a:cubicBezTo>
                  <a:cubicBezTo>
                    <a:pt x="75" y="75"/>
                    <a:pt x="75" y="75"/>
                    <a:pt x="75" y="75"/>
                  </a:cubicBezTo>
                  <a:cubicBezTo>
                    <a:pt x="92" y="74"/>
                    <a:pt x="105" y="72"/>
                    <a:pt x="114" y="69"/>
                  </a:cubicBezTo>
                  <a:cubicBezTo>
                    <a:pt x="123" y="65"/>
                    <a:pt x="127" y="60"/>
                    <a:pt x="127" y="54"/>
                  </a:cubicBezTo>
                  <a:cubicBezTo>
                    <a:pt x="127" y="50"/>
                    <a:pt x="126" y="47"/>
                    <a:pt x="122" y="45"/>
                  </a:cubicBezTo>
                  <a:cubicBezTo>
                    <a:pt x="119" y="42"/>
                    <a:pt x="115" y="40"/>
                    <a:pt x="110"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64"/>
            <p:cNvSpPr>
              <a:spLocks noEditPoints="1"/>
            </p:cNvSpPr>
            <p:nvPr/>
          </p:nvSpPr>
          <p:spPr bwMode="auto">
            <a:xfrm>
              <a:off x="3213101" y="2901951"/>
              <a:ext cx="103188" cy="33338"/>
            </a:xfrm>
            <a:custGeom>
              <a:avLst/>
              <a:gdLst>
                <a:gd name="T0" fmla="*/ 183 w 365"/>
                <a:gd name="T1" fmla="*/ 57 h 119"/>
                <a:gd name="T2" fmla="*/ 1 w 365"/>
                <a:gd name="T3" fmla="*/ 0 h 119"/>
                <a:gd name="T4" fmla="*/ 0 w 365"/>
                <a:gd name="T5" fmla="*/ 7 h 119"/>
                <a:gd name="T6" fmla="*/ 0 w 365"/>
                <a:gd name="T7" fmla="*/ 55 h 119"/>
                <a:gd name="T8" fmla="*/ 183 w 365"/>
                <a:gd name="T9" fmla="*/ 119 h 119"/>
                <a:gd name="T10" fmla="*/ 365 w 365"/>
                <a:gd name="T11" fmla="*/ 55 h 119"/>
                <a:gd name="T12" fmla="*/ 365 w 365"/>
                <a:gd name="T13" fmla="*/ 7 h 119"/>
                <a:gd name="T14" fmla="*/ 365 w 365"/>
                <a:gd name="T15" fmla="*/ 0 h 119"/>
                <a:gd name="T16" fmla="*/ 183 w 365"/>
                <a:gd name="T17" fmla="*/ 57 h 119"/>
                <a:gd name="T18" fmla="*/ 41 w 365"/>
                <a:gd name="T19" fmla="*/ 89 h 119"/>
                <a:gd name="T20" fmla="*/ 17 w 365"/>
                <a:gd name="T21" fmla="*/ 75 h 119"/>
                <a:gd name="T22" fmla="*/ 17 w 365"/>
                <a:gd name="T23" fmla="*/ 27 h 119"/>
                <a:gd name="T24" fmla="*/ 41 w 365"/>
                <a:gd name="T25" fmla="*/ 41 h 119"/>
                <a:gd name="T26" fmla="*/ 41 w 365"/>
                <a:gd name="T27" fmla="*/ 89 h 119"/>
                <a:gd name="T28" fmla="*/ 77 w 365"/>
                <a:gd name="T29" fmla="*/ 101 h 119"/>
                <a:gd name="T30" fmla="*/ 53 w 365"/>
                <a:gd name="T31" fmla="*/ 93 h 119"/>
                <a:gd name="T32" fmla="*/ 53 w 365"/>
                <a:gd name="T33" fmla="*/ 46 h 119"/>
                <a:gd name="T34" fmla="*/ 77 w 365"/>
                <a:gd name="T35" fmla="*/ 53 h 119"/>
                <a:gd name="T36" fmla="*/ 77 w 365"/>
                <a:gd name="T37" fmla="*/ 101 h 119"/>
                <a:gd name="T38" fmla="*/ 113 w 365"/>
                <a:gd name="T39" fmla="*/ 108 h 119"/>
                <a:gd name="T40" fmla="*/ 89 w 365"/>
                <a:gd name="T41" fmla="*/ 103 h 119"/>
                <a:gd name="T42" fmla="*/ 89 w 365"/>
                <a:gd name="T43" fmla="*/ 56 h 119"/>
                <a:gd name="T44" fmla="*/ 113 w 365"/>
                <a:gd name="T45" fmla="*/ 60 h 119"/>
                <a:gd name="T46" fmla="*/ 113 w 365"/>
                <a:gd name="T47" fmla="*/ 108 h 119"/>
                <a:gd name="T48" fmla="*/ 333 w 365"/>
                <a:gd name="T49" fmla="*/ 84 h 119"/>
                <a:gd name="T50" fmla="*/ 309 w 365"/>
                <a:gd name="T51" fmla="*/ 95 h 119"/>
                <a:gd name="T52" fmla="*/ 309 w 365"/>
                <a:gd name="T53" fmla="*/ 47 h 119"/>
                <a:gd name="T54" fmla="*/ 333 w 365"/>
                <a:gd name="T55" fmla="*/ 37 h 119"/>
                <a:gd name="T56" fmla="*/ 333 w 365"/>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9">
                  <a:moveTo>
                    <a:pt x="183" y="57"/>
                  </a:moveTo>
                  <a:cubicBezTo>
                    <a:pt x="88" y="57"/>
                    <a:pt x="10" y="32"/>
                    <a:pt x="1" y="0"/>
                  </a:cubicBezTo>
                  <a:cubicBezTo>
                    <a:pt x="0" y="2"/>
                    <a:pt x="0" y="4"/>
                    <a:pt x="0" y="7"/>
                  </a:cubicBezTo>
                  <a:cubicBezTo>
                    <a:pt x="0" y="55"/>
                    <a:pt x="0" y="55"/>
                    <a:pt x="0" y="55"/>
                  </a:cubicBezTo>
                  <a:cubicBezTo>
                    <a:pt x="0" y="90"/>
                    <a:pt x="82" y="119"/>
                    <a:pt x="183" y="119"/>
                  </a:cubicBezTo>
                  <a:cubicBezTo>
                    <a:pt x="284" y="119"/>
                    <a:pt x="365" y="90"/>
                    <a:pt x="365" y="55"/>
                  </a:cubicBezTo>
                  <a:cubicBezTo>
                    <a:pt x="365" y="7"/>
                    <a:pt x="365" y="7"/>
                    <a:pt x="365" y="7"/>
                  </a:cubicBezTo>
                  <a:cubicBezTo>
                    <a:pt x="365" y="4"/>
                    <a:pt x="365" y="2"/>
                    <a:pt x="365" y="0"/>
                  </a:cubicBezTo>
                  <a:cubicBezTo>
                    <a:pt x="355" y="32"/>
                    <a:pt x="277" y="57"/>
                    <a:pt x="183" y="57"/>
                  </a:cubicBezTo>
                  <a:close/>
                  <a:moveTo>
                    <a:pt x="41" y="89"/>
                  </a:moveTo>
                  <a:cubicBezTo>
                    <a:pt x="32" y="84"/>
                    <a:pt x="24" y="80"/>
                    <a:pt x="17" y="75"/>
                  </a:cubicBezTo>
                  <a:cubicBezTo>
                    <a:pt x="17" y="27"/>
                    <a:pt x="17" y="27"/>
                    <a:pt x="17" y="27"/>
                  </a:cubicBezTo>
                  <a:cubicBezTo>
                    <a:pt x="24" y="32"/>
                    <a:pt x="32" y="37"/>
                    <a:pt x="41" y="41"/>
                  </a:cubicBezTo>
                  <a:lnTo>
                    <a:pt x="41" y="89"/>
                  </a:lnTo>
                  <a:close/>
                  <a:moveTo>
                    <a:pt x="77" y="101"/>
                  </a:moveTo>
                  <a:cubicBezTo>
                    <a:pt x="69" y="98"/>
                    <a:pt x="60" y="96"/>
                    <a:pt x="53" y="93"/>
                  </a:cubicBezTo>
                  <a:cubicBezTo>
                    <a:pt x="53" y="46"/>
                    <a:pt x="53" y="46"/>
                    <a:pt x="53" y="46"/>
                  </a:cubicBezTo>
                  <a:cubicBezTo>
                    <a:pt x="60" y="49"/>
                    <a:pt x="69" y="51"/>
                    <a:pt x="77" y="53"/>
                  </a:cubicBezTo>
                  <a:lnTo>
                    <a:pt x="77" y="101"/>
                  </a:lnTo>
                  <a:close/>
                  <a:moveTo>
                    <a:pt x="113" y="108"/>
                  </a:moveTo>
                  <a:cubicBezTo>
                    <a:pt x="105" y="107"/>
                    <a:pt x="97" y="105"/>
                    <a:pt x="89" y="103"/>
                  </a:cubicBezTo>
                  <a:cubicBezTo>
                    <a:pt x="89" y="56"/>
                    <a:pt x="89" y="56"/>
                    <a:pt x="89" y="56"/>
                  </a:cubicBezTo>
                  <a:cubicBezTo>
                    <a:pt x="97" y="58"/>
                    <a:pt x="105" y="59"/>
                    <a:pt x="113" y="60"/>
                  </a:cubicBezTo>
                  <a:lnTo>
                    <a:pt x="113" y="108"/>
                  </a:lnTo>
                  <a:close/>
                  <a:moveTo>
                    <a:pt x="333" y="84"/>
                  </a:moveTo>
                  <a:cubicBezTo>
                    <a:pt x="326" y="88"/>
                    <a:pt x="318" y="91"/>
                    <a:pt x="309" y="95"/>
                  </a:cubicBezTo>
                  <a:cubicBezTo>
                    <a:pt x="309" y="47"/>
                    <a:pt x="309" y="47"/>
                    <a:pt x="309" y="47"/>
                  </a:cubicBezTo>
                  <a:cubicBezTo>
                    <a:pt x="318" y="44"/>
                    <a:pt x="326" y="41"/>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65"/>
            <p:cNvSpPr>
              <a:spLocks noEditPoints="1"/>
            </p:cNvSpPr>
            <p:nvPr/>
          </p:nvSpPr>
          <p:spPr bwMode="auto">
            <a:xfrm>
              <a:off x="3213101" y="2924176"/>
              <a:ext cx="103188" cy="33338"/>
            </a:xfrm>
            <a:custGeom>
              <a:avLst/>
              <a:gdLst>
                <a:gd name="T0" fmla="*/ 183 w 365"/>
                <a:gd name="T1" fmla="*/ 57 h 118"/>
                <a:gd name="T2" fmla="*/ 1 w 365"/>
                <a:gd name="T3" fmla="*/ 0 h 118"/>
                <a:gd name="T4" fmla="*/ 0 w 365"/>
                <a:gd name="T5" fmla="*/ 7 h 118"/>
                <a:gd name="T6" fmla="*/ 0 w 365"/>
                <a:gd name="T7" fmla="*/ 55 h 118"/>
                <a:gd name="T8" fmla="*/ 183 w 365"/>
                <a:gd name="T9" fmla="*/ 118 h 118"/>
                <a:gd name="T10" fmla="*/ 365 w 365"/>
                <a:gd name="T11" fmla="*/ 55 h 118"/>
                <a:gd name="T12" fmla="*/ 365 w 365"/>
                <a:gd name="T13" fmla="*/ 7 h 118"/>
                <a:gd name="T14" fmla="*/ 365 w 365"/>
                <a:gd name="T15" fmla="*/ 0 h 118"/>
                <a:gd name="T16" fmla="*/ 183 w 365"/>
                <a:gd name="T17" fmla="*/ 57 h 118"/>
                <a:gd name="T18" fmla="*/ 41 w 365"/>
                <a:gd name="T19" fmla="*/ 89 h 118"/>
                <a:gd name="T20" fmla="*/ 17 w 365"/>
                <a:gd name="T21" fmla="*/ 75 h 118"/>
                <a:gd name="T22" fmla="*/ 17 w 365"/>
                <a:gd name="T23" fmla="*/ 27 h 118"/>
                <a:gd name="T24" fmla="*/ 41 w 365"/>
                <a:gd name="T25" fmla="*/ 41 h 118"/>
                <a:gd name="T26" fmla="*/ 41 w 365"/>
                <a:gd name="T27" fmla="*/ 89 h 118"/>
                <a:gd name="T28" fmla="*/ 77 w 365"/>
                <a:gd name="T29" fmla="*/ 101 h 118"/>
                <a:gd name="T30" fmla="*/ 53 w 365"/>
                <a:gd name="T31" fmla="*/ 93 h 118"/>
                <a:gd name="T32" fmla="*/ 53 w 365"/>
                <a:gd name="T33" fmla="*/ 46 h 118"/>
                <a:gd name="T34" fmla="*/ 77 w 365"/>
                <a:gd name="T35" fmla="*/ 53 h 118"/>
                <a:gd name="T36" fmla="*/ 77 w 365"/>
                <a:gd name="T37" fmla="*/ 101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7"/>
                  </a:cubicBezTo>
                  <a:cubicBezTo>
                    <a:pt x="0" y="55"/>
                    <a:pt x="0" y="55"/>
                    <a:pt x="0" y="55"/>
                  </a:cubicBezTo>
                  <a:cubicBezTo>
                    <a:pt x="0" y="90"/>
                    <a:pt x="82" y="118"/>
                    <a:pt x="183" y="118"/>
                  </a:cubicBezTo>
                  <a:cubicBezTo>
                    <a:pt x="284" y="118"/>
                    <a:pt x="365" y="90"/>
                    <a:pt x="365" y="55"/>
                  </a:cubicBezTo>
                  <a:cubicBezTo>
                    <a:pt x="365" y="7"/>
                    <a:pt x="365" y="7"/>
                    <a:pt x="365" y="7"/>
                  </a:cubicBezTo>
                  <a:cubicBezTo>
                    <a:pt x="365" y="4"/>
                    <a:pt x="365" y="2"/>
                    <a:pt x="365" y="0"/>
                  </a:cubicBezTo>
                  <a:cubicBezTo>
                    <a:pt x="355" y="32"/>
                    <a:pt x="277" y="57"/>
                    <a:pt x="183" y="57"/>
                  </a:cubicBezTo>
                  <a:close/>
                  <a:moveTo>
                    <a:pt x="41" y="89"/>
                  </a:moveTo>
                  <a:cubicBezTo>
                    <a:pt x="32" y="84"/>
                    <a:pt x="24" y="80"/>
                    <a:pt x="17" y="75"/>
                  </a:cubicBezTo>
                  <a:cubicBezTo>
                    <a:pt x="17" y="27"/>
                    <a:pt x="17" y="27"/>
                    <a:pt x="17" y="27"/>
                  </a:cubicBezTo>
                  <a:cubicBezTo>
                    <a:pt x="24" y="32"/>
                    <a:pt x="32" y="37"/>
                    <a:pt x="41" y="41"/>
                  </a:cubicBezTo>
                  <a:lnTo>
                    <a:pt x="41" y="89"/>
                  </a:lnTo>
                  <a:close/>
                  <a:moveTo>
                    <a:pt x="77" y="101"/>
                  </a:moveTo>
                  <a:cubicBezTo>
                    <a:pt x="69" y="98"/>
                    <a:pt x="60" y="96"/>
                    <a:pt x="53" y="93"/>
                  </a:cubicBezTo>
                  <a:cubicBezTo>
                    <a:pt x="53" y="46"/>
                    <a:pt x="53" y="46"/>
                    <a:pt x="53" y="46"/>
                  </a:cubicBezTo>
                  <a:cubicBezTo>
                    <a:pt x="60" y="48"/>
                    <a:pt x="69" y="51"/>
                    <a:pt x="77" y="53"/>
                  </a:cubicBezTo>
                  <a:lnTo>
                    <a:pt x="77" y="101"/>
                  </a:lnTo>
                  <a:close/>
                  <a:moveTo>
                    <a:pt x="113" y="108"/>
                  </a:moveTo>
                  <a:cubicBezTo>
                    <a:pt x="105" y="106"/>
                    <a:pt x="97" y="105"/>
                    <a:pt x="89" y="103"/>
                  </a:cubicBezTo>
                  <a:cubicBezTo>
                    <a:pt x="89" y="56"/>
                    <a:pt x="89" y="56"/>
                    <a:pt x="89" y="56"/>
                  </a:cubicBezTo>
                  <a:cubicBezTo>
                    <a:pt x="97" y="58"/>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66"/>
            <p:cNvSpPr>
              <a:spLocks noEditPoints="1"/>
            </p:cNvSpPr>
            <p:nvPr/>
          </p:nvSpPr>
          <p:spPr bwMode="auto">
            <a:xfrm>
              <a:off x="3213101" y="2946401"/>
              <a:ext cx="103188" cy="33338"/>
            </a:xfrm>
            <a:custGeom>
              <a:avLst/>
              <a:gdLst>
                <a:gd name="T0" fmla="*/ 183 w 365"/>
                <a:gd name="T1" fmla="*/ 57 h 118"/>
                <a:gd name="T2" fmla="*/ 1 w 365"/>
                <a:gd name="T3" fmla="*/ 0 h 118"/>
                <a:gd name="T4" fmla="*/ 0 w 365"/>
                <a:gd name="T5" fmla="*/ 7 h 118"/>
                <a:gd name="T6" fmla="*/ 0 w 365"/>
                <a:gd name="T7" fmla="*/ 55 h 118"/>
                <a:gd name="T8" fmla="*/ 183 w 365"/>
                <a:gd name="T9" fmla="*/ 118 h 118"/>
                <a:gd name="T10" fmla="*/ 365 w 365"/>
                <a:gd name="T11" fmla="*/ 55 h 118"/>
                <a:gd name="T12" fmla="*/ 365 w 365"/>
                <a:gd name="T13" fmla="*/ 7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1 h 118"/>
                <a:gd name="T30" fmla="*/ 53 w 365"/>
                <a:gd name="T31" fmla="*/ 93 h 118"/>
                <a:gd name="T32" fmla="*/ 53 w 365"/>
                <a:gd name="T33" fmla="*/ 46 h 118"/>
                <a:gd name="T34" fmla="*/ 77 w 365"/>
                <a:gd name="T35" fmla="*/ 53 h 118"/>
                <a:gd name="T36" fmla="*/ 77 w 365"/>
                <a:gd name="T37" fmla="*/ 101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7"/>
                  </a:cubicBezTo>
                  <a:cubicBezTo>
                    <a:pt x="0" y="55"/>
                    <a:pt x="0" y="55"/>
                    <a:pt x="0" y="55"/>
                  </a:cubicBezTo>
                  <a:cubicBezTo>
                    <a:pt x="0" y="90"/>
                    <a:pt x="82" y="118"/>
                    <a:pt x="183" y="118"/>
                  </a:cubicBezTo>
                  <a:cubicBezTo>
                    <a:pt x="284" y="118"/>
                    <a:pt x="365" y="90"/>
                    <a:pt x="365" y="55"/>
                  </a:cubicBezTo>
                  <a:cubicBezTo>
                    <a:pt x="365" y="7"/>
                    <a:pt x="365" y="7"/>
                    <a:pt x="365" y="7"/>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1"/>
                  </a:moveTo>
                  <a:cubicBezTo>
                    <a:pt x="69" y="98"/>
                    <a:pt x="60" y="96"/>
                    <a:pt x="53" y="93"/>
                  </a:cubicBezTo>
                  <a:cubicBezTo>
                    <a:pt x="53" y="46"/>
                    <a:pt x="53" y="46"/>
                    <a:pt x="53" y="46"/>
                  </a:cubicBezTo>
                  <a:cubicBezTo>
                    <a:pt x="60" y="48"/>
                    <a:pt x="69" y="51"/>
                    <a:pt x="77" y="53"/>
                  </a:cubicBezTo>
                  <a:lnTo>
                    <a:pt x="77" y="101"/>
                  </a:lnTo>
                  <a:close/>
                  <a:moveTo>
                    <a:pt x="113" y="108"/>
                  </a:moveTo>
                  <a:cubicBezTo>
                    <a:pt x="105" y="106"/>
                    <a:pt x="97" y="105"/>
                    <a:pt x="89" y="103"/>
                  </a:cubicBezTo>
                  <a:cubicBezTo>
                    <a:pt x="89" y="56"/>
                    <a:pt x="89" y="56"/>
                    <a:pt x="89" y="56"/>
                  </a:cubicBezTo>
                  <a:cubicBezTo>
                    <a:pt x="97" y="58"/>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67"/>
            <p:cNvSpPr>
              <a:spLocks noEditPoints="1"/>
            </p:cNvSpPr>
            <p:nvPr/>
          </p:nvSpPr>
          <p:spPr bwMode="auto">
            <a:xfrm>
              <a:off x="3213101" y="2968626"/>
              <a:ext cx="103188" cy="34925"/>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6 h 118"/>
                <a:gd name="T34" fmla="*/ 77 w 365"/>
                <a:gd name="T35" fmla="*/ 53 h 118"/>
                <a:gd name="T36" fmla="*/ 77 w 365"/>
                <a:gd name="T37" fmla="*/ 100 h 118"/>
                <a:gd name="T38" fmla="*/ 113 w 365"/>
                <a:gd name="T39" fmla="*/ 108 h 118"/>
                <a:gd name="T40" fmla="*/ 89 w 365"/>
                <a:gd name="T41" fmla="*/ 103 h 118"/>
                <a:gd name="T42" fmla="*/ 89 w 365"/>
                <a:gd name="T43" fmla="*/ 56 h 118"/>
                <a:gd name="T44" fmla="*/ 113 w 365"/>
                <a:gd name="T45" fmla="*/ 60 h 118"/>
                <a:gd name="T46" fmla="*/ 113 w 365"/>
                <a:gd name="T47" fmla="*/ 108 h 118"/>
                <a:gd name="T48" fmla="*/ 333 w 365"/>
                <a:gd name="T49" fmla="*/ 84 h 118"/>
                <a:gd name="T50" fmla="*/ 309 w 365"/>
                <a:gd name="T51" fmla="*/ 94 h 118"/>
                <a:gd name="T52" fmla="*/ 309 w 365"/>
                <a:gd name="T53" fmla="*/ 47 h 118"/>
                <a:gd name="T54" fmla="*/ 333 w 365"/>
                <a:gd name="T55" fmla="*/ 37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6"/>
                    <a:pt x="53" y="93"/>
                  </a:cubicBezTo>
                  <a:cubicBezTo>
                    <a:pt x="53" y="46"/>
                    <a:pt x="53" y="46"/>
                    <a:pt x="53" y="46"/>
                  </a:cubicBezTo>
                  <a:cubicBezTo>
                    <a:pt x="60" y="48"/>
                    <a:pt x="69" y="51"/>
                    <a:pt x="77" y="53"/>
                  </a:cubicBezTo>
                  <a:lnTo>
                    <a:pt x="77" y="100"/>
                  </a:lnTo>
                  <a:close/>
                  <a:moveTo>
                    <a:pt x="113" y="108"/>
                  </a:moveTo>
                  <a:cubicBezTo>
                    <a:pt x="105" y="106"/>
                    <a:pt x="97" y="105"/>
                    <a:pt x="89" y="103"/>
                  </a:cubicBezTo>
                  <a:cubicBezTo>
                    <a:pt x="89" y="56"/>
                    <a:pt x="89" y="56"/>
                    <a:pt x="89" y="56"/>
                  </a:cubicBezTo>
                  <a:cubicBezTo>
                    <a:pt x="97" y="57"/>
                    <a:pt x="105" y="59"/>
                    <a:pt x="113" y="60"/>
                  </a:cubicBezTo>
                  <a:lnTo>
                    <a:pt x="113" y="108"/>
                  </a:lnTo>
                  <a:close/>
                  <a:moveTo>
                    <a:pt x="333" y="84"/>
                  </a:moveTo>
                  <a:cubicBezTo>
                    <a:pt x="326" y="88"/>
                    <a:pt x="318" y="91"/>
                    <a:pt x="309" y="94"/>
                  </a:cubicBezTo>
                  <a:cubicBezTo>
                    <a:pt x="309" y="47"/>
                    <a:pt x="309" y="47"/>
                    <a:pt x="309" y="47"/>
                  </a:cubicBezTo>
                  <a:cubicBezTo>
                    <a:pt x="318" y="44"/>
                    <a:pt x="326" y="40"/>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68"/>
            <p:cNvSpPr>
              <a:spLocks noEditPoints="1"/>
            </p:cNvSpPr>
            <p:nvPr/>
          </p:nvSpPr>
          <p:spPr bwMode="auto">
            <a:xfrm>
              <a:off x="3213101" y="2992438"/>
              <a:ext cx="103188" cy="33338"/>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6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6"/>
                    <a:pt x="53" y="93"/>
                  </a:cubicBezTo>
                  <a:cubicBezTo>
                    <a:pt x="53" y="45"/>
                    <a:pt x="53" y="45"/>
                    <a:pt x="53" y="45"/>
                  </a:cubicBezTo>
                  <a:cubicBezTo>
                    <a:pt x="60" y="48"/>
                    <a:pt x="69" y="51"/>
                    <a:pt x="77" y="53"/>
                  </a:cubicBezTo>
                  <a:lnTo>
                    <a:pt x="77" y="100"/>
                  </a:lnTo>
                  <a:close/>
                  <a:moveTo>
                    <a:pt x="113" y="107"/>
                  </a:moveTo>
                  <a:cubicBezTo>
                    <a:pt x="105" y="106"/>
                    <a:pt x="97" y="105"/>
                    <a:pt x="89" y="103"/>
                  </a:cubicBezTo>
                  <a:cubicBezTo>
                    <a:pt x="89" y="56"/>
                    <a:pt x="89" y="56"/>
                    <a:pt x="89" y="56"/>
                  </a:cubicBezTo>
                  <a:cubicBezTo>
                    <a:pt x="97" y="57"/>
                    <a:pt x="105" y="59"/>
                    <a:pt x="113" y="60"/>
                  </a:cubicBezTo>
                  <a:lnTo>
                    <a:pt x="113" y="107"/>
                  </a:lnTo>
                  <a:close/>
                  <a:moveTo>
                    <a:pt x="333" y="84"/>
                  </a:moveTo>
                  <a:cubicBezTo>
                    <a:pt x="326" y="88"/>
                    <a:pt x="318" y="91"/>
                    <a:pt x="309" y="94"/>
                  </a:cubicBezTo>
                  <a:cubicBezTo>
                    <a:pt x="309" y="47"/>
                    <a:pt x="309" y="47"/>
                    <a:pt x="309" y="47"/>
                  </a:cubicBezTo>
                  <a:cubicBezTo>
                    <a:pt x="318" y="44"/>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69"/>
            <p:cNvSpPr>
              <a:spLocks noEditPoints="1"/>
            </p:cNvSpPr>
            <p:nvPr/>
          </p:nvSpPr>
          <p:spPr bwMode="auto">
            <a:xfrm>
              <a:off x="3213101" y="3014663"/>
              <a:ext cx="103188" cy="33338"/>
            </a:xfrm>
            <a:custGeom>
              <a:avLst/>
              <a:gdLst>
                <a:gd name="T0" fmla="*/ 183 w 365"/>
                <a:gd name="T1" fmla="*/ 57 h 118"/>
                <a:gd name="T2" fmla="*/ 1 w 365"/>
                <a:gd name="T3" fmla="*/ 0 h 118"/>
                <a:gd name="T4" fmla="*/ 0 w 365"/>
                <a:gd name="T5" fmla="*/ 6 h 118"/>
                <a:gd name="T6" fmla="*/ 0 w 365"/>
                <a:gd name="T7" fmla="*/ 55 h 118"/>
                <a:gd name="T8" fmla="*/ 183 w 365"/>
                <a:gd name="T9" fmla="*/ 118 h 118"/>
                <a:gd name="T10" fmla="*/ 365 w 365"/>
                <a:gd name="T11" fmla="*/ 55 h 118"/>
                <a:gd name="T12" fmla="*/ 365 w 365"/>
                <a:gd name="T13" fmla="*/ 6 h 118"/>
                <a:gd name="T14" fmla="*/ 365 w 365"/>
                <a:gd name="T15" fmla="*/ 0 h 118"/>
                <a:gd name="T16" fmla="*/ 183 w 365"/>
                <a:gd name="T17" fmla="*/ 57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6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7"/>
                  </a:moveTo>
                  <a:cubicBezTo>
                    <a:pt x="88" y="57"/>
                    <a:pt x="10" y="32"/>
                    <a:pt x="1" y="0"/>
                  </a:cubicBezTo>
                  <a:cubicBezTo>
                    <a:pt x="0" y="2"/>
                    <a:pt x="0" y="4"/>
                    <a:pt x="0" y="6"/>
                  </a:cubicBezTo>
                  <a:cubicBezTo>
                    <a:pt x="0" y="55"/>
                    <a:pt x="0" y="55"/>
                    <a:pt x="0" y="55"/>
                  </a:cubicBezTo>
                  <a:cubicBezTo>
                    <a:pt x="0" y="90"/>
                    <a:pt x="82" y="118"/>
                    <a:pt x="183" y="118"/>
                  </a:cubicBezTo>
                  <a:cubicBezTo>
                    <a:pt x="284" y="118"/>
                    <a:pt x="365" y="90"/>
                    <a:pt x="365" y="55"/>
                  </a:cubicBezTo>
                  <a:cubicBezTo>
                    <a:pt x="365" y="6"/>
                    <a:pt x="365" y="6"/>
                    <a:pt x="365" y="6"/>
                  </a:cubicBezTo>
                  <a:cubicBezTo>
                    <a:pt x="365" y="4"/>
                    <a:pt x="365" y="2"/>
                    <a:pt x="365" y="0"/>
                  </a:cubicBezTo>
                  <a:cubicBezTo>
                    <a:pt x="355" y="32"/>
                    <a:pt x="277" y="57"/>
                    <a:pt x="183" y="57"/>
                  </a:cubicBezTo>
                  <a:close/>
                  <a:moveTo>
                    <a:pt x="41" y="88"/>
                  </a:moveTo>
                  <a:cubicBezTo>
                    <a:pt x="32" y="84"/>
                    <a:pt x="24" y="79"/>
                    <a:pt x="17" y="74"/>
                  </a:cubicBezTo>
                  <a:cubicBezTo>
                    <a:pt x="17" y="27"/>
                    <a:pt x="17" y="27"/>
                    <a:pt x="17" y="27"/>
                  </a:cubicBezTo>
                  <a:cubicBezTo>
                    <a:pt x="24" y="32"/>
                    <a:pt x="32" y="37"/>
                    <a:pt x="41" y="41"/>
                  </a:cubicBezTo>
                  <a:lnTo>
                    <a:pt x="41" y="88"/>
                  </a:lnTo>
                  <a:close/>
                  <a:moveTo>
                    <a:pt x="77" y="100"/>
                  </a:moveTo>
                  <a:cubicBezTo>
                    <a:pt x="69" y="98"/>
                    <a:pt x="60" y="95"/>
                    <a:pt x="53" y="93"/>
                  </a:cubicBezTo>
                  <a:cubicBezTo>
                    <a:pt x="53" y="45"/>
                    <a:pt x="53" y="45"/>
                    <a:pt x="53" y="45"/>
                  </a:cubicBezTo>
                  <a:cubicBezTo>
                    <a:pt x="60" y="48"/>
                    <a:pt x="69" y="51"/>
                    <a:pt x="77" y="53"/>
                  </a:cubicBezTo>
                  <a:lnTo>
                    <a:pt x="77" y="100"/>
                  </a:lnTo>
                  <a:close/>
                  <a:moveTo>
                    <a:pt x="113" y="107"/>
                  </a:moveTo>
                  <a:cubicBezTo>
                    <a:pt x="105" y="106"/>
                    <a:pt x="97" y="105"/>
                    <a:pt x="89" y="103"/>
                  </a:cubicBezTo>
                  <a:cubicBezTo>
                    <a:pt x="89" y="56"/>
                    <a:pt x="89" y="56"/>
                    <a:pt x="89" y="56"/>
                  </a:cubicBezTo>
                  <a:cubicBezTo>
                    <a:pt x="97" y="57"/>
                    <a:pt x="105" y="59"/>
                    <a:pt x="113" y="60"/>
                  </a:cubicBezTo>
                  <a:lnTo>
                    <a:pt x="113" y="107"/>
                  </a:lnTo>
                  <a:close/>
                  <a:moveTo>
                    <a:pt x="333" y="84"/>
                  </a:moveTo>
                  <a:cubicBezTo>
                    <a:pt x="326" y="87"/>
                    <a:pt x="318" y="91"/>
                    <a:pt x="309" y="94"/>
                  </a:cubicBezTo>
                  <a:cubicBezTo>
                    <a:pt x="309" y="47"/>
                    <a:pt x="309" y="47"/>
                    <a:pt x="309" y="47"/>
                  </a:cubicBezTo>
                  <a:cubicBezTo>
                    <a:pt x="318" y="44"/>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70"/>
            <p:cNvSpPr>
              <a:spLocks noEditPoints="1"/>
            </p:cNvSpPr>
            <p:nvPr/>
          </p:nvSpPr>
          <p:spPr bwMode="auto">
            <a:xfrm>
              <a:off x="3213101" y="3036888"/>
              <a:ext cx="103188" cy="34925"/>
            </a:xfrm>
            <a:custGeom>
              <a:avLst/>
              <a:gdLst>
                <a:gd name="T0" fmla="*/ 183 w 365"/>
                <a:gd name="T1" fmla="*/ 56 h 118"/>
                <a:gd name="T2" fmla="*/ 1 w 365"/>
                <a:gd name="T3" fmla="*/ 0 h 118"/>
                <a:gd name="T4" fmla="*/ 0 w 365"/>
                <a:gd name="T5" fmla="*/ 6 h 118"/>
                <a:gd name="T6" fmla="*/ 0 w 365"/>
                <a:gd name="T7" fmla="*/ 54 h 118"/>
                <a:gd name="T8" fmla="*/ 183 w 365"/>
                <a:gd name="T9" fmla="*/ 118 h 118"/>
                <a:gd name="T10" fmla="*/ 365 w 365"/>
                <a:gd name="T11" fmla="*/ 54 h 118"/>
                <a:gd name="T12" fmla="*/ 365 w 365"/>
                <a:gd name="T13" fmla="*/ 6 h 118"/>
                <a:gd name="T14" fmla="*/ 365 w 365"/>
                <a:gd name="T15" fmla="*/ 0 h 118"/>
                <a:gd name="T16" fmla="*/ 183 w 365"/>
                <a:gd name="T17" fmla="*/ 56 h 118"/>
                <a:gd name="T18" fmla="*/ 41 w 365"/>
                <a:gd name="T19" fmla="*/ 88 h 118"/>
                <a:gd name="T20" fmla="*/ 17 w 365"/>
                <a:gd name="T21" fmla="*/ 74 h 118"/>
                <a:gd name="T22" fmla="*/ 17 w 365"/>
                <a:gd name="T23" fmla="*/ 27 h 118"/>
                <a:gd name="T24" fmla="*/ 41 w 365"/>
                <a:gd name="T25" fmla="*/ 41 h 118"/>
                <a:gd name="T26" fmla="*/ 41 w 365"/>
                <a:gd name="T27" fmla="*/ 88 h 118"/>
                <a:gd name="T28" fmla="*/ 77 w 365"/>
                <a:gd name="T29" fmla="*/ 100 h 118"/>
                <a:gd name="T30" fmla="*/ 53 w 365"/>
                <a:gd name="T31" fmla="*/ 93 h 118"/>
                <a:gd name="T32" fmla="*/ 53 w 365"/>
                <a:gd name="T33" fmla="*/ 45 h 118"/>
                <a:gd name="T34" fmla="*/ 77 w 365"/>
                <a:gd name="T35" fmla="*/ 53 h 118"/>
                <a:gd name="T36" fmla="*/ 77 w 365"/>
                <a:gd name="T37" fmla="*/ 100 h 118"/>
                <a:gd name="T38" fmla="*/ 113 w 365"/>
                <a:gd name="T39" fmla="*/ 107 h 118"/>
                <a:gd name="T40" fmla="*/ 89 w 365"/>
                <a:gd name="T41" fmla="*/ 103 h 118"/>
                <a:gd name="T42" fmla="*/ 89 w 365"/>
                <a:gd name="T43" fmla="*/ 55 h 118"/>
                <a:gd name="T44" fmla="*/ 113 w 365"/>
                <a:gd name="T45" fmla="*/ 60 h 118"/>
                <a:gd name="T46" fmla="*/ 113 w 365"/>
                <a:gd name="T47" fmla="*/ 107 h 118"/>
                <a:gd name="T48" fmla="*/ 333 w 365"/>
                <a:gd name="T49" fmla="*/ 84 h 118"/>
                <a:gd name="T50" fmla="*/ 309 w 365"/>
                <a:gd name="T51" fmla="*/ 94 h 118"/>
                <a:gd name="T52" fmla="*/ 309 w 365"/>
                <a:gd name="T53" fmla="*/ 47 h 118"/>
                <a:gd name="T54" fmla="*/ 333 w 365"/>
                <a:gd name="T55" fmla="*/ 36 h 118"/>
                <a:gd name="T56" fmla="*/ 333 w 365"/>
                <a:gd name="T57"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8">
                  <a:moveTo>
                    <a:pt x="183" y="56"/>
                  </a:moveTo>
                  <a:cubicBezTo>
                    <a:pt x="88" y="56"/>
                    <a:pt x="10" y="32"/>
                    <a:pt x="1" y="0"/>
                  </a:cubicBezTo>
                  <a:cubicBezTo>
                    <a:pt x="0" y="2"/>
                    <a:pt x="0" y="4"/>
                    <a:pt x="0" y="6"/>
                  </a:cubicBezTo>
                  <a:cubicBezTo>
                    <a:pt x="0" y="54"/>
                    <a:pt x="0" y="54"/>
                    <a:pt x="0" y="54"/>
                  </a:cubicBezTo>
                  <a:cubicBezTo>
                    <a:pt x="0" y="90"/>
                    <a:pt x="82" y="118"/>
                    <a:pt x="183" y="118"/>
                  </a:cubicBezTo>
                  <a:cubicBezTo>
                    <a:pt x="284" y="118"/>
                    <a:pt x="365" y="90"/>
                    <a:pt x="365" y="54"/>
                  </a:cubicBezTo>
                  <a:cubicBezTo>
                    <a:pt x="365" y="6"/>
                    <a:pt x="365" y="6"/>
                    <a:pt x="365" y="6"/>
                  </a:cubicBezTo>
                  <a:cubicBezTo>
                    <a:pt x="365" y="4"/>
                    <a:pt x="365" y="2"/>
                    <a:pt x="365" y="0"/>
                  </a:cubicBezTo>
                  <a:cubicBezTo>
                    <a:pt x="355" y="32"/>
                    <a:pt x="277" y="56"/>
                    <a:pt x="183" y="56"/>
                  </a:cubicBezTo>
                  <a:close/>
                  <a:moveTo>
                    <a:pt x="41" y="88"/>
                  </a:moveTo>
                  <a:cubicBezTo>
                    <a:pt x="32" y="84"/>
                    <a:pt x="24" y="79"/>
                    <a:pt x="17" y="74"/>
                  </a:cubicBezTo>
                  <a:cubicBezTo>
                    <a:pt x="17" y="27"/>
                    <a:pt x="17" y="27"/>
                    <a:pt x="17" y="27"/>
                  </a:cubicBezTo>
                  <a:cubicBezTo>
                    <a:pt x="24" y="32"/>
                    <a:pt x="32" y="36"/>
                    <a:pt x="41" y="41"/>
                  </a:cubicBezTo>
                  <a:lnTo>
                    <a:pt x="41" y="88"/>
                  </a:lnTo>
                  <a:close/>
                  <a:moveTo>
                    <a:pt x="77" y="100"/>
                  </a:moveTo>
                  <a:cubicBezTo>
                    <a:pt x="69" y="98"/>
                    <a:pt x="60" y="95"/>
                    <a:pt x="53" y="93"/>
                  </a:cubicBezTo>
                  <a:cubicBezTo>
                    <a:pt x="53" y="45"/>
                    <a:pt x="53" y="45"/>
                    <a:pt x="53" y="45"/>
                  </a:cubicBezTo>
                  <a:cubicBezTo>
                    <a:pt x="60" y="48"/>
                    <a:pt x="69" y="50"/>
                    <a:pt x="77" y="53"/>
                  </a:cubicBezTo>
                  <a:lnTo>
                    <a:pt x="77" y="100"/>
                  </a:lnTo>
                  <a:close/>
                  <a:moveTo>
                    <a:pt x="113" y="107"/>
                  </a:moveTo>
                  <a:cubicBezTo>
                    <a:pt x="105" y="106"/>
                    <a:pt x="97" y="105"/>
                    <a:pt x="89" y="103"/>
                  </a:cubicBezTo>
                  <a:cubicBezTo>
                    <a:pt x="89" y="55"/>
                    <a:pt x="89" y="55"/>
                    <a:pt x="89" y="55"/>
                  </a:cubicBezTo>
                  <a:cubicBezTo>
                    <a:pt x="97" y="57"/>
                    <a:pt x="105" y="59"/>
                    <a:pt x="113" y="60"/>
                  </a:cubicBezTo>
                  <a:lnTo>
                    <a:pt x="113" y="107"/>
                  </a:lnTo>
                  <a:close/>
                  <a:moveTo>
                    <a:pt x="333" y="84"/>
                  </a:moveTo>
                  <a:cubicBezTo>
                    <a:pt x="326" y="87"/>
                    <a:pt x="318" y="91"/>
                    <a:pt x="309" y="94"/>
                  </a:cubicBezTo>
                  <a:cubicBezTo>
                    <a:pt x="309" y="47"/>
                    <a:pt x="309" y="47"/>
                    <a:pt x="309" y="47"/>
                  </a:cubicBezTo>
                  <a:cubicBezTo>
                    <a:pt x="318" y="43"/>
                    <a:pt x="326" y="40"/>
                    <a:pt x="333" y="36"/>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71"/>
            <p:cNvSpPr>
              <a:spLocks noEditPoints="1"/>
            </p:cNvSpPr>
            <p:nvPr/>
          </p:nvSpPr>
          <p:spPr bwMode="auto">
            <a:xfrm>
              <a:off x="3213101" y="3059113"/>
              <a:ext cx="103188" cy="34925"/>
            </a:xfrm>
            <a:custGeom>
              <a:avLst/>
              <a:gdLst>
                <a:gd name="T0" fmla="*/ 183 w 365"/>
                <a:gd name="T1" fmla="*/ 57 h 119"/>
                <a:gd name="T2" fmla="*/ 1 w 365"/>
                <a:gd name="T3" fmla="*/ 0 h 119"/>
                <a:gd name="T4" fmla="*/ 0 w 365"/>
                <a:gd name="T5" fmla="*/ 7 h 119"/>
                <a:gd name="T6" fmla="*/ 0 w 365"/>
                <a:gd name="T7" fmla="*/ 55 h 119"/>
                <a:gd name="T8" fmla="*/ 183 w 365"/>
                <a:gd name="T9" fmla="*/ 119 h 119"/>
                <a:gd name="T10" fmla="*/ 365 w 365"/>
                <a:gd name="T11" fmla="*/ 55 h 119"/>
                <a:gd name="T12" fmla="*/ 365 w 365"/>
                <a:gd name="T13" fmla="*/ 7 h 119"/>
                <a:gd name="T14" fmla="*/ 365 w 365"/>
                <a:gd name="T15" fmla="*/ 0 h 119"/>
                <a:gd name="T16" fmla="*/ 183 w 365"/>
                <a:gd name="T17" fmla="*/ 57 h 119"/>
                <a:gd name="T18" fmla="*/ 41 w 365"/>
                <a:gd name="T19" fmla="*/ 89 h 119"/>
                <a:gd name="T20" fmla="*/ 17 w 365"/>
                <a:gd name="T21" fmla="*/ 75 h 119"/>
                <a:gd name="T22" fmla="*/ 17 w 365"/>
                <a:gd name="T23" fmla="*/ 28 h 119"/>
                <a:gd name="T24" fmla="*/ 41 w 365"/>
                <a:gd name="T25" fmla="*/ 42 h 119"/>
                <a:gd name="T26" fmla="*/ 41 w 365"/>
                <a:gd name="T27" fmla="*/ 89 h 119"/>
                <a:gd name="T28" fmla="*/ 77 w 365"/>
                <a:gd name="T29" fmla="*/ 101 h 119"/>
                <a:gd name="T30" fmla="*/ 53 w 365"/>
                <a:gd name="T31" fmla="*/ 94 h 119"/>
                <a:gd name="T32" fmla="*/ 53 w 365"/>
                <a:gd name="T33" fmla="*/ 46 h 119"/>
                <a:gd name="T34" fmla="*/ 77 w 365"/>
                <a:gd name="T35" fmla="*/ 54 h 119"/>
                <a:gd name="T36" fmla="*/ 77 w 365"/>
                <a:gd name="T37" fmla="*/ 101 h 119"/>
                <a:gd name="T38" fmla="*/ 113 w 365"/>
                <a:gd name="T39" fmla="*/ 108 h 119"/>
                <a:gd name="T40" fmla="*/ 89 w 365"/>
                <a:gd name="T41" fmla="*/ 104 h 119"/>
                <a:gd name="T42" fmla="*/ 89 w 365"/>
                <a:gd name="T43" fmla="*/ 56 h 119"/>
                <a:gd name="T44" fmla="*/ 113 w 365"/>
                <a:gd name="T45" fmla="*/ 61 h 119"/>
                <a:gd name="T46" fmla="*/ 113 w 365"/>
                <a:gd name="T47" fmla="*/ 108 h 119"/>
                <a:gd name="T48" fmla="*/ 333 w 365"/>
                <a:gd name="T49" fmla="*/ 84 h 119"/>
                <a:gd name="T50" fmla="*/ 309 w 365"/>
                <a:gd name="T51" fmla="*/ 95 h 119"/>
                <a:gd name="T52" fmla="*/ 309 w 365"/>
                <a:gd name="T53" fmla="*/ 47 h 119"/>
                <a:gd name="T54" fmla="*/ 333 w 365"/>
                <a:gd name="T55" fmla="*/ 37 h 119"/>
                <a:gd name="T56" fmla="*/ 333 w 365"/>
                <a:gd name="T57" fmla="*/ 8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5" h="119">
                  <a:moveTo>
                    <a:pt x="183" y="57"/>
                  </a:moveTo>
                  <a:cubicBezTo>
                    <a:pt x="88" y="57"/>
                    <a:pt x="10" y="32"/>
                    <a:pt x="1" y="0"/>
                  </a:cubicBezTo>
                  <a:cubicBezTo>
                    <a:pt x="0" y="3"/>
                    <a:pt x="0" y="5"/>
                    <a:pt x="0" y="7"/>
                  </a:cubicBezTo>
                  <a:cubicBezTo>
                    <a:pt x="0" y="55"/>
                    <a:pt x="0" y="55"/>
                    <a:pt x="0" y="55"/>
                  </a:cubicBezTo>
                  <a:cubicBezTo>
                    <a:pt x="0" y="90"/>
                    <a:pt x="82" y="119"/>
                    <a:pt x="183" y="119"/>
                  </a:cubicBezTo>
                  <a:cubicBezTo>
                    <a:pt x="284" y="119"/>
                    <a:pt x="365" y="90"/>
                    <a:pt x="365" y="55"/>
                  </a:cubicBezTo>
                  <a:cubicBezTo>
                    <a:pt x="365" y="7"/>
                    <a:pt x="365" y="7"/>
                    <a:pt x="365" y="7"/>
                  </a:cubicBezTo>
                  <a:cubicBezTo>
                    <a:pt x="365" y="5"/>
                    <a:pt x="365" y="3"/>
                    <a:pt x="365" y="0"/>
                  </a:cubicBezTo>
                  <a:cubicBezTo>
                    <a:pt x="355" y="32"/>
                    <a:pt x="277" y="57"/>
                    <a:pt x="183" y="57"/>
                  </a:cubicBezTo>
                  <a:close/>
                  <a:moveTo>
                    <a:pt x="41" y="89"/>
                  </a:moveTo>
                  <a:cubicBezTo>
                    <a:pt x="32" y="85"/>
                    <a:pt x="24" y="80"/>
                    <a:pt x="17" y="75"/>
                  </a:cubicBezTo>
                  <a:cubicBezTo>
                    <a:pt x="17" y="28"/>
                    <a:pt x="17" y="28"/>
                    <a:pt x="17" y="28"/>
                  </a:cubicBezTo>
                  <a:cubicBezTo>
                    <a:pt x="24" y="33"/>
                    <a:pt x="32" y="37"/>
                    <a:pt x="41" y="42"/>
                  </a:cubicBezTo>
                  <a:lnTo>
                    <a:pt x="41" y="89"/>
                  </a:lnTo>
                  <a:close/>
                  <a:moveTo>
                    <a:pt x="77" y="101"/>
                  </a:moveTo>
                  <a:cubicBezTo>
                    <a:pt x="69" y="99"/>
                    <a:pt x="60" y="96"/>
                    <a:pt x="53" y="94"/>
                  </a:cubicBezTo>
                  <a:cubicBezTo>
                    <a:pt x="53" y="46"/>
                    <a:pt x="53" y="46"/>
                    <a:pt x="53" y="46"/>
                  </a:cubicBezTo>
                  <a:cubicBezTo>
                    <a:pt x="60" y="49"/>
                    <a:pt x="69" y="51"/>
                    <a:pt x="77" y="54"/>
                  </a:cubicBezTo>
                  <a:lnTo>
                    <a:pt x="77" y="101"/>
                  </a:lnTo>
                  <a:close/>
                  <a:moveTo>
                    <a:pt x="113" y="108"/>
                  </a:moveTo>
                  <a:cubicBezTo>
                    <a:pt x="105" y="107"/>
                    <a:pt x="97" y="105"/>
                    <a:pt x="89" y="104"/>
                  </a:cubicBezTo>
                  <a:cubicBezTo>
                    <a:pt x="89" y="56"/>
                    <a:pt x="89" y="56"/>
                    <a:pt x="89" y="56"/>
                  </a:cubicBezTo>
                  <a:cubicBezTo>
                    <a:pt x="97" y="58"/>
                    <a:pt x="105" y="60"/>
                    <a:pt x="113" y="61"/>
                  </a:cubicBezTo>
                  <a:lnTo>
                    <a:pt x="113" y="108"/>
                  </a:lnTo>
                  <a:close/>
                  <a:moveTo>
                    <a:pt x="333" y="84"/>
                  </a:moveTo>
                  <a:cubicBezTo>
                    <a:pt x="326" y="88"/>
                    <a:pt x="318" y="92"/>
                    <a:pt x="309" y="95"/>
                  </a:cubicBezTo>
                  <a:cubicBezTo>
                    <a:pt x="309" y="47"/>
                    <a:pt x="309" y="47"/>
                    <a:pt x="309" y="47"/>
                  </a:cubicBezTo>
                  <a:cubicBezTo>
                    <a:pt x="318" y="44"/>
                    <a:pt x="326" y="41"/>
                    <a:pt x="333" y="37"/>
                  </a:cubicBezTo>
                  <a:lnTo>
                    <a:pt x="33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72"/>
            <p:cNvSpPr>
              <a:spLocks/>
            </p:cNvSpPr>
            <p:nvPr/>
          </p:nvSpPr>
          <p:spPr bwMode="auto">
            <a:xfrm>
              <a:off x="2940051" y="2711451"/>
              <a:ext cx="373063" cy="280988"/>
            </a:xfrm>
            <a:custGeom>
              <a:avLst/>
              <a:gdLst>
                <a:gd name="T0" fmla="*/ 62 w 1303"/>
                <a:gd name="T1" fmla="*/ 981 h 981"/>
                <a:gd name="T2" fmla="*/ 74 w 1303"/>
                <a:gd name="T3" fmla="*/ 980 h 981"/>
                <a:gd name="T4" fmla="*/ 513 w 1303"/>
                <a:gd name="T5" fmla="*/ 805 h 981"/>
                <a:gd name="T6" fmla="*/ 1162 w 1303"/>
                <a:gd name="T7" fmla="*/ 215 h 981"/>
                <a:gd name="T8" fmla="*/ 1188 w 1303"/>
                <a:gd name="T9" fmla="*/ 364 h 981"/>
                <a:gd name="T10" fmla="*/ 1243 w 1303"/>
                <a:gd name="T11" fmla="*/ 411 h 981"/>
                <a:gd name="T12" fmla="*/ 1252 w 1303"/>
                <a:gd name="T13" fmla="*/ 410 h 981"/>
                <a:gd name="T14" fmla="*/ 1298 w 1303"/>
                <a:gd name="T15" fmla="*/ 345 h 981"/>
                <a:gd name="T16" fmla="*/ 1247 w 1303"/>
                <a:gd name="T17" fmla="*/ 51 h 981"/>
                <a:gd name="T18" fmla="*/ 1183 w 1303"/>
                <a:gd name="T19" fmla="*/ 5 h 981"/>
                <a:gd name="T20" fmla="*/ 894 w 1303"/>
                <a:gd name="T21" fmla="*/ 55 h 981"/>
                <a:gd name="T22" fmla="*/ 848 w 1303"/>
                <a:gd name="T23" fmla="*/ 120 h 981"/>
                <a:gd name="T24" fmla="*/ 913 w 1303"/>
                <a:gd name="T25" fmla="*/ 165 h 981"/>
                <a:gd name="T26" fmla="*/ 1080 w 1303"/>
                <a:gd name="T27" fmla="*/ 137 h 981"/>
                <a:gd name="T28" fmla="*/ 49 w 1303"/>
                <a:gd name="T29" fmla="*/ 870 h 981"/>
                <a:gd name="T30" fmla="*/ 7 w 1303"/>
                <a:gd name="T31" fmla="*/ 937 h 981"/>
                <a:gd name="T32" fmla="*/ 62 w 1303"/>
                <a:gd name="T33" fmla="*/ 981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03" h="981">
                  <a:moveTo>
                    <a:pt x="62" y="981"/>
                  </a:moveTo>
                  <a:cubicBezTo>
                    <a:pt x="66" y="981"/>
                    <a:pt x="70" y="980"/>
                    <a:pt x="74" y="980"/>
                  </a:cubicBezTo>
                  <a:cubicBezTo>
                    <a:pt x="82" y="978"/>
                    <a:pt x="274" y="934"/>
                    <a:pt x="513" y="805"/>
                  </a:cubicBezTo>
                  <a:cubicBezTo>
                    <a:pt x="710" y="698"/>
                    <a:pt x="972" y="512"/>
                    <a:pt x="1162" y="215"/>
                  </a:cubicBezTo>
                  <a:cubicBezTo>
                    <a:pt x="1188" y="364"/>
                    <a:pt x="1188" y="364"/>
                    <a:pt x="1188" y="364"/>
                  </a:cubicBezTo>
                  <a:cubicBezTo>
                    <a:pt x="1192" y="392"/>
                    <a:pt x="1216" y="411"/>
                    <a:pt x="1243" y="411"/>
                  </a:cubicBezTo>
                  <a:cubicBezTo>
                    <a:pt x="1246" y="411"/>
                    <a:pt x="1249" y="411"/>
                    <a:pt x="1252" y="410"/>
                  </a:cubicBezTo>
                  <a:cubicBezTo>
                    <a:pt x="1283" y="405"/>
                    <a:pt x="1303" y="376"/>
                    <a:pt x="1298" y="345"/>
                  </a:cubicBezTo>
                  <a:cubicBezTo>
                    <a:pt x="1247" y="51"/>
                    <a:pt x="1247" y="51"/>
                    <a:pt x="1247" y="51"/>
                  </a:cubicBezTo>
                  <a:cubicBezTo>
                    <a:pt x="1242" y="21"/>
                    <a:pt x="1213" y="0"/>
                    <a:pt x="1183" y="5"/>
                  </a:cubicBezTo>
                  <a:cubicBezTo>
                    <a:pt x="894" y="55"/>
                    <a:pt x="894" y="55"/>
                    <a:pt x="894" y="55"/>
                  </a:cubicBezTo>
                  <a:cubicBezTo>
                    <a:pt x="863" y="60"/>
                    <a:pt x="843" y="89"/>
                    <a:pt x="848" y="120"/>
                  </a:cubicBezTo>
                  <a:cubicBezTo>
                    <a:pt x="853" y="150"/>
                    <a:pt x="882" y="171"/>
                    <a:pt x="913" y="165"/>
                  </a:cubicBezTo>
                  <a:cubicBezTo>
                    <a:pt x="1080" y="137"/>
                    <a:pt x="1080" y="137"/>
                    <a:pt x="1080" y="137"/>
                  </a:cubicBezTo>
                  <a:cubicBezTo>
                    <a:pt x="722" y="714"/>
                    <a:pt x="57" y="869"/>
                    <a:pt x="49" y="870"/>
                  </a:cubicBezTo>
                  <a:cubicBezTo>
                    <a:pt x="19" y="877"/>
                    <a:pt x="0" y="907"/>
                    <a:pt x="7" y="937"/>
                  </a:cubicBezTo>
                  <a:cubicBezTo>
                    <a:pt x="13" y="963"/>
                    <a:pt x="36" y="981"/>
                    <a:pt x="62" y="9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3" name="Group 12"/>
          <p:cNvGrpSpPr/>
          <p:nvPr/>
        </p:nvGrpSpPr>
        <p:grpSpPr>
          <a:xfrm>
            <a:off x="8455214" y="2515104"/>
            <a:ext cx="265480" cy="254688"/>
            <a:chOff x="6252038" y="1989923"/>
            <a:chExt cx="390525" cy="374650"/>
          </a:xfrm>
          <a:solidFill>
            <a:schemeClr val="bg1"/>
          </a:solidFill>
        </p:grpSpPr>
        <p:sp>
          <p:nvSpPr>
            <p:cNvPr id="56" name="Freeform 186"/>
            <p:cNvSpPr>
              <a:spLocks/>
            </p:cNvSpPr>
            <p:nvPr/>
          </p:nvSpPr>
          <p:spPr bwMode="auto">
            <a:xfrm>
              <a:off x="6313157" y="2163749"/>
              <a:ext cx="270999" cy="64943"/>
            </a:xfrm>
            <a:custGeom>
              <a:avLst/>
              <a:gdLst>
                <a:gd name="T0" fmla="*/ 73 w 167"/>
                <a:gd name="T1" fmla="*/ 90 h 90"/>
                <a:gd name="T2" fmla="*/ 55 w 167"/>
                <a:gd name="T3" fmla="*/ 55 h 90"/>
                <a:gd name="T4" fmla="*/ 45 w 167"/>
                <a:gd name="T5" fmla="*/ 76 h 90"/>
                <a:gd name="T6" fmla="*/ 30 w 167"/>
                <a:gd name="T7" fmla="*/ 64 h 90"/>
                <a:gd name="T8" fmla="*/ 0 w 167"/>
                <a:gd name="T9" fmla="*/ 64 h 90"/>
                <a:gd name="T10" fmla="*/ 0 w 167"/>
                <a:gd name="T11" fmla="*/ 53 h 90"/>
                <a:gd name="T12" fmla="*/ 34 w 167"/>
                <a:gd name="T13" fmla="*/ 53 h 90"/>
                <a:gd name="T14" fmla="*/ 36 w 167"/>
                <a:gd name="T15" fmla="*/ 55 h 90"/>
                <a:gd name="T16" fmla="*/ 41 w 167"/>
                <a:gd name="T17" fmla="*/ 59 h 90"/>
                <a:gd name="T18" fmla="*/ 46 w 167"/>
                <a:gd name="T19" fmla="*/ 48 h 90"/>
                <a:gd name="T20" fmla="*/ 55 w 167"/>
                <a:gd name="T21" fmla="*/ 30 h 90"/>
                <a:gd name="T22" fmla="*/ 71 w 167"/>
                <a:gd name="T23" fmla="*/ 62 h 90"/>
                <a:gd name="T24" fmla="*/ 92 w 167"/>
                <a:gd name="T25" fmla="*/ 0 h 90"/>
                <a:gd name="T26" fmla="*/ 108 w 167"/>
                <a:gd name="T27" fmla="*/ 45 h 90"/>
                <a:gd name="T28" fmla="*/ 122 w 167"/>
                <a:gd name="T29" fmla="*/ 25 h 90"/>
                <a:gd name="T30" fmla="*/ 129 w 167"/>
                <a:gd name="T31" fmla="*/ 59 h 90"/>
                <a:gd name="T32" fmla="*/ 134 w 167"/>
                <a:gd name="T33" fmla="*/ 55 h 90"/>
                <a:gd name="T34" fmla="*/ 136 w 167"/>
                <a:gd name="T35" fmla="*/ 53 h 90"/>
                <a:gd name="T36" fmla="*/ 167 w 167"/>
                <a:gd name="T37" fmla="*/ 53 h 90"/>
                <a:gd name="T38" fmla="*/ 167 w 167"/>
                <a:gd name="T39" fmla="*/ 64 h 90"/>
                <a:gd name="T40" fmla="*/ 140 w 167"/>
                <a:gd name="T41" fmla="*/ 64 h 90"/>
                <a:gd name="T42" fmla="*/ 121 w 167"/>
                <a:gd name="T43" fmla="*/ 79 h 90"/>
                <a:gd name="T44" fmla="*/ 116 w 167"/>
                <a:gd name="T45" fmla="*/ 53 h 90"/>
                <a:gd name="T46" fmla="*/ 105 w 167"/>
                <a:gd name="T47" fmla="*/ 68 h 90"/>
                <a:gd name="T48" fmla="*/ 92 w 167"/>
                <a:gd name="T49" fmla="*/ 34 h 90"/>
                <a:gd name="T50" fmla="*/ 73 w 167"/>
                <a:gd name="T51"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7" h="90">
                  <a:moveTo>
                    <a:pt x="73" y="90"/>
                  </a:moveTo>
                  <a:lnTo>
                    <a:pt x="55" y="55"/>
                  </a:lnTo>
                  <a:lnTo>
                    <a:pt x="45" y="76"/>
                  </a:lnTo>
                  <a:lnTo>
                    <a:pt x="30" y="64"/>
                  </a:lnTo>
                  <a:lnTo>
                    <a:pt x="0" y="64"/>
                  </a:lnTo>
                  <a:lnTo>
                    <a:pt x="0" y="53"/>
                  </a:lnTo>
                  <a:lnTo>
                    <a:pt x="34" y="53"/>
                  </a:lnTo>
                  <a:lnTo>
                    <a:pt x="36" y="55"/>
                  </a:lnTo>
                  <a:lnTo>
                    <a:pt x="41" y="59"/>
                  </a:lnTo>
                  <a:lnTo>
                    <a:pt x="46" y="48"/>
                  </a:lnTo>
                  <a:lnTo>
                    <a:pt x="55" y="30"/>
                  </a:lnTo>
                  <a:lnTo>
                    <a:pt x="71" y="62"/>
                  </a:lnTo>
                  <a:lnTo>
                    <a:pt x="92" y="0"/>
                  </a:lnTo>
                  <a:lnTo>
                    <a:pt x="108" y="45"/>
                  </a:lnTo>
                  <a:lnTo>
                    <a:pt x="122" y="25"/>
                  </a:lnTo>
                  <a:lnTo>
                    <a:pt x="129" y="59"/>
                  </a:lnTo>
                  <a:lnTo>
                    <a:pt x="134" y="55"/>
                  </a:lnTo>
                  <a:lnTo>
                    <a:pt x="136" y="53"/>
                  </a:lnTo>
                  <a:lnTo>
                    <a:pt x="167" y="53"/>
                  </a:lnTo>
                  <a:lnTo>
                    <a:pt x="167" y="64"/>
                  </a:lnTo>
                  <a:lnTo>
                    <a:pt x="140" y="64"/>
                  </a:lnTo>
                  <a:lnTo>
                    <a:pt x="121" y="79"/>
                  </a:lnTo>
                  <a:lnTo>
                    <a:pt x="116" y="53"/>
                  </a:lnTo>
                  <a:lnTo>
                    <a:pt x="105" y="68"/>
                  </a:lnTo>
                  <a:lnTo>
                    <a:pt x="92" y="34"/>
                  </a:lnTo>
                  <a:lnTo>
                    <a:pt x="73"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187"/>
            <p:cNvSpPr>
              <a:spLocks noEditPoints="1"/>
            </p:cNvSpPr>
            <p:nvPr/>
          </p:nvSpPr>
          <p:spPr bwMode="auto">
            <a:xfrm>
              <a:off x="6252038" y="1989923"/>
              <a:ext cx="390525" cy="374650"/>
            </a:xfrm>
            <a:custGeom>
              <a:avLst/>
              <a:gdLst>
                <a:gd name="T0" fmla="*/ 347 w 408"/>
                <a:gd name="T1" fmla="*/ 0 h 391"/>
                <a:gd name="T2" fmla="*/ 62 w 408"/>
                <a:gd name="T3" fmla="*/ 0 h 391"/>
                <a:gd name="T4" fmla="*/ 0 w 408"/>
                <a:gd name="T5" fmla="*/ 62 h 391"/>
                <a:gd name="T6" fmla="*/ 0 w 408"/>
                <a:gd name="T7" fmla="*/ 248 h 391"/>
                <a:gd name="T8" fmla="*/ 62 w 408"/>
                <a:gd name="T9" fmla="*/ 309 h 391"/>
                <a:gd name="T10" fmla="*/ 169 w 408"/>
                <a:gd name="T11" fmla="*/ 309 h 391"/>
                <a:gd name="T12" fmla="*/ 169 w 408"/>
                <a:gd name="T13" fmla="*/ 332 h 391"/>
                <a:gd name="T14" fmla="*/ 147 w 408"/>
                <a:gd name="T15" fmla="*/ 332 h 391"/>
                <a:gd name="T16" fmla="*/ 112 w 408"/>
                <a:gd name="T17" fmla="*/ 361 h 391"/>
                <a:gd name="T18" fmla="*/ 112 w 408"/>
                <a:gd name="T19" fmla="*/ 363 h 391"/>
                <a:gd name="T20" fmla="*/ 147 w 408"/>
                <a:gd name="T21" fmla="*/ 391 h 391"/>
                <a:gd name="T22" fmla="*/ 261 w 408"/>
                <a:gd name="T23" fmla="*/ 391 h 391"/>
                <a:gd name="T24" fmla="*/ 297 w 408"/>
                <a:gd name="T25" fmla="*/ 363 h 391"/>
                <a:gd name="T26" fmla="*/ 297 w 408"/>
                <a:gd name="T27" fmla="*/ 361 h 391"/>
                <a:gd name="T28" fmla="*/ 261 w 408"/>
                <a:gd name="T29" fmla="*/ 332 h 391"/>
                <a:gd name="T30" fmla="*/ 239 w 408"/>
                <a:gd name="T31" fmla="*/ 332 h 391"/>
                <a:gd name="T32" fmla="*/ 239 w 408"/>
                <a:gd name="T33" fmla="*/ 309 h 391"/>
                <a:gd name="T34" fmla="*/ 347 w 408"/>
                <a:gd name="T35" fmla="*/ 309 h 391"/>
                <a:gd name="T36" fmla="*/ 408 w 408"/>
                <a:gd name="T37" fmla="*/ 248 h 391"/>
                <a:gd name="T38" fmla="*/ 408 w 408"/>
                <a:gd name="T39" fmla="*/ 62 h 391"/>
                <a:gd name="T40" fmla="*/ 347 w 408"/>
                <a:gd name="T41" fmla="*/ 0 h 391"/>
                <a:gd name="T42" fmla="*/ 360 w 408"/>
                <a:gd name="T43" fmla="*/ 256 h 391"/>
                <a:gd name="T44" fmla="*/ 355 w 408"/>
                <a:gd name="T45" fmla="*/ 261 h 391"/>
                <a:gd name="T46" fmla="*/ 54 w 408"/>
                <a:gd name="T47" fmla="*/ 261 h 391"/>
                <a:gd name="T48" fmla="*/ 48 w 408"/>
                <a:gd name="T49" fmla="*/ 256 h 391"/>
                <a:gd name="T50" fmla="*/ 48 w 408"/>
                <a:gd name="T51" fmla="*/ 54 h 391"/>
                <a:gd name="T52" fmla="*/ 54 w 408"/>
                <a:gd name="T53" fmla="*/ 48 h 391"/>
                <a:gd name="T54" fmla="*/ 355 w 408"/>
                <a:gd name="T55" fmla="*/ 48 h 391"/>
                <a:gd name="T56" fmla="*/ 360 w 408"/>
                <a:gd name="T57" fmla="*/ 54 h 391"/>
                <a:gd name="T58" fmla="*/ 360 w 408"/>
                <a:gd name="T59" fmla="*/ 256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8" h="391">
                  <a:moveTo>
                    <a:pt x="347" y="0"/>
                  </a:moveTo>
                  <a:cubicBezTo>
                    <a:pt x="62" y="0"/>
                    <a:pt x="62" y="0"/>
                    <a:pt x="62" y="0"/>
                  </a:cubicBezTo>
                  <a:cubicBezTo>
                    <a:pt x="28" y="0"/>
                    <a:pt x="0" y="28"/>
                    <a:pt x="0" y="62"/>
                  </a:cubicBezTo>
                  <a:cubicBezTo>
                    <a:pt x="0" y="248"/>
                    <a:pt x="0" y="248"/>
                    <a:pt x="0" y="248"/>
                  </a:cubicBezTo>
                  <a:cubicBezTo>
                    <a:pt x="0" y="282"/>
                    <a:pt x="28" y="309"/>
                    <a:pt x="62" y="309"/>
                  </a:cubicBezTo>
                  <a:cubicBezTo>
                    <a:pt x="169" y="309"/>
                    <a:pt x="169" y="309"/>
                    <a:pt x="169" y="309"/>
                  </a:cubicBezTo>
                  <a:cubicBezTo>
                    <a:pt x="169" y="332"/>
                    <a:pt x="169" y="332"/>
                    <a:pt x="169" y="332"/>
                  </a:cubicBezTo>
                  <a:cubicBezTo>
                    <a:pt x="147" y="332"/>
                    <a:pt x="147" y="332"/>
                    <a:pt x="147" y="332"/>
                  </a:cubicBezTo>
                  <a:cubicBezTo>
                    <a:pt x="125" y="332"/>
                    <a:pt x="112" y="345"/>
                    <a:pt x="112" y="361"/>
                  </a:cubicBezTo>
                  <a:cubicBezTo>
                    <a:pt x="112" y="363"/>
                    <a:pt x="112" y="363"/>
                    <a:pt x="112" y="363"/>
                  </a:cubicBezTo>
                  <a:cubicBezTo>
                    <a:pt x="112" y="378"/>
                    <a:pt x="125" y="391"/>
                    <a:pt x="147" y="391"/>
                  </a:cubicBezTo>
                  <a:cubicBezTo>
                    <a:pt x="261" y="391"/>
                    <a:pt x="261" y="391"/>
                    <a:pt x="261" y="391"/>
                  </a:cubicBezTo>
                  <a:cubicBezTo>
                    <a:pt x="284" y="391"/>
                    <a:pt x="297" y="378"/>
                    <a:pt x="297" y="363"/>
                  </a:cubicBezTo>
                  <a:cubicBezTo>
                    <a:pt x="297" y="361"/>
                    <a:pt x="297" y="361"/>
                    <a:pt x="297" y="361"/>
                  </a:cubicBezTo>
                  <a:cubicBezTo>
                    <a:pt x="297" y="345"/>
                    <a:pt x="284" y="332"/>
                    <a:pt x="261" y="332"/>
                  </a:cubicBezTo>
                  <a:cubicBezTo>
                    <a:pt x="239" y="332"/>
                    <a:pt x="239" y="332"/>
                    <a:pt x="239" y="332"/>
                  </a:cubicBezTo>
                  <a:cubicBezTo>
                    <a:pt x="239" y="309"/>
                    <a:pt x="239" y="309"/>
                    <a:pt x="239" y="309"/>
                  </a:cubicBezTo>
                  <a:cubicBezTo>
                    <a:pt x="347" y="309"/>
                    <a:pt x="347" y="309"/>
                    <a:pt x="347" y="309"/>
                  </a:cubicBezTo>
                  <a:cubicBezTo>
                    <a:pt x="381" y="309"/>
                    <a:pt x="408" y="282"/>
                    <a:pt x="408" y="248"/>
                  </a:cubicBezTo>
                  <a:cubicBezTo>
                    <a:pt x="408" y="62"/>
                    <a:pt x="408" y="62"/>
                    <a:pt x="408" y="62"/>
                  </a:cubicBezTo>
                  <a:cubicBezTo>
                    <a:pt x="408" y="28"/>
                    <a:pt x="381" y="0"/>
                    <a:pt x="347" y="0"/>
                  </a:cubicBezTo>
                  <a:close/>
                  <a:moveTo>
                    <a:pt x="360" y="256"/>
                  </a:moveTo>
                  <a:cubicBezTo>
                    <a:pt x="360" y="259"/>
                    <a:pt x="358" y="261"/>
                    <a:pt x="355" y="261"/>
                  </a:cubicBezTo>
                  <a:cubicBezTo>
                    <a:pt x="54" y="261"/>
                    <a:pt x="54" y="261"/>
                    <a:pt x="54" y="261"/>
                  </a:cubicBezTo>
                  <a:cubicBezTo>
                    <a:pt x="51" y="261"/>
                    <a:pt x="48" y="259"/>
                    <a:pt x="48" y="256"/>
                  </a:cubicBezTo>
                  <a:cubicBezTo>
                    <a:pt x="48" y="54"/>
                    <a:pt x="48" y="54"/>
                    <a:pt x="48" y="54"/>
                  </a:cubicBezTo>
                  <a:cubicBezTo>
                    <a:pt x="48" y="51"/>
                    <a:pt x="51" y="48"/>
                    <a:pt x="54" y="48"/>
                  </a:cubicBezTo>
                  <a:cubicBezTo>
                    <a:pt x="355" y="48"/>
                    <a:pt x="355" y="48"/>
                    <a:pt x="355" y="48"/>
                  </a:cubicBezTo>
                  <a:cubicBezTo>
                    <a:pt x="358" y="48"/>
                    <a:pt x="360" y="51"/>
                    <a:pt x="360" y="54"/>
                  </a:cubicBezTo>
                  <a:lnTo>
                    <a:pt x="360"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nvGrpSpPr>
            <p:cNvPr id="12" name="Group 11"/>
            <p:cNvGrpSpPr/>
            <p:nvPr/>
          </p:nvGrpSpPr>
          <p:grpSpPr>
            <a:xfrm>
              <a:off x="6457955" y="2063170"/>
              <a:ext cx="106362" cy="74804"/>
              <a:chOff x="6114480" y="1936750"/>
              <a:chExt cx="144462" cy="101600"/>
            </a:xfrm>
            <a:grpFill/>
          </p:grpSpPr>
          <p:sp>
            <p:nvSpPr>
              <p:cNvPr id="80" name="Freeform 96"/>
              <p:cNvSpPr>
                <a:spLocks/>
              </p:cNvSpPr>
              <p:nvPr/>
            </p:nvSpPr>
            <p:spPr bwMode="auto">
              <a:xfrm>
                <a:off x="6227192" y="1936750"/>
                <a:ext cx="31750" cy="101600"/>
              </a:xfrm>
              <a:custGeom>
                <a:avLst/>
                <a:gdLst>
                  <a:gd name="T0" fmla="*/ 83 w 109"/>
                  <a:gd name="T1" fmla="*/ 0 h 357"/>
                  <a:gd name="T2" fmla="*/ 26 w 109"/>
                  <a:gd name="T3" fmla="*/ 0 h 357"/>
                  <a:gd name="T4" fmla="*/ 0 w 109"/>
                  <a:gd name="T5" fmla="*/ 21 h 357"/>
                  <a:gd name="T6" fmla="*/ 0 w 109"/>
                  <a:gd name="T7" fmla="*/ 336 h 357"/>
                  <a:gd name="T8" fmla="*/ 26 w 109"/>
                  <a:gd name="T9" fmla="*/ 357 h 357"/>
                  <a:gd name="T10" fmla="*/ 83 w 109"/>
                  <a:gd name="T11" fmla="*/ 357 h 357"/>
                  <a:gd name="T12" fmla="*/ 109 w 109"/>
                  <a:gd name="T13" fmla="*/ 336 h 357"/>
                  <a:gd name="T14" fmla="*/ 109 w 109"/>
                  <a:gd name="T15" fmla="*/ 21 h 357"/>
                  <a:gd name="T16" fmla="*/ 83 w 109"/>
                  <a:gd name="T17" fmla="*/ 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357">
                    <a:moveTo>
                      <a:pt x="83" y="0"/>
                    </a:moveTo>
                    <a:cubicBezTo>
                      <a:pt x="26" y="0"/>
                      <a:pt x="26" y="0"/>
                      <a:pt x="26" y="0"/>
                    </a:cubicBezTo>
                    <a:cubicBezTo>
                      <a:pt x="11" y="0"/>
                      <a:pt x="0" y="9"/>
                      <a:pt x="0" y="21"/>
                    </a:cubicBezTo>
                    <a:cubicBezTo>
                      <a:pt x="0" y="336"/>
                      <a:pt x="0" y="336"/>
                      <a:pt x="0" y="336"/>
                    </a:cubicBezTo>
                    <a:cubicBezTo>
                      <a:pt x="0" y="347"/>
                      <a:pt x="11" y="357"/>
                      <a:pt x="26" y="357"/>
                    </a:cubicBezTo>
                    <a:cubicBezTo>
                      <a:pt x="83" y="357"/>
                      <a:pt x="83" y="357"/>
                      <a:pt x="83" y="357"/>
                    </a:cubicBezTo>
                    <a:cubicBezTo>
                      <a:pt x="97" y="357"/>
                      <a:pt x="109" y="347"/>
                      <a:pt x="109" y="336"/>
                    </a:cubicBezTo>
                    <a:cubicBezTo>
                      <a:pt x="109" y="21"/>
                      <a:pt x="109" y="21"/>
                      <a:pt x="109" y="21"/>
                    </a:cubicBezTo>
                    <a:cubicBezTo>
                      <a:pt x="109" y="9"/>
                      <a:pt x="97" y="0"/>
                      <a:pt x="8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97"/>
              <p:cNvSpPr>
                <a:spLocks/>
              </p:cNvSpPr>
              <p:nvPr/>
            </p:nvSpPr>
            <p:spPr bwMode="auto">
              <a:xfrm>
                <a:off x="6189092" y="1960562"/>
                <a:ext cx="31750" cy="77788"/>
              </a:xfrm>
              <a:custGeom>
                <a:avLst/>
                <a:gdLst>
                  <a:gd name="T0" fmla="*/ 83 w 109"/>
                  <a:gd name="T1" fmla="*/ 0 h 273"/>
                  <a:gd name="T2" fmla="*/ 26 w 109"/>
                  <a:gd name="T3" fmla="*/ 0 h 273"/>
                  <a:gd name="T4" fmla="*/ 0 w 109"/>
                  <a:gd name="T5" fmla="*/ 21 h 273"/>
                  <a:gd name="T6" fmla="*/ 0 w 109"/>
                  <a:gd name="T7" fmla="*/ 252 h 273"/>
                  <a:gd name="T8" fmla="*/ 26 w 109"/>
                  <a:gd name="T9" fmla="*/ 273 h 273"/>
                  <a:gd name="T10" fmla="*/ 83 w 109"/>
                  <a:gd name="T11" fmla="*/ 273 h 273"/>
                  <a:gd name="T12" fmla="*/ 109 w 109"/>
                  <a:gd name="T13" fmla="*/ 252 h 273"/>
                  <a:gd name="T14" fmla="*/ 109 w 109"/>
                  <a:gd name="T15" fmla="*/ 21 h 273"/>
                  <a:gd name="T16" fmla="*/ 83 w 109"/>
                  <a:gd name="T17" fmla="*/ 0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273">
                    <a:moveTo>
                      <a:pt x="83" y="0"/>
                    </a:moveTo>
                    <a:cubicBezTo>
                      <a:pt x="26" y="0"/>
                      <a:pt x="26" y="0"/>
                      <a:pt x="26" y="0"/>
                    </a:cubicBezTo>
                    <a:cubicBezTo>
                      <a:pt x="12" y="0"/>
                      <a:pt x="0" y="9"/>
                      <a:pt x="0" y="21"/>
                    </a:cubicBezTo>
                    <a:cubicBezTo>
                      <a:pt x="0" y="252"/>
                      <a:pt x="0" y="252"/>
                      <a:pt x="0" y="252"/>
                    </a:cubicBezTo>
                    <a:cubicBezTo>
                      <a:pt x="0" y="263"/>
                      <a:pt x="12" y="273"/>
                      <a:pt x="26" y="273"/>
                    </a:cubicBezTo>
                    <a:cubicBezTo>
                      <a:pt x="83" y="273"/>
                      <a:pt x="83" y="273"/>
                      <a:pt x="83" y="273"/>
                    </a:cubicBezTo>
                    <a:cubicBezTo>
                      <a:pt x="98" y="273"/>
                      <a:pt x="109" y="263"/>
                      <a:pt x="109" y="252"/>
                    </a:cubicBezTo>
                    <a:cubicBezTo>
                      <a:pt x="109" y="21"/>
                      <a:pt x="109" y="21"/>
                      <a:pt x="109" y="21"/>
                    </a:cubicBezTo>
                    <a:cubicBezTo>
                      <a:pt x="109" y="9"/>
                      <a:pt x="98" y="0"/>
                      <a:pt x="8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98"/>
              <p:cNvSpPr>
                <a:spLocks/>
              </p:cNvSpPr>
              <p:nvPr/>
            </p:nvSpPr>
            <p:spPr bwMode="auto">
              <a:xfrm>
                <a:off x="6152580" y="1984375"/>
                <a:ext cx="30163" cy="53975"/>
              </a:xfrm>
              <a:custGeom>
                <a:avLst/>
                <a:gdLst>
                  <a:gd name="T0" fmla="*/ 83 w 109"/>
                  <a:gd name="T1" fmla="*/ 0 h 189"/>
                  <a:gd name="T2" fmla="*/ 26 w 109"/>
                  <a:gd name="T3" fmla="*/ 0 h 189"/>
                  <a:gd name="T4" fmla="*/ 0 w 109"/>
                  <a:gd name="T5" fmla="*/ 21 h 189"/>
                  <a:gd name="T6" fmla="*/ 0 w 109"/>
                  <a:gd name="T7" fmla="*/ 168 h 189"/>
                  <a:gd name="T8" fmla="*/ 26 w 109"/>
                  <a:gd name="T9" fmla="*/ 189 h 189"/>
                  <a:gd name="T10" fmla="*/ 83 w 109"/>
                  <a:gd name="T11" fmla="*/ 189 h 189"/>
                  <a:gd name="T12" fmla="*/ 109 w 109"/>
                  <a:gd name="T13" fmla="*/ 168 h 189"/>
                  <a:gd name="T14" fmla="*/ 109 w 109"/>
                  <a:gd name="T15" fmla="*/ 21 h 189"/>
                  <a:gd name="T16" fmla="*/ 83 w 109"/>
                  <a:gd name="T17"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89">
                    <a:moveTo>
                      <a:pt x="83" y="0"/>
                    </a:moveTo>
                    <a:cubicBezTo>
                      <a:pt x="26" y="0"/>
                      <a:pt x="26" y="0"/>
                      <a:pt x="26" y="0"/>
                    </a:cubicBezTo>
                    <a:cubicBezTo>
                      <a:pt x="11" y="0"/>
                      <a:pt x="0" y="9"/>
                      <a:pt x="0" y="21"/>
                    </a:cubicBezTo>
                    <a:cubicBezTo>
                      <a:pt x="0" y="168"/>
                      <a:pt x="0" y="168"/>
                      <a:pt x="0" y="168"/>
                    </a:cubicBezTo>
                    <a:cubicBezTo>
                      <a:pt x="0" y="179"/>
                      <a:pt x="11" y="189"/>
                      <a:pt x="26" y="189"/>
                    </a:cubicBezTo>
                    <a:cubicBezTo>
                      <a:pt x="83" y="189"/>
                      <a:pt x="83" y="189"/>
                      <a:pt x="83" y="189"/>
                    </a:cubicBezTo>
                    <a:cubicBezTo>
                      <a:pt x="97" y="189"/>
                      <a:pt x="109" y="179"/>
                      <a:pt x="109" y="168"/>
                    </a:cubicBezTo>
                    <a:cubicBezTo>
                      <a:pt x="109" y="21"/>
                      <a:pt x="109" y="21"/>
                      <a:pt x="109" y="21"/>
                    </a:cubicBezTo>
                    <a:cubicBezTo>
                      <a:pt x="109" y="9"/>
                      <a:pt x="97" y="0"/>
                      <a:pt x="8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99"/>
              <p:cNvSpPr>
                <a:spLocks/>
              </p:cNvSpPr>
              <p:nvPr/>
            </p:nvSpPr>
            <p:spPr bwMode="auto">
              <a:xfrm>
                <a:off x="6114480" y="2008187"/>
                <a:ext cx="31750" cy="30163"/>
              </a:xfrm>
              <a:custGeom>
                <a:avLst/>
                <a:gdLst>
                  <a:gd name="T0" fmla="*/ 83 w 109"/>
                  <a:gd name="T1" fmla="*/ 0 h 105"/>
                  <a:gd name="T2" fmla="*/ 26 w 109"/>
                  <a:gd name="T3" fmla="*/ 0 h 105"/>
                  <a:gd name="T4" fmla="*/ 0 w 109"/>
                  <a:gd name="T5" fmla="*/ 21 h 105"/>
                  <a:gd name="T6" fmla="*/ 0 w 109"/>
                  <a:gd name="T7" fmla="*/ 84 h 105"/>
                  <a:gd name="T8" fmla="*/ 4 w 109"/>
                  <a:gd name="T9" fmla="*/ 95 h 105"/>
                  <a:gd name="T10" fmla="*/ 4 w 109"/>
                  <a:gd name="T11" fmla="*/ 98 h 105"/>
                  <a:gd name="T12" fmla="*/ 7 w 109"/>
                  <a:gd name="T13" fmla="*/ 98 h 105"/>
                  <a:gd name="T14" fmla="*/ 26 w 109"/>
                  <a:gd name="T15" fmla="*/ 105 h 105"/>
                  <a:gd name="T16" fmla="*/ 83 w 109"/>
                  <a:gd name="T17" fmla="*/ 105 h 105"/>
                  <a:gd name="T18" fmla="*/ 109 w 109"/>
                  <a:gd name="T19" fmla="*/ 84 h 105"/>
                  <a:gd name="T20" fmla="*/ 109 w 109"/>
                  <a:gd name="T21" fmla="*/ 21 h 105"/>
                  <a:gd name="T22" fmla="*/ 83 w 109"/>
                  <a:gd name="T23"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9" h="105">
                    <a:moveTo>
                      <a:pt x="83" y="0"/>
                    </a:moveTo>
                    <a:cubicBezTo>
                      <a:pt x="26" y="0"/>
                      <a:pt x="26" y="0"/>
                      <a:pt x="26" y="0"/>
                    </a:cubicBezTo>
                    <a:cubicBezTo>
                      <a:pt x="12" y="0"/>
                      <a:pt x="0" y="9"/>
                      <a:pt x="0" y="21"/>
                    </a:cubicBezTo>
                    <a:cubicBezTo>
                      <a:pt x="0" y="84"/>
                      <a:pt x="0" y="84"/>
                      <a:pt x="0" y="84"/>
                    </a:cubicBezTo>
                    <a:cubicBezTo>
                      <a:pt x="0" y="88"/>
                      <a:pt x="2" y="92"/>
                      <a:pt x="4" y="95"/>
                    </a:cubicBezTo>
                    <a:cubicBezTo>
                      <a:pt x="4" y="98"/>
                      <a:pt x="4" y="98"/>
                      <a:pt x="4" y="98"/>
                    </a:cubicBezTo>
                    <a:cubicBezTo>
                      <a:pt x="7" y="98"/>
                      <a:pt x="7" y="98"/>
                      <a:pt x="7" y="98"/>
                    </a:cubicBezTo>
                    <a:cubicBezTo>
                      <a:pt x="11" y="102"/>
                      <a:pt x="18" y="105"/>
                      <a:pt x="26" y="105"/>
                    </a:cubicBezTo>
                    <a:cubicBezTo>
                      <a:pt x="83" y="105"/>
                      <a:pt x="83" y="105"/>
                      <a:pt x="83" y="105"/>
                    </a:cubicBezTo>
                    <a:cubicBezTo>
                      <a:pt x="98" y="105"/>
                      <a:pt x="109" y="95"/>
                      <a:pt x="109" y="84"/>
                    </a:cubicBezTo>
                    <a:cubicBezTo>
                      <a:pt x="109" y="21"/>
                      <a:pt x="109" y="21"/>
                      <a:pt x="109" y="21"/>
                    </a:cubicBezTo>
                    <a:cubicBezTo>
                      <a:pt x="109" y="9"/>
                      <a:pt x="98" y="0"/>
                      <a:pt x="8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4" name="Freeform 100"/>
            <p:cNvSpPr>
              <a:spLocks noEditPoints="1"/>
            </p:cNvSpPr>
            <p:nvPr/>
          </p:nvSpPr>
          <p:spPr bwMode="auto">
            <a:xfrm>
              <a:off x="6313157" y="2056022"/>
              <a:ext cx="107727" cy="107727"/>
            </a:xfrm>
            <a:custGeom>
              <a:avLst/>
              <a:gdLst>
                <a:gd name="T0" fmla="*/ 268 w 537"/>
                <a:gd name="T1" fmla="*/ 538 h 538"/>
                <a:gd name="T2" fmla="*/ 537 w 537"/>
                <a:gd name="T3" fmla="*/ 269 h 538"/>
                <a:gd name="T4" fmla="*/ 268 w 537"/>
                <a:gd name="T5" fmla="*/ 0 h 538"/>
                <a:gd name="T6" fmla="*/ 0 w 537"/>
                <a:gd name="T7" fmla="*/ 269 h 538"/>
                <a:gd name="T8" fmla="*/ 268 w 537"/>
                <a:gd name="T9" fmla="*/ 538 h 538"/>
                <a:gd name="T10" fmla="*/ 268 w 537"/>
                <a:gd name="T11" fmla="*/ 23 h 538"/>
                <a:gd name="T12" fmla="*/ 514 w 537"/>
                <a:gd name="T13" fmla="*/ 269 h 538"/>
                <a:gd name="T14" fmla="*/ 268 w 537"/>
                <a:gd name="T15" fmla="*/ 269 h 538"/>
                <a:gd name="T16" fmla="*/ 268 w 537"/>
                <a:gd name="T17" fmla="*/ 23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7" h="538">
                  <a:moveTo>
                    <a:pt x="268" y="538"/>
                  </a:moveTo>
                  <a:cubicBezTo>
                    <a:pt x="417" y="538"/>
                    <a:pt x="537" y="418"/>
                    <a:pt x="537" y="269"/>
                  </a:cubicBezTo>
                  <a:cubicBezTo>
                    <a:pt x="537" y="121"/>
                    <a:pt x="417" y="0"/>
                    <a:pt x="268" y="0"/>
                  </a:cubicBezTo>
                  <a:cubicBezTo>
                    <a:pt x="120" y="0"/>
                    <a:pt x="0" y="121"/>
                    <a:pt x="0" y="269"/>
                  </a:cubicBezTo>
                  <a:cubicBezTo>
                    <a:pt x="0" y="418"/>
                    <a:pt x="120" y="538"/>
                    <a:pt x="268" y="538"/>
                  </a:cubicBezTo>
                  <a:close/>
                  <a:moveTo>
                    <a:pt x="268" y="23"/>
                  </a:moveTo>
                  <a:cubicBezTo>
                    <a:pt x="404" y="23"/>
                    <a:pt x="514" y="133"/>
                    <a:pt x="514" y="269"/>
                  </a:cubicBezTo>
                  <a:cubicBezTo>
                    <a:pt x="268" y="269"/>
                    <a:pt x="268" y="269"/>
                    <a:pt x="268" y="269"/>
                  </a:cubicBezTo>
                  <a:lnTo>
                    <a:pt x="268" y="23"/>
                  </a:lnTo>
                  <a:close/>
                </a:path>
              </a:pathLst>
            </a:custGeom>
            <a:grpFill/>
            <a:ln>
              <a:noFill/>
            </a:ln>
            <a:extLst/>
          </p:spPr>
          <p:txBody>
            <a:bodyPr vert="horz" wrap="square" lIns="91440" tIns="45720" rIns="91440" bIns="45720" numCol="1" anchor="t" anchorCtr="0" compatLnSpc="1">
              <a:prstTxWarp prst="textNoShape">
                <a:avLst/>
              </a:prstTxWarp>
            </a:bodyPr>
            <a:lstStyle/>
            <a:p>
              <a:endParaRPr lang="en-US" dirty="0"/>
            </a:p>
          </p:txBody>
        </p:sp>
      </p:grpSp>
      <p:sp>
        <p:nvSpPr>
          <p:cNvPr id="78" name="TextBox 9"/>
          <p:cNvSpPr txBox="1"/>
          <p:nvPr>
            <p:custDataLst>
              <p:tags r:id="rId14"/>
            </p:custDataLst>
          </p:nvPr>
        </p:nvSpPr>
        <p:spPr>
          <a:xfrm>
            <a:off x="6093641" y="5127485"/>
            <a:ext cx="2789335" cy="1009631"/>
          </a:xfrm>
          <a:prstGeom prst="rect">
            <a:avLst/>
          </a:prstGeom>
          <a:solidFill>
            <a:schemeClr val="accent2"/>
          </a:solidFill>
          <a:ln w="9525">
            <a:noFill/>
            <a:miter lim="800000"/>
            <a:headEnd/>
            <a:tailEnd/>
          </a:ln>
          <a:effectLst/>
        </p:spPr>
        <p:txBody>
          <a:bodyPr vert="horz" wrap="square" lIns="76200" tIns="76200" rIns="76200" bIns="76200" numCol="1" anchor="t" anchorCtr="0" compatLnSpc="1">
            <a:prstTxWarp prst="textNoShape">
              <a:avLst/>
            </a:prstTxWarp>
            <a:no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400" dirty="0" smtClean="0">
                <a:solidFill>
                  <a:schemeClr val="bg1"/>
                </a:solidFill>
              </a:rPr>
              <a:t>If made publicly available, the model could also be used by other organizations as a portfolio management tool</a:t>
            </a:r>
            <a:endParaRPr lang="en-US" sz="1400" dirty="0">
              <a:solidFill>
                <a:schemeClr val="bg1"/>
              </a:solidFill>
            </a:endParaRPr>
          </a:p>
        </p:txBody>
      </p:sp>
    </p:spTree>
    <p:extLst>
      <p:ext uri="{BB962C8B-B14F-4D97-AF65-F5344CB8AC3E}">
        <p14:creationId xmlns:p14="http://schemas.microsoft.com/office/powerpoint/2010/main" val="2466872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88640"/>
            <a:ext cx="7992888" cy="6552729"/>
          </a:xfrm>
          <a:prstGeom prst="rect">
            <a:avLst/>
          </a:prstGeom>
        </p:spPr>
      </p:pic>
    </p:spTree>
    <p:extLst>
      <p:ext uri="{BB962C8B-B14F-4D97-AF65-F5344CB8AC3E}">
        <p14:creationId xmlns:p14="http://schemas.microsoft.com/office/powerpoint/2010/main" val="1854771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52" name="think-cell Slide" r:id="rId7" imgW="493" imgH="493" progId="TCLayout.ActiveDocument.1">
                  <p:embed/>
                </p:oleObj>
              </mc:Choice>
              <mc:Fallback>
                <p:oleObj name="think-cell Slide" r:id="rId7" imgW="493" imgH="493" progId="TCLayout.ActiveDocument.1">
                  <p:embed/>
                  <p:pic>
                    <p:nvPicPr>
                      <p:cNvPr id="0" name=""/>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384828" y="170056"/>
            <a:ext cx="8609294" cy="73866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dirty="0"/>
              <a:t>Evaluating options in terms of </a:t>
            </a:r>
            <a:r>
              <a:rPr lang="en-US" dirty="0" smtClean="0"/>
              <a:t>a spectrum </a:t>
            </a:r>
            <a:r>
              <a:rPr lang="en-US" dirty="0"/>
              <a:t>of financing focus strategies informs </a:t>
            </a:r>
            <a:r>
              <a:rPr lang="en-US" dirty="0" smtClean="0"/>
              <a:t>the potential </a:t>
            </a:r>
            <a:r>
              <a:rPr lang="en-US" dirty="0"/>
              <a:t>of each option</a:t>
            </a:r>
          </a:p>
        </p:txBody>
      </p:sp>
      <p:sp>
        <p:nvSpPr>
          <p:cNvPr id="33" name="Rectangle 32"/>
          <p:cNvSpPr>
            <a:spLocks/>
          </p:cNvSpPr>
          <p:nvPr/>
        </p:nvSpPr>
        <p:spPr>
          <a:xfrm>
            <a:off x="260466" y="1917675"/>
            <a:ext cx="8701898" cy="3715702"/>
          </a:xfrm>
          <a:prstGeom prst="rect">
            <a:avLst/>
          </a:prstGeom>
          <a:solidFill>
            <a:schemeClr val="bg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dirty="0" smtClean="0">
              <a:solidFill>
                <a:schemeClr val="bg1"/>
              </a:solidFill>
            </a:endParaRPr>
          </a:p>
        </p:txBody>
      </p:sp>
      <p:sp>
        <p:nvSpPr>
          <p:cNvPr id="3" name="Left-Right Arrow 2"/>
          <p:cNvSpPr/>
          <p:nvPr/>
        </p:nvSpPr>
        <p:spPr>
          <a:xfrm>
            <a:off x="1609533" y="2029238"/>
            <a:ext cx="7241923" cy="1221653"/>
          </a:xfrm>
          <a:prstGeom prst="leftRightArrow">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smtClean="0">
              <a:solidFill>
                <a:schemeClr val="bg1"/>
              </a:solidFill>
            </a:endParaRPr>
          </a:p>
        </p:txBody>
      </p:sp>
      <p:sp>
        <p:nvSpPr>
          <p:cNvPr id="24" name="Rectangle 8"/>
          <p:cNvSpPr txBox="1"/>
          <p:nvPr/>
        </p:nvSpPr>
        <p:spPr>
          <a:xfrm>
            <a:off x="2160264" y="2393843"/>
            <a:ext cx="1331616" cy="55399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b="1" dirty="0" smtClean="0">
                <a:solidFill>
                  <a:schemeClr val="bg1"/>
                </a:solidFill>
              </a:rPr>
              <a:t>Repurposed interventions</a:t>
            </a:r>
            <a:endParaRPr lang="en-US" b="1" dirty="0">
              <a:solidFill>
                <a:schemeClr val="bg1"/>
              </a:solidFill>
            </a:endParaRPr>
          </a:p>
        </p:txBody>
      </p:sp>
      <p:sp>
        <p:nvSpPr>
          <p:cNvPr id="25" name="Rectangle 8"/>
          <p:cNvSpPr txBox="1"/>
          <p:nvPr/>
        </p:nvSpPr>
        <p:spPr>
          <a:xfrm>
            <a:off x="6948264" y="2393843"/>
            <a:ext cx="1255266" cy="83099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b="1" dirty="0" smtClean="0">
                <a:solidFill>
                  <a:schemeClr val="bg1"/>
                </a:solidFill>
              </a:rPr>
              <a:t>Novel interventions</a:t>
            </a:r>
            <a:endParaRPr lang="en-US" b="1" dirty="0">
              <a:solidFill>
                <a:schemeClr val="bg1"/>
              </a:solidFill>
            </a:endParaRPr>
          </a:p>
        </p:txBody>
      </p:sp>
      <p:sp>
        <p:nvSpPr>
          <p:cNvPr id="10" name="Rectangle 8"/>
          <p:cNvSpPr txBox="1">
            <a:spLocks/>
          </p:cNvSpPr>
          <p:nvPr/>
        </p:nvSpPr>
        <p:spPr>
          <a:xfrm>
            <a:off x="4076609" y="3352186"/>
            <a:ext cx="2307771" cy="26468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8288"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269875"/>
            <a:r>
              <a:rPr lang="en-US" sz="1600" b="1" dirty="0" smtClean="0">
                <a:solidFill>
                  <a:schemeClr val="tx2"/>
                </a:solidFill>
              </a:rPr>
              <a:t>“Mixed Model”</a:t>
            </a:r>
            <a:endParaRPr lang="en-US" sz="1600" b="1" dirty="0">
              <a:solidFill>
                <a:schemeClr val="tx2"/>
              </a:solidFill>
            </a:endParaRPr>
          </a:p>
        </p:txBody>
      </p:sp>
      <p:cxnSp>
        <p:nvCxnSpPr>
          <p:cNvPr id="28" name="Straight Connector 27"/>
          <p:cNvCxnSpPr>
            <a:cxnSpLocks/>
          </p:cNvCxnSpPr>
          <p:nvPr/>
        </p:nvCxnSpPr>
        <p:spPr>
          <a:xfrm>
            <a:off x="4076609" y="3616874"/>
            <a:ext cx="230777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Rectangle 8"/>
          <p:cNvSpPr txBox="1">
            <a:spLocks/>
          </p:cNvSpPr>
          <p:nvPr/>
        </p:nvSpPr>
        <p:spPr>
          <a:xfrm>
            <a:off x="1609533" y="3352186"/>
            <a:ext cx="2307771" cy="26468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8288"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269875"/>
            <a:r>
              <a:rPr lang="en-US" sz="1600" b="1" dirty="0" smtClean="0">
                <a:solidFill>
                  <a:schemeClr val="tx2"/>
                </a:solidFill>
              </a:rPr>
              <a:t>“Quick Wins”</a:t>
            </a:r>
            <a:endParaRPr lang="en-US" sz="1600" b="1" dirty="0">
              <a:solidFill>
                <a:schemeClr val="tx2"/>
              </a:solidFill>
            </a:endParaRPr>
          </a:p>
        </p:txBody>
      </p:sp>
      <p:cxnSp>
        <p:nvCxnSpPr>
          <p:cNvPr id="27" name="Straight Connector 26"/>
          <p:cNvCxnSpPr>
            <a:cxnSpLocks/>
          </p:cNvCxnSpPr>
          <p:nvPr/>
        </p:nvCxnSpPr>
        <p:spPr>
          <a:xfrm>
            <a:off x="1609533" y="3616874"/>
            <a:ext cx="230777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8"/>
          <p:cNvSpPr txBox="1">
            <a:spLocks/>
          </p:cNvSpPr>
          <p:nvPr/>
        </p:nvSpPr>
        <p:spPr>
          <a:xfrm>
            <a:off x="6543685" y="3352186"/>
            <a:ext cx="2307771" cy="26468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8288"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marL="269875"/>
            <a:r>
              <a:rPr lang="en-US" sz="1600" b="1" dirty="0" smtClean="0">
                <a:solidFill>
                  <a:schemeClr val="tx2"/>
                </a:solidFill>
              </a:rPr>
              <a:t>“Focused Innovation”</a:t>
            </a:r>
            <a:endParaRPr lang="en-US" sz="1600" b="1" dirty="0">
              <a:solidFill>
                <a:schemeClr val="tx2"/>
              </a:solidFill>
            </a:endParaRPr>
          </a:p>
        </p:txBody>
      </p:sp>
      <p:cxnSp>
        <p:nvCxnSpPr>
          <p:cNvPr id="29" name="Straight Connector 28"/>
          <p:cNvCxnSpPr>
            <a:cxnSpLocks/>
          </p:cNvCxnSpPr>
          <p:nvPr/>
        </p:nvCxnSpPr>
        <p:spPr>
          <a:xfrm>
            <a:off x="6543685" y="3616874"/>
            <a:ext cx="230777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cxnSpLocks/>
          </p:cNvCxnSpPr>
          <p:nvPr/>
        </p:nvCxnSpPr>
        <p:spPr>
          <a:xfrm>
            <a:off x="1609533" y="4470050"/>
            <a:ext cx="7241923"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8" name="TextBox 19"/>
          <p:cNvSpPr txBox="1">
            <a:spLocks/>
          </p:cNvSpPr>
          <p:nvPr>
            <p:custDataLst>
              <p:tags r:id="rId3"/>
            </p:custDataLst>
          </p:nvPr>
        </p:nvSpPr>
        <p:spPr>
          <a:xfrm>
            <a:off x="371374" y="3664507"/>
            <a:ext cx="1238159" cy="738664"/>
          </a:xfrm>
          <a:prstGeom prst="rect">
            <a:avLst/>
          </a:prstGeom>
          <a:solidFill>
            <a:schemeClr val="accent1"/>
          </a:solidFill>
          <a:ln w="9525">
            <a:solidFill>
              <a:schemeClr val="accent6"/>
            </a:solid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b="1" dirty="0" smtClean="0">
                <a:solidFill>
                  <a:schemeClr val="bg1"/>
                </a:solidFill>
              </a:rPr>
              <a:t>Investment focus</a:t>
            </a:r>
            <a:endParaRPr lang="en-US" b="1" dirty="0">
              <a:solidFill>
                <a:schemeClr val="bg1"/>
              </a:solidFill>
            </a:endParaRPr>
          </a:p>
        </p:txBody>
      </p:sp>
      <p:sp>
        <p:nvSpPr>
          <p:cNvPr id="5" name="Rectangle 5"/>
          <p:cNvSpPr txBox="1">
            <a:spLocks/>
          </p:cNvSpPr>
          <p:nvPr/>
        </p:nvSpPr>
        <p:spPr>
          <a:xfrm>
            <a:off x="1609533" y="3664507"/>
            <a:ext cx="2307771"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600" dirty="0"/>
              <a:t>Fund only finances </a:t>
            </a:r>
            <a:r>
              <a:rPr lang="en-US" sz="1600" b="1" dirty="0">
                <a:solidFill>
                  <a:schemeClr val="tx2"/>
                </a:solidFill>
              </a:rPr>
              <a:t>simple drug repurposing </a:t>
            </a:r>
            <a:r>
              <a:rPr lang="en-US" sz="1600" dirty="0"/>
              <a:t>projects</a:t>
            </a:r>
          </a:p>
        </p:txBody>
      </p:sp>
      <p:sp>
        <p:nvSpPr>
          <p:cNvPr id="30" name="Rectangle 31"/>
          <p:cNvSpPr txBox="1">
            <a:spLocks/>
          </p:cNvSpPr>
          <p:nvPr/>
        </p:nvSpPr>
        <p:spPr>
          <a:xfrm>
            <a:off x="4076609" y="3664507"/>
            <a:ext cx="2307771"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600" dirty="0"/>
              <a:t>Fund finances multiple projects across </a:t>
            </a:r>
            <a:r>
              <a:rPr lang="en-US" sz="1600" b="1" dirty="0">
                <a:solidFill>
                  <a:schemeClr val="tx2"/>
                </a:solidFill>
              </a:rPr>
              <a:t>several different archetypes</a:t>
            </a:r>
          </a:p>
        </p:txBody>
      </p:sp>
      <p:sp>
        <p:nvSpPr>
          <p:cNvPr id="41" name="Rectangle 41"/>
          <p:cNvSpPr txBox="1">
            <a:spLocks/>
          </p:cNvSpPr>
          <p:nvPr/>
        </p:nvSpPr>
        <p:spPr>
          <a:xfrm>
            <a:off x="6543685" y="3664507"/>
            <a:ext cx="2307771" cy="49244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600" dirty="0"/>
              <a:t>Fund only finances </a:t>
            </a:r>
            <a:r>
              <a:rPr lang="en-US" sz="1600" b="1" dirty="0">
                <a:solidFill>
                  <a:schemeClr val="tx2"/>
                </a:solidFill>
              </a:rPr>
              <a:t>complex </a:t>
            </a:r>
            <a:r>
              <a:rPr lang="en-US" sz="1600" b="1" dirty="0" err="1">
                <a:solidFill>
                  <a:schemeClr val="tx2"/>
                </a:solidFill>
              </a:rPr>
              <a:t>NCE</a:t>
            </a:r>
            <a:r>
              <a:rPr lang="en-US" sz="1600" b="1" dirty="0">
                <a:solidFill>
                  <a:schemeClr val="tx2"/>
                </a:solidFill>
              </a:rPr>
              <a:t> </a:t>
            </a:r>
            <a:r>
              <a:rPr lang="en-US" sz="1600" dirty="0"/>
              <a:t>projects</a:t>
            </a:r>
          </a:p>
        </p:txBody>
      </p:sp>
      <p:sp>
        <p:nvSpPr>
          <p:cNvPr id="23" name="TextBox 19"/>
          <p:cNvSpPr txBox="1">
            <a:spLocks/>
          </p:cNvSpPr>
          <p:nvPr>
            <p:custDataLst>
              <p:tags r:id="rId4"/>
            </p:custDataLst>
          </p:nvPr>
        </p:nvSpPr>
        <p:spPr>
          <a:xfrm>
            <a:off x="371374" y="4536929"/>
            <a:ext cx="1169699" cy="984885"/>
          </a:xfrm>
          <a:prstGeom prst="rect">
            <a:avLst/>
          </a:prstGeom>
          <a:solidFill>
            <a:schemeClr val="accent1"/>
          </a:solidFill>
          <a:ln w="9525">
            <a:solidFill>
              <a:schemeClr val="accent6"/>
            </a:solid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b="1" dirty="0" smtClean="0">
                <a:solidFill>
                  <a:schemeClr val="bg1"/>
                </a:solidFill>
              </a:rPr>
              <a:t>Basis for strategy</a:t>
            </a:r>
            <a:endParaRPr lang="en-US" b="1" dirty="0">
              <a:solidFill>
                <a:schemeClr val="bg1"/>
              </a:solidFill>
            </a:endParaRPr>
          </a:p>
        </p:txBody>
      </p:sp>
      <p:sp>
        <p:nvSpPr>
          <p:cNvPr id="9" name="Rectangle 18"/>
          <p:cNvSpPr txBox="1">
            <a:spLocks/>
          </p:cNvSpPr>
          <p:nvPr/>
        </p:nvSpPr>
        <p:spPr>
          <a:xfrm>
            <a:off x="1609533" y="4536929"/>
            <a:ext cx="2307771" cy="98488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600" dirty="0"/>
              <a:t>Several </a:t>
            </a:r>
            <a:r>
              <a:rPr lang="en-US" sz="1600" b="1" dirty="0" err="1">
                <a:solidFill>
                  <a:schemeClr val="tx2"/>
                </a:solidFill>
              </a:rPr>
              <a:t>PDPs</a:t>
            </a:r>
            <a:r>
              <a:rPr lang="en-US" sz="1600" dirty="0"/>
              <a:t> focus on simple </a:t>
            </a:r>
            <a:r>
              <a:rPr lang="en-US" sz="1600" dirty="0" err="1"/>
              <a:t>repurposings</a:t>
            </a:r>
            <a:r>
              <a:rPr lang="en-US" sz="1600" dirty="0"/>
              <a:t> as a cost-effective and quick way to deliver products</a:t>
            </a:r>
          </a:p>
        </p:txBody>
      </p:sp>
      <p:sp>
        <p:nvSpPr>
          <p:cNvPr id="37" name="Rectangle 37"/>
          <p:cNvSpPr txBox="1">
            <a:spLocks/>
          </p:cNvSpPr>
          <p:nvPr/>
        </p:nvSpPr>
        <p:spPr>
          <a:xfrm>
            <a:off x="4076609" y="4536929"/>
            <a:ext cx="2307771" cy="98488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600" dirty="0"/>
              <a:t>Some </a:t>
            </a:r>
            <a:r>
              <a:rPr lang="en-US" sz="1600" b="1" dirty="0">
                <a:solidFill>
                  <a:schemeClr val="tx2"/>
                </a:solidFill>
              </a:rPr>
              <a:t>diversified funds </a:t>
            </a:r>
            <a:r>
              <a:rPr lang="en-US" sz="1600" dirty="0"/>
              <a:t>finance multiple interventions across several diseases</a:t>
            </a:r>
          </a:p>
        </p:txBody>
      </p:sp>
      <p:sp>
        <p:nvSpPr>
          <p:cNvPr id="45" name="Rectangle 45"/>
          <p:cNvSpPr txBox="1">
            <a:spLocks/>
          </p:cNvSpPr>
          <p:nvPr/>
        </p:nvSpPr>
        <p:spPr>
          <a:xfrm>
            <a:off x="6543685" y="4536929"/>
            <a:ext cx="2307771" cy="98488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600" dirty="0"/>
              <a:t>Some diseases will require completely </a:t>
            </a:r>
            <a:r>
              <a:rPr lang="en-US" sz="1600" b="1" dirty="0">
                <a:solidFill>
                  <a:schemeClr val="tx2"/>
                </a:solidFill>
              </a:rPr>
              <a:t>novel treatments </a:t>
            </a:r>
            <a:r>
              <a:rPr lang="en-US" sz="1600" dirty="0"/>
              <a:t>rather than </a:t>
            </a:r>
            <a:r>
              <a:rPr lang="en-US" sz="1600" dirty="0" err="1"/>
              <a:t>repurposings</a:t>
            </a:r>
            <a:endParaRPr lang="en-US" sz="1600" dirty="0"/>
          </a:p>
        </p:txBody>
      </p:sp>
      <p:sp>
        <p:nvSpPr>
          <p:cNvPr id="26" name="Marvin tracker circle"/>
          <p:cNvSpPr>
            <a:spLocks noChangeAspect="1"/>
          </p:cNvSpPr>
          <p:nvPr/>
        </p:nvSpPr>
        <p:spPr bwMode="gray">
          <a:xfrm>
            <a:off x="1609533" y="3366399"/>
            <a:ext cx="216000" cy="216000"/>
          </a:xfrm>
          <a:prstGeom prst="ellipse">
            <a:avLst/>
          </a:pr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b="1" dirty="0" smtClean="0">
                <a:solidFill>
                  <a:schemeClr val="bg1"/>
                </a:solidFill>
              </a:rPr>
              <a:t>A</a:t>
            </a:r>
          </a:p>
        </p:txBody>
      </p:sp>
      <p:sp>
        <p:nvSpPr>
          <p:cNvPr id="35" name="Marvin tracker circle"/>
          <p:cNvSpPr>
            <a:spLocks noChangeAspect="1"/>
          </p:cNvSpPr>
          <p:nvPr/>
        </p:nvSpPr>
        <p:spPr bwMode="gray">
          <a:xfrm>
            <a:off x="4076609" y="3366399"/>
            <a:ext cx="216000" cy="216000"/>
          </a:xfrm>
          <a:prstGeom prst="ellipse">
            <a:avLst/>
          </a:pr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b="1" dirty="0" smtClean="0">
                <a:solidFill>
                  <a:schemeClr val="bg1"/>
                </a:solidFill>
              </a:rPr>
              <a:t>B</a:t>
            </a:r>
          </a:p>
        </p:txBody>
      </p:sp>
      <p:sp>
        <p:nvSpPr>
          <p:cNvPr id="36" name="Marvin tracker circle"/>
          <p:cNvSpPr>
            <a:spLocks noChangeAspect="1"/>
          </p:cNvSpPr>
          <p:nvPr/>
        </p:nvSpPr>
        <p:spPr bwMode="gray">
          <a:xfrm>
            <a:off x="6537751" y="3366399"/>
            <a:ext cx="216000" cy="216000"/>
          </a:xfrm>
          <a:prstGeom prst="ellipse">
            <a:avLst/>
          </a:pr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noAutofit/>
          </a:bodyPr>
          <a:lstStyle/>
          <a:p>
            <a:pPr algn="ctr"/>
            <a:r>
              <a:rPr lang="en-US" b="1" dirty="0" smtClean="0">
                <a:solidFill>
                  <a:schemeClr val="bg1"/>
                </a:solidFill>
              </a:rPr>
              <a:t>C</a:t>
            </a:r>
          </a:p>
        </p:txBody>
      </p:sp>
    </p:spTree>
    <p:extLst>
      <p:ext uri="{BB962C8B-B14F-4D97-AF65-F5344CB8AC3E}">
        <p14:creationId xmlns:p14="http://schemas.microsoft.com/office/powerpoint/2010/main" val="2859415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980728"/>
            <a:ext cx="8064896" cy="5326716"/>
          </a:xfrm>
        </p:spPr>
        <p:txBody>
          <a:bodyPr/>
          <a:lstStyle/>
          <a:p>
            <a:pPr marL="900" indent="0"/>
            <a:endParaRPr lang="en-GB" sz="3200" dirty="0"/>
          </a:p>
          <a:p>
            <a:pPr marL="369888" indent="-369888">
              <a:buFont typeface="Arial" panose="020B0604020202020204" pitchFamily="34" charset="0"/>
              <a:buChar char="•"/>
              <a:tabLst>
                <a:tab pos="360363" algn="l"/>
              </a:tabLst>
            </a:pPr>
            <a:r>
              <a:rPr lang="en-GB" sz="3200" b="1" dirty="0" smtClean="0"/>
              <a:t>Create a compendium of TTPs (target product profiles)</a:t>
            </a:r>
          </a:p>
          <a:p>
            <a:pPr marL="703263" lvl="3" indent="-342900">
              <a:buFont typeface="Wingdings" panose="05000000000000000000" pitchFamily="2" charset="2"/>
              <a:buChar char="ü"/>
            </a:pPr>
            <a:r>
              <a:rPr lang="en-GB" sz="2800" dirty="0" smtClean="0"/>
              <a:t>What is already covered– by who – proxy for priorities – aim for greater harmonization</a:t>
            </a:r>
          </a:p>
          <a:p>
            <a:pPr marL="703263" lvl="3" indent="-342900">
              <a:buFont typeface="Wingdings" panose="05000000000000000000" pitchFamily="2" charset="2"/>
              <a:buChar char="ü"/>
            </a:pPr>
            <a:r>
              <a:rPr lang="en-GB" sz="2800" dirty="0"/>
              <a:t>Greater precision in articulating priorities</a:t>
            </a:r>
          </a:p>
          <a:p>
            <a:pPr marL="703263" lvl="3" indent="-342900">
              <a:buFont typeface="Wingdings" panose="05000000000000000000" pitchFamily="2" charset="2"/>
              <a:buChar char="ü"/>
            </a:pPr>
            <a:r>
              <a:rPr lang="en-GB" sz="2800" dirty="0"/>
              <a:t>Understand the global ask </a:t>
            </a:r>
            <a:r>
              <a:rPr lang="en-GB" sz="2800" dirty="0" smtClean="0"/>
              <a:t/>
            </a:r>
            <a:br>
              <a:rPr lang="en-GB" sz="2800" dirty="0" smtClean="0"/>
            </a:br>
            <a:r>
              <a:rPr lang="en-GB" sz="2800" dirty="0" smtClean="0"/>
              <a:t/>
            </a:r>
            <a:br>
              <a:rPr lang="en-GB" sz="2800" dirty="0" smtClean="0"/>
            </a:br>
            <a:r>
              <a:rPr lang="en-GB" sz="2800" dirty="0"/>
              <a:t/>
            </a:r>
            <a:br>
              <a:rPr lang="en-GB" sz="2800" dirty="0"/>
            </a:br>
            <a:endParaRPr lang="en-GB" sz="2800" b="1" dirty="0" smtClean="0"/>
          </a:p>
        </p:txBody>
      </p:sp>
      <p:sp>
        <p:nvSpPr>
          <p:cNvPr id="3" name="Title 2"/>
          <p:cNvSpPr>
            <a:spLocks noGrp="1"/>
          </p:cNvSpPr>
          <p:nvPr>
            <p:ph type="title"/>
          </p:nvPr>
        </p:nvSpPr>
        <p:spPr>
          <a:xfrm>
            <a:off x="0" y="188640"/>
            <a:ext cx="7092280" cy="576064"/>
          </a:xfrm>
        </p:spPr>
        <p:txBody>
          <a:bodyPr>
            <a:normAutofit/>
          </a:bodyPr>
          <a:lstStyle/>
          <a:p>
            <a:r>
              <a:rPr lang="en-US" sz="2400" dirty="0">
                <a:latin typeface="+mj-lt"/>
                <a:cs typeface="+mj-cs"/>
              </a:rPr>
              <a:t>TDR </a:t>
            </a:r>
            <a:r>
              <a:rPr lang="en-US" sz="2400" dirty="0" smtClean="0">
                <a:latin typeface="+mj-lt"/>
                <a:cs typeface="+mj-cs"/>
              </a:rPr>
              <a:t>led </a:t>
            </a:r>
            <a:r>
              <a:rPr lang="en-US" sz="2400" dirty="0">
                <a:latin typeface="+mj-lt"/>
                <a:cs typeface="+mj-cs"/>
              </a:rPr>
              <a:t>Activities to develop the </a:t>
            </a:r>
            <a:r>
              <a:rPr lang="en-US" sz="2400" dirty="0" smtClean="0">
                <a:latin typeface="+mj-lt"/>
                <a:cs typeface="+mj-cs"/>
              </a:rPr>
              <a:t>R&amp;D </a:t>
            </a:r>
            <a:r>
              <a:rPr lang="en-US" sz="2400" dirty="0">
                <a:latin typeface="+mj-lt"/>
                <a:cs typeface="+mj-cs"/>
              </a:rPr>
              <a:t>fund </a:t>
            </a:r>
            <a:endParaRPr lang="en-GB" sz="2400" dirty="0">
              <a:latin typeface="+mj-lt"/>
              <a:cs typeface="+mj-cs"/>
            </a:endParaRPr>
          </a:p>
        </p:txBody>
      </p:sp>
    </p:spTree>
    <p:extLst>
      <p:ext uri="{BB962C8B-B14F-4D97-AF65-F5344CB8AC3E}">
        <p14:creationId xmlns:p14="http://schemas.microsoft.com/office/powerpoint/2010/main" val="731101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891" y="1621"/>
          <a:ext cx="1619" cy="1619"/>
        </p:xfrm>
        <a:graphic>
          <a:graphicData uri="http://schemas.openxmlformats.org/presentationml/2006/ole">
            <mc:AlternateContent xmlns:mc="http://schemas.openxmlformats.org/markup-compatibility/2006">
              <mc:Choice xmlns:v="urn:schemas-microsoft-com:vml" Requires="v">
                <p:oleObj spid="_x0000_s22545" name="think-cell Slide" r:id="rId24" imgW="270" imgH="270" progId="TCLayout.ActiveDocument.1">
                  <p:embed/>
                </p:oleObj>
              </mc:Choice>
              <mc:Fallback>
                <p:oleObj name="think-cell Slide" r:id="rId24" imgW="270" imgH="270" progId="TCLayout.ActiveDocument.1">
                  <p:embed/>
                  <p:pic>
                    <p:nvPicPr>
                      <p:cNvPr id="0" name=""/>
                      <p:cNvPicPr/>
                      <p:nvPr/>
                    </p:nvPicPr>
                    <p:blipFill>
                      <a:blip r:embed="rId25"/>
                      <a:stretch>
                        <a:fillRect/>
                      </a:stretch>
                    </p:blipFill>
                    <p:spPr>
                      <a:xfrm>
                        <a:off x="1891" y="1621"/>
                        <a:ext cx="1619" cy="1619"/>
                      </a:xfrm>
                      <a:prstGeom prst="rect">
                        <a:avLst/>
                      </a:prstGeom>
                    </p:spPr>
                  </p:pic>
                </p:oleObj>
              </mc:Fallback>
            </mc:AlternateContent>
          </a:graphicData>
        </a:graphic>
      </p:graphicFrame>
      <p:sp>
        <p:nvSpPr>
          <p:cNvPr id="2" name="Title 1"/>
          <p:cNvSpPr>
            <a:spLocks noGrp="1"/>
          </p:cNvSpPr>
          <p:nvPr>
            <p:ph type="title"/>
          </p:nvPr>
        </p:nvSpPr>
        <p:spPr>
          <a:xfrm>
            <a:off x="384828" y="170056"/>
            <a:ext cx="8609294" cy="73866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GB" dirty="0" smtClean="0"/>
              <a:t>Target </a:t>
            </a:r>
            <a:r>
              <a:rPr lang="en-GB" dirty="0"/>
              <a:t>Product Profile structure for therapeutic (Rx) products</a:t>
            </a:r>
            <a:endParaRPr lang="de-CH" dirty="0"/>
          </a:p>
        </p:txBody>
      </p:sp>
      <p:sp>
        <p:nvSpPr>
          <p:cNvPr id="96" name="Rectangle 95"/>
          <p:cNvSpPr>
            <a:spLocks/>
          </p:cNvSpPr>
          <p:nvPr/>
        </p:nvSpPr>
        <p:spPr>
          <a:xfrm>
            <a:off x="344871" y="1129220"/>
            <a:ext cx="8454259" cy="5377396"/>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97" tIns="46649" rIns="93297" bIns="46649" numCol="1" spcCol="0" rtlCol="0" fromWordArt="0" anchor="ctr" anchorCtr="0" forceAA="0" compatLnSpc="1">
            <a:prstTxWarp prst="textNoShape">
              <a:avLst/>
            </a:prstTxWarp>
            <a:noAutofit/>
          </a:bodyPr>
          <a:lstStyle/>
          <a:p>
            <a:pPr algn="ctr"/>
            <a:endParaRPr lang="en-US" sz="1100" dirty="0">
              <a:solidFill>
                <a:schemeClr val="tx1"/>
              </a:solidFill>
            </a:endParaRPr>
          </a:p>
        </p:txBody>
      </p:sp>
      <p:sp>
        <p:nvSpPr>
          <p:cNvPr id="98" name="Rectangle 4"/>
          <p:cNvSpPr txBox="1">
            <a:spLocks/>
          </p:cNvSpPr>
          <p:nvPr/>
        </p:nvSpPr>
        <p:spPr>
          <a:xfrm>
            <a:off x="4361380" y="1212312"/>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tx2"/>
                </a:solidFill>
              </a:rPr>
              <a:t>Details/ example attribute description</a:t>
            </a:r>
            <a:endParaRPr lang="en-US" sz="1100" b="1" dirty="0">
              <a:solidFill>
                <a:schemeClr val="tx2"/>
              </a:solidFill>
            </a:endParaRPr>
          </a:p>
        </p:txBody>
      </p:sp>
      <p:cxnSp>
        <p:nvCxnSpPr>
          <p:cNvPr id="99" name="Straight Connector 98"/>
          <p:cNvCxnSpPr>
            <a:cxnSpLocks/>
          </p:cNvCxnSpPr>
          <p:nvPr/>
        </p:nvCxnSpPr>
        <p:spPr>
          <a:xfrm>
            <a:off x="4361380" y="1413161"/>
            <a:ext cx="433804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5" name="TextBox 8"/>
          <p:cNvSpPr txBox="1">
            <a:spLocks/>
          </p:cNvSpPr>
          <p:nvPr>
            <p:custDataLst>
              <p:tags r:id="rId3"/>
            </p:custDataLst>
          </p:nvPr>
        </p:nvSpPr>
        <p:spPr>
          <a:xfrm>
            <a:off x="2313924" y="2906818"/>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Dosing regimen</a:t>
            </a:r>
          </a:p>
        </p:txBody>
      </p:sp>
      <p:sp>
        <p:nvSpPr>
          <p:cNvPr id="56" name="Rectangle 4"/>
          <p:cNvSpPr txBox="1">
            <a:spLocks/>
          </p:cNvSpPr>
          <p:nvPr/>
        </p:nvSpPr>
        <p:spPr>
          <a:xfrm>
            <a:off x="4361380" y="2906818"/>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Dosing schedule/Pill burden</a:t>
            </a:r>
            <a:endParaRPr lang="en-US" sz="1100" dirty="0"/>
          </a:p>
        </p:txBody>
      </p:sp>
      <p:sp>
        <p:nvSpPr>
          <p:cNvPr id="27" name="TextBox 8"/>
          <p:cNvSpPr txBox="1">
            <a:spLocks/>
          </p:cNvSpPr>
          <p:nvPr>
            <p:custDataLst>
              <p:tags r:id="rId4"/>
            </p:custDataLst>
          </p:nvPr>
        </p:nvSpPr>
        <p:spPr>
          <a:xfrm>
            <a:off x="2313924" y="1681019"/>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Product</a:t>
            </a:r>
          </a:p>
        </p:txBody>
      </p:sp>
      <p:sp>
        <p:nvSpPr>
          <p:cNvPr id="60" name="Rectangle 4"/>
          <p:cNvSpPr txBox="1">
            <a:spLocks/>
          </p:cNvSpPr>
          <p:nvPr/>
        </p:nvSpPr>
        <p:spPr>
          <a:xfrm>
            <a:off x="4361380" y="1681019"/>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Overall product description (e.g. single vs. combination drugs)</a:t>
            </a:r>
            <a:endParaRPr lang="en-US" sz="1100" dirty="0"/>
          </a:p>
        </p:txBody>
      </p:sp>
      <p:sp>
        <p:nvSpPr>
          <p:cNvPr id="28" name="TextBox 8"/>
          <p:cNvSpPr txBox="1">
            <a:spLocks/>
          </p:cNvSpPr>
          <p:nvPr>
            <p:custDataLst>
              <p:tags r:id="rId5"/>
            </p:custDataLst>
          </p:nvPr>
        </p:nvSpPr>
        <p:spPr>
          <a:xfrm>
            <a:off x="2313924" y="1920773"/>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Target populations</a:t>
            </a:r>
          </a:p>
        </p:txBody>
      </p:sp>
      <p:sp>
        <p:nvSpPr>
          <p:cNvPr id="62" name="Rectangle 4"/>
          <p:cNvSpPr txBox="1">
            <a:spLocks/>
          </p:cNvSpPr>
          <p:nvPr/>
        </p:nvSpPr>
        <p:spPr>
          <a:xfrm>
            <a:off x="4361380" y="1920773"/>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Patient populations</a:t>
            </a:r>
            <a:endParaRPr lang="en-US" sz="1100" dirty="0"/>
          </a:p>
        </p:txBody>
      </p:sp>
      <p:sp>
        <p:nvSpPr>
          <p:cNvPr id="58" name="TextBox 8"/>
          <p:cNvSpPr txBox="1">
            <a:spLocks/>
          </p:cNvSpPr>
          <p:nvPr>
            <p:custDataLst>
              <p:tags r:id="rId6"/>
            </p:custDataLst>
          </p:nvPr>
        </p:nvSpPr>
        <p:spPr>
          <a:xfrm>
            <a:off x="2313924" y="2427310"/>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Formulation</a:t>
            </a:r>
          </a:p>
        </p:txBody>
      </p:sp>
      <p:sp>
        <p:nvSpPr>
          <p:cNvPr id="63" name="Rectangle 4"/>
          <p:cNvSpPr txBox="1">
            <a:spLocks/>
          </p:cNvSpPr>
          <p:nvPr/>
        </p:nvSpPr>
        <p:spPr>
          <a:xfrm>
            <a:off x="4361380" y="2427310"/>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Drug </a:t>
            </a:r>
            <a:r>
              <a:rPr lang="en-US" sz="1100" dirty="0"/>
              <a:t>f</a:t>
            </a:r>
            <a:r>
              <a:rPr lang="en-US" sz="1100" dirty="0" smtClean="0"/>
              <a:t>ormulation</a:t>
            </a:r>
            <a:endParaRPr lang="en-US" sz="1100" dirty="0"/>
          </a:p>
        </p:txBody>
      </p:sp>
      <p:sp>
        <p:nvSpPr>
          <p:cNvPr id="64" name="TextBox 8"/>
          <p:cNvSpPr txBox="1">
            <a:spLocks/>
          </p:cNvSpPr>
          <p:nvPr>
            <p:custDataLst>
              <p:tags r:id="rId7"/>
            </p:custDataLst>
          </p:nvPr>
        </p:nvSpPr>
        <p:spPr>
          <a:xfrm>
            <a:off x="2313924" y="3146572"/>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Use setting</a:t>
            </a:r>
          </a:p>
        </p:txBody>
      </p:sp>
      <p:sp>
        <p:nvSpPr>
          <p:cNvPr id="66" name="Rectangle 4"/>
          <p:cNvSpPr txBox="1">
            <a:spLocks/>
          </p:cNvSpPr>
          <p:nvPr/>
        </p:nvSpPr>
        <p:spPr>
          <a:xfrm>
            <a:off x="4361380" y="3146572"/>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Clinical use/convenience</a:t>
            </a:r>
            <a:endParaRPr lang="en-US" sz="1100" dirty="0"/>
          </a:p>
        </p:txBody>
      </p:sp>
      <p:sp>
        <p:nvSpPr>
          <p:cNvPr id="67" name="TextBox 8"/>
          <p:cNvSpPr txBox="1">
            <a:spLocks/>
          </p:cNvSpPr>
          <p:nvPr>
            <p:custDataLst>
              <p:tags r:id="rId8"/>
            </p:custDataLst>
          </p:nvPr>
        </p:nvSpPr>
        <p:spPr>
          <a:xfrm>
            <a:off x="2313924" y="3386326"/>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smtClean="0"/>
              <a:t>Price</a:t>
            </a:r>
            <a:endParaRPr lang="en-US" sz="1100" dirty="0"/>
          </a:p>
        </p:txBody>
      </p:sp>
      <p:sp>
        <p:nvSpPr>
          <p:cNvPr id="70" name="Rectangle 4"/>
          <p:cNvSpPr txBox="1">
            <a:spLocks/>
          </p:cNvSpPr>
          <p:nvPr/>
        </p:nvSpPr>
        <p:spPr>
          <a:xfrm>
            <a:off x="4361380" y="3386326"/>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Cost per </a:t>
            </a:r>
            <a:r>
              <a:rPr lang="en-US" sz="1100" dirty="0" smtClean="0"/>
              <a:t>treatment / Total </a:t>
            </a:r>
            <a:r>
              <a:rPr lang="en-US" sz="1100" dirty="0"/>
              <a:t>cost per patient</a:t>
            </a:r>
          </a:p>
        </p:txBody>
      </p:sp>
      <p:sp>
        <p:nvSpPr>
          <p:cNvPr id="75" name="TextBox 8"/>
          <p:cNvSpPr txBox="1">
            <a:spLocks/>
          </p:cNvSpPr>
          <p:nvPr>
            <p:custDataLst>
              <p:tags r:id="rId9"/>
            </p:custDataLst>
          </p:nvPr>
        </p:nvSpPr>
        <p:spPr>
          <a:xfrm>
            <a:off x="2313924" y="6011554"/>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Shelf life, stability</a:t>
            </a:r>
          </a:p>
        </p:txBody>
      </p:sp>
      <p:sp>
        <p:nvSpPr>
          <p:cNvPr id="77" name="Rectangle 4"/>
          <p:cNvSpPr txBox="1">
            <a:spLocks/>
          </p:cNvSpPr>
          <p:nvPr/>
        </p:nvSpPr>
        <p:spPr>
          <a:xfrm>
            <a:off x="4361380" y="6011554"/>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Storage </a:t>
            </a:r>
            <a:r>
              <a:rPr lang="en-US" sz="1100" dirty="0" smtClean="0"/>
              <a:t>requirements /Shelf life, stability</a:t>
            </a:r>
            <a:endParaRPr lang="en-US" sz="1100" dirty="0"/>
          </a:p>
        </p:txBody>
      </p:sp>
      <p:cxnSp>
        <p:nvCxnSpPr>
          <p:cNvPr id="49" name="Straight Connector 48"/>
          <p:cNvCxnSpPr>
            <a:cxnSpLocks/>
          </p:cNvCxnSpPr>
          <p:nvPr/>
        </p:nvCxnSpPr>
        <p:spPr>
          <a:xfrm>
            <a:off x="4361380" y="3598536"/>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cxnSpLocks/>
          </p:cNvCxnSpPr>
          <p:nvPr/>
        </p:nvCxnSpPr>
        <p:spPr>
          <a:xfrm>
            <a:off x="4361380" y="2390761"/>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cxnSpLocks/>
          </p:cNvCxnSpPr>
          <p:nvPr/>
        </p:nvCxnSpPr>
        <p:spPr>
          <a:xfrm>
            <a:off x="4361380" y="6223764"/>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82" name="TextBox 8"/>
          <p:cNvSpPr txBox="1">
            <a:spLocks/>
          </p:cNvSpPr>
          <p:nvPr>
            <p:custDataLst>
              <p:tags r:id="rId10"/>
            </p:custDataLst>
          </p:nvPr>
        </p:nvSpPr>
        <p:spPr>
          <a:xfrm>
            <a:off x="444576" y="2427310"/>
            <a:ext cx="1810338" cy="1143682"/>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Patient access</a:t>
            </a:r>
            <a:endParaRPr lang="en-US" sz="1100" b="1" dirty="0">
              <a:solidFill>
                <a:schemeClr val="bg1"/>
              </a:solidFill>
            </a:endParaRPr>
          </a:p>
        </p:txBody>
      </p:sp>
      <p:sp>
        <p:nvSpPr>
          <p:cNvPr id="32" name="Rectangle 4"/>
          <p:cNvSpPr txBox="1">
            <a:spLocks/>
          </p:cNvSpPr>
          <p:nvPr/>
        </p:nvSpPr>
        <p:spPr>
          <a:xfrm>
            <a:off x="4361380" y="3626080"/>
            <a:ext cx="4338045" cy="6771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Clinical efficacy (day 7) /(day 28)</a:t>
            </a:r>
          </a:p>
          <a:p>
            <a:pPr lvl="1"/>
            <a:r>
              <a:rPr lang="en-US" sz="1100" dirty="0" smtClean="0"/>
              <a:t>Rate of onset of action </a:t>
            </a:r>
          </a:p>
          <a:p>
            <a:pPr lvl="1"/>
            <a:r>
              <a:rPr lang="en-US" sz="1100" dirty="0" smtClean="0"/>
              <a:t>Bioavailability</a:t>
            </a:r>
            <a:endParaRPr lang="en-US" sz="1100" dirty="0" smtClean="0">
              <a:solidFill>
                <a:srgbClr val="000000"/>
              </a:solidFill>
            </a:endParaRPr>
          </a:p>
          <a:p>
            <a:pPr lvl="1"/>
            <a:r>
              <a:rPr lang="en-US" sz="1100" dirty="0"/>
              <a:t>Relapse </a:t>
            </a:r>
            <a:r>
              <a:rPr lang="en-US" sz="1100" dirty="0" smtClean="0"/>
              <a:t>prevention</a:t>
            </a:r>
            <a:endParaRPr lang="en-US" sz="1100" dirty="0">
              <a:solidFill>
                <a:srgbClr val="000000"/>
              </a:solidFill>
            </a:endParaRPr>
          </a:p>
        </p:txBody>
      </p:sp>
      <p:sp>
        <p:nvSpPr>
          <p:cNvPr id="74" name="TextBox 8"/>
          <p:cNvSpPr txBox="1">
            <a:spLocks/>
          </p:cNvSpPr>
          <p:nvPr>
            <p:custDataLst>
              <p:tags r:id="rId11"/>
            </p:custDataLst>
          </p:nvPr>
        </p:nvSpPr>
        <p:spPr>
          <a:xfrm>
            <a:off x="2313924" y="3626080"/>
            <a:ext cx="1967456" cy="738664"/>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Clinical </a:t>
            </a:r>
            <a:r>
              <a:rPr lang="en-US" sz="1100" dirty="0" smtClean="0"/>
              <a:t>characteristics</a:t>
            </a:r>
            <a:endParaRPr lang="en-US" sz="1100" dirty="0"/>
          </a:p>
        </p:txBody>
      </p:sp>
      <p:sp>
        <p:nvSpPr>
          <p:cNvPr id="103" name="TextBox 8"/>
          <p:cNvSpPr txBox="1">
            <a:spLocks/>
          </p:cNvSpPr>
          <p:nvPr>
            <p:custDataLst>
              <p:tags r:id="rId12"/>
            </p:custDataLst>
          </p:nvPr>
        </p:nvSpPr>
        <p:spPr>
          <a:xfrm>
            <a:off x="444576" y="3626080"/>
            <a:ext cx="1810338" cy="2554751"/>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Product  performance </a:t>
            </a:r>
          </a:p>
        </p:txBody>
      </p:sp>
      <p:sp>
        <p:nvSpPr>
          <p:cNvPr id="79" name="TextBox 8"/>
          <p:cNvSpPr txBox="1">
            <a:spLocks/>
          </p:cNvSpPr>
          <p:nvPr>
            <p:custDataLst>
              <p:tags r:id="rId13"/>
            </p:custDataLst>
          </p:nvPr>
        </p:nvSpPr>
        <p:spPr>
          <a:xfrm>
            <a:off x="444576" y="6250650"/>
            <a:ext cx="1810338" cy="184666"/>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Other characteristics</a:t>
            </a:r>
            <a:endParaRPr lang="en-US" sz="1100" b="1" dirty="0">
              <a:solidFill>
                <a:schemeClr val="bg1"/>
              </a:solidFill>
            </a:endParaRPr>
          </a:p>
        </p:txBody>
      </p:sp>
      <p:sp>
        <p:nvSpPr>
          <p:cNvPr id="81" name="Rectangle 4"/>
          <p:cNvSpPr txBox="1">
            <a:spLocks/>
          </p:cNvSpPr>
          <p:nvPr/>
        </p:nvSpPr>
        <p:spPr>
          <a:xfrm>
            <a:off x="4361380" y="6251319"/>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Other</a:t>
            </a:r>
          </a:p>
        </p:txBody>
      </p:sp>
      <p:sp>
        <p:nvSpPr>
          <p:cNvPr id="104" name="TextBox 8"/>
          <p:cNvSpPr txBox="1">
            <a:spLocks/>
          </p:cNvSpPr>
          <p:nvPr>
            <p:custDataLst>
              <p:tags r:id="rId14"/>
            </p:custDataLst>
          </p:nvPr>
        </p:nvSpPr>
        <p:spPr>
          <a:xfrm>
            <a:off x="2313924" y="6251319"/>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Other characteristics</a:t>
            </a:r>
          </a:p>
        </p:txBody>
      </p:sp>
      <p:sp>
        <p:nvSpPr>
          <p:cNvPr id="85" name="TextBox 8"/>
          <p:cNvSpPr txBox="1">
            <a:spLocks/>
          </p:cNvSpPr>
          <p:nvPr>
            <p:custDataLst>
              <p:tags r:id="rId15"/>
            </p:custDataLst>
          </p:nvPr>
        </p:nvSpPr>
        <p:spPr>
          <a:xfrm>
            <a:off x="2313924" y="4419832"/>
            <a:ext cx="1967456" cy="677108"/>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smtClean="0"/>
              <a:t>Microbiological characteristics</a:t>
            </a:r>
            <a:endParaRPr lang="en-US" sz="1100" dirty="0"/>
          </a:p>
        </p:txBody>
      </p:sp>
      <p:sp>
        <p:nvSpPr>
          <p:cNvPr id="87" name="Rectangle 4"/>
          <p:cNvSpPr txBox="1">
            <a:spLocks/>
          </p:cNvSpPr>
          <p:nvPr/>
        </p:nvSpPr>
        <p:spPr>
          <a:xfrm>
            <a:off x="4361380" y="4419832"/>
            <a:ext cx="4338045" cy="6771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Transmission blocking</a:t>
            </a:r>
          </a:p>
          <a:p>
            <a:pPr lvl="1"/>
            <a:r>
              <a:rPr lang="en-US" sz="1100" dirty="0">
                <a:solidFill>
                  <a:srgbClr val="000000"/>
                </a:solidFill>
              </a:rPr>
              <a:t>Proportional </a:t>
            </a:r>
            <a:r>
              <a:rPr lang="en-US" sz="1100" dirty="0" smtClean="0">
                <a:solidFill>
                  <a:srgbClr val="000000"/>
                </a:solidFill>
              </a:rPr>
              <a:t>reduction </a:t>
            </a:r>
            <a:r>
              <a:rPr lang="en-US" sz="1100" dirty="0">
                <a:solidFill>
                  <a:srgbClr val="000000"/>
                </a:solidFill>
              </a:rPr>
              <a:t>in </a:t>
            </a:r>
            <a:r>
              <a:rPr lang="en-US" sz="1100" dirty="0" smtClean="0">
                <a:solidFill>
                  <a:srgbClr val="000000"/>
                </a:solidFill>
              </a:rPr>
              <a:t>parasite </a:t>
            </a:r>
            <a:r>
              <a:rPr lang="en-US" sz="1100" dirty="0">
                <a:solidFill>
                  <a:srgbClr val="000000"/>
                </a:solidFill>
              </a:rPr>
              <a:t>Load</a:t>
            </a:r>
            <a:endParaRPr lang="en-US" sz="1100" dirty="0"/>
          </a:p>
          <a:p>
            <a:pPr lvl="1"/>
            <a:r>
              <a:rPr lang="en-US" sz="1100" dirty="0">
                <a:solidFill>
                  <a:srgbClr val="000000"/>
                </a:solidFill>
              </a:rPr>
              <a:t>Resistance</a:t>
            </a:r>
          </a:p>
          <a:p>
            <a:pPr lvl="1"/>
            <a:r>
              <a:rPr lang="en-US" sz="1100" dirty="0">
                <a:solidFill>
                  <a:srgbClr val="000000"/>
                </a:solidFill>
              </a:rPr>
              <a:t>Specificity</a:t>
            </a:r>
          </a:p>
        </p:txBody>
      </p:sp>
      <p:sp>
        <p:nvSpPr>
          <p:cNvPr id="41" name="Rectangle 4"/>
          <p:cNvSpPr txBox="1">
            <a:spLocks/>
          </p:cNvSpPr>
          <p:nvPr/>
        </p:nvSpPr>
        <p:spPr>
          <a:xfrm>
            <a:off x="4361380" y="5192802"/>
            <a:ext cx="4338045" cy="33855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solidFill>
                  <a:srgbClr val="000000"/>
                </a:solidFill>
              </a:rPr>
              <a:t>Clinical  safety and </a:t>
            </a:r>
            <a:r>
              <a:rPr lang="en-US" sz="1100" dirty="0" smtClean="0">
                <a:solidFill>
                  <a:srgbClr val="000000"/>
                </a:solidFill>
              </a:rPr>
              <a:t>tolerability</a:t>
            </a:r>
            <a:r>
              <a:rPr lang="pl-PL" sz="1100" dirty="0" smtClean="0">
                <a:solidFill>
                  <a:srgbClr val="000000"/>
                </a:solidFill>
              </a:rPr>
              <a:t>, </a:t>
            </a:r>
            <a:r>
              <a:rPr lang="pl-PL" sz="1100" dirty="0" smtClean="0"/>
              <a:t>s</a:t>
            </a:r>
            <a:r>
              <a:rPr lang="en-US" sz="1100" dirty="0" smtClean="0"/>
              <a:t>safety </a:t>
            </a:r>
            <a:r>
              <a:rPr lang="en-US" sz="1100" dirty="0"/>
              <a:t>monitoring requirement</a:t>
            </a:r>
            <a:endParaRPr lang="en-US" sz="1100" dirty="0" smtClean="0">
              <a:solidFill>
                <a:srgbClr val="000000"/>
              </a:solidFill>
            </a:endParaRPr>
          </a:p>
          <a:p>
            <a:pPr lvl="1"/>
            <a:r>
              <a:rPr lang="en-US" sz="1100" dirty="0" smtClean="0">
                <a:solidFill>
                  <a:srgbClr val="000000"/>
                </a:solidFill>
              </a:rPr>
              <a:t>Safety in special populations/ contraindications (pregnancy, infants)</a:t>
            </a:r>
            <a:endParaRPr lang="en-US" sz="1100" dirty="0">
              <a:solidFill>
                <a:srgbClr val="000000"/>
              </a:solidFill>
            </a:endParaRPr>
          </a:p>
        </p:txBody>
      </p:sp>
      <p:sp>
        <p:nvSpPr>
          <p:cNvPr id="88" name="TextBox 8"/>
          <p:cNvSpPr txBox="1">
            <a:spLocks/>
          </p:cNvSpPr>
          <p:nvPr>
            <p:custDataLst>
              <p:tags r:id="rId16"/>
            </p:custDataLst>
          </p:nvPr>
        </p:nvSpPr>
        <p:spPr>
          <a:xfrm>
            <a:off x="2313924" y="5172019"/>
            <a:ext cx="1967456" cy="344483"/>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Safety</a:t>
            </a:r>
          </a:p>
        </p:txBody>
      </p:sp>
      <p:sp>
        <p:nvSpPr>
          <p:cNvPr id="84" name="TextBox 8"/>
          <p:cNvSpPr txBox="1">
            <a:spLocks/>
          </p:cNvSpPr>
          <p:nvPr>
            <p:custDataLst>
              <p:tags r:id="rId17"/>
            </p:custDataLst>
          </p:nvPr>
        </p:nvSpPr>
        <p:spPr>
          <a:xfrm>
            <a:off x="2313924" y="5587134"/>
            <a:ext cx="1967456" cy="369332"/>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Interactions</a:t>
            </a:r>
          </a:p>
        </p:txBody>
      </p:sp>
      <p:sp>
        <p:nvSpPr>
          <p:cNvPr id="73" name="Rectangle 4"/>
          <p:cNvSpPr txBox="1">
            <a:spLocks/>
          </p:cNvSpPr>
          <p:nvPr/>
        </p:nvSpPr>
        <p:spPr>
          <a:xfrm>
            <a:off x="4361380" y="5587134"/>
            <a:ext cx="4338045" cy="33855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Drug-drug interactions</a:t>
            </a:r>
          </a:p>
          <a:p>
            <a:pPr lvl="1"/>
            <a:r>
              <a:rPr lang="en-US" sz="1100" dirty="0"/>
              <a:t>Compatibility with potential partner drugs</a:t>
            </a:r>
          </a:p>
        </p:txBody>
      </p:sp>
      <p:sp>
        <p:nvSpPr>
          <p:cNvPr id="72" name="TextBox 8"/>
          <p:cNvSpPr txBox="1">
            <a:spLocks/>
          </p:cNvSpPr>
          <p:nvPr>
            <p:custDataLst>
              <p:tags r:id="rId18"/>
            </p:custDataLst>
          </p:nvPr>
        </p:nvSpPr>
        <p:spPr>
          <a:xfrm>
            <a:off x="2313924" y="2667064"/>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Route of administration</a:t>
            </a:r>
          </a:p>
        </p:txBody>
      </p:sp>
      <p:sp>
        <p:nvSpPr>
          <p:cNvPr id="83" name="Rectangle 4"/>
          <p:cNvSpPr txBox="1">
            <a:spLocks/>
          </p:cNvSpPr>
          <p:nvPr/>
        </p:nvSpPr>
        <p:spPr>
          <a:xfrm>
            <a:off x="4361380" y="2667064"/>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Route of </a:t>
            </a:r>
            <a:r>
              <a:rPr lang="en-US" sz="1100" dirty="0" smtClean="0"/>
              <a:t>Administration</a:t>
            </a:r>
            <a:endParaRPr lang="en-US" sz="1100" dirty="0"/>
          </a:p>
        </p:txBody>
      </p:sp>
      <p:cxnSp>
        <p:nvCxnSpPr>
          <p:cNvPr id="43" name="Straight Connector 42"/>
          <p:cNvCxnSpPr>
            <a:cxnSpLocks/>
          </p:cNvCxnSpPr>
          <p:nvPr/>
        </p:nvCxnSpPr>
        <p:spPr>
          <a:xfrm>
            <a:off x="4361380" y="1653475"/>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cxnSpLocks/>
          </p:cNvCxnSpPr>
          <p:nvPr/>
        </p:nvCxnSpPr>
        <p:spPr>
          <a:xfrm>
            <a:off x="4361380" y="1893229"/>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cxnSpLocks/>
          </p:cNvCxnSpPr>
          <p:nvPr/>
        </p:nvCxnSpPr>
        <p:spPr>
          <a:xfrm>
            <a:off x="4361380" y="2132983"/>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cxnSpLocks/>
          </p:cNvCxnSpPr>
          <p:nvPr/>
        </p:nvCxnSpPr>
        <p:spPr>
          <a:xfrm>
            <a:off x="4361380" y="5154867"/>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cxnSpLocks/>
          </p:cNvCxnSpPr>
          <p:nvPr/>
        </p:nvCxnSpPr>
        <p:spPr>
          <a:xfrm>
            <a:off x="4361380" y="2879274"/>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cxnSpLocks/>
          </p:cNvCxnSpPr>
          <p:nvPr/>
        </p:nvCxnSpPr>
        <p:spPr>
          <a:xfrm>
            <a:off x="4361380" y="3358782"/>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cxnSpLocks/>
          </p:cNvCxnSpPr>
          <p:nvPr/>
        </p:nvCxnSpPr>
        <p:spPr>
          <a:xfrm>
            <a:off x="4361380" y="3119028"/>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cxnSpLocks/>
          </p:cNvCxnSpPr>
          <p:nvPr/>
        </p:nvCxnSpPr>
        <p:spPr>
          <a:xfrm>
            <a:off x="4361380" y="5984010"/>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cxnSpLocks/>
          </p:cNvCxnSpPr>
          <p:nvPr/>
        </p:nvCxnSpPr>
        <p:spPr>
          <a:xfrm>
            <a:off x="4361380" y="4392288"/>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cxnSpLocks/>
          </p:cNvCxnSpPr>
          <p:nvPr/>
        </p:nvCxnSpPr>
        <p:spPr>
          <a:xfrm>
            <a:off x="4361380" y="5559590"/>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cxnSpLocks/>
          </p:cNvCxnSpPr>
          <p:nvPr/>
        </p:nvCxnSpPr>
        <p:spPr>
          <a:xfrm>
            <a:off x="4361380" y="2639520"/>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00" name="TextBox 8"/>
          <p:cNvSpPr txBox="1">
            <a:spLocks/>
          </p:cNvSpPr>
          <p:nvPr>
            <p:custDataLst>
              <p:tags r:id="rId19"/>
            </p:custDataLst>
          </p:nvPr>
        </p:nvSpPr>
        <p:spPr>
          <a:xfrm>
            <a:off x="444576" y="1441265"/>
            <a:ext cx="1810338" cy="920060"/>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Context and product overview</a:t>
            </a:r>
          </a:p>
        </p:txBody>
      </p:sp>
      <p:sp>
        <p:nvSpPr>
          <p:cNvPr id="61" name="Rectangle 4"/>
          <p:cNvSpPr txBox="1">
            <a:spLocks/>
          </p:cNvSpPr>
          <p:nvPr/>
        </p:nvSpPr>
        <p:spPr>
          <a:xfrm>
            <a:off x="4361380" y="1441265"/>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Product indication</a:t>
            </a:r>
            <a:endParaRPr lang="en-US" sz="1100" dirty="0"/>
          </a:p>
        </p:txBody>
      </p:sp>
      <p:sp>
        <p:nvSpPr>
          <p:cNvPr id="101" name="TextBox 100"/>
          <p:cNvSpPr txBox="1">
            <a:spLocks/>
          </p:cNvSpPr>
          <p:nvPr>
            <p:custDataLst>
              <p:tags r:id="rId20"/>
            </p:custDataLst>
          </p:nvPr>
        </p:nvSpPr>
        <p:spPr>
          <a:xfrm>
            <a:off x="2313924" y="1441265"/>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Indication</a:t>
            </a:r>
            <a:endParaRPr lang="en-US" sz="1100" b="1" dirty="0">
              <a:solidFill>
                <a:schemeClr val="bg1"/>
              </a:solidFill>
            </a:endParaRPr>
          </a:p>
        </p:txBody>
      </p:sp>
      <p:sp>
        <p:nvSpPr>
          <p:cNvPr id="30" name="Rectangle 4"/>
          <p:cNvSpPr txBox="1">
            <a:spLocks/>
          </p:cNvSpPr>
          <p:nvPr/>
        </p:nvSpPr>
        <p:spPr>
          <a:xfrm>
            <a:off x="4361380" y="2160527"/>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Target countries</a:t>
            </a:r>
          </a:p>
        </p:txBody>
      </p:sp>
      <p:sp>
        <p:nvSpPr>
          <p:cNvPr id="29" name="TextBox 8"/>
          <p:cNvSpPr txBox="1">
            <a:spLocks/>
          </p:cNvSpPr>
          <p:nvPr>
            <p:custDataLst>
              <p:tags r:id="rId21"/>
            </p:custDataLst>
          </p:nvPr>
        </p:nvSpPr>
        <p:spPr>
          <a:xfrm>
            <a:off x="2313924" y="2160527"/>
            <a:ext cx="1967456" cy="206315"/>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a:t>Target setting for deployment</a:t>
            </a:r>
          </a:p>
        </p:txBody>
      </p:sp>
    </p:spTree>
    <p:extLst>
      <p:ext uri="{BB962C8B-B14F-4D97-AF65-F5344CB8AC3E}">
        <p14:creationId xmlns:p14="http://schemas.microsoft.com/office/powerpoint/2010/main" val="3468722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891" y="1621"/>
          <a:ext cx="1619" cy="1619"/>
        </p:xfrm>
        <a:graphic>
          <a:graphicData uri="http://schemas.openxmlformats.org/presentationml/2006/ole">
            <mc:AlternateContent xmlns:mc="http://schemas.openxmlformats.org/markup-compatibility/2006">
              <mc:Choice xmlns:v="urn:schemas-microsoft-com:vml" Requires="v">
                <p:oleObj spid="_x0000_s23568" name="think-cell Slide" r:id="rId24" imgW="270" imgH="270" progId="TCLayout.ActiveDocument.1">
                  <p:embed/>
                </p:oleObj>
              </mc:Choice>
              <mc:Fallback>
                <p:oleObj name="think-cell Slide" r:id="rId24" imgW="270" imgH="270" progId="TCLayout.ActiveDocument.1">
                  <p:embed/>
                  <p:pic>
                    <p:nvPicPr>
                      <p:cNvPr id="0" name=""/>
                      <p:cNvPicPr/>
                      <p:nvPr/>
                    </p:nvPicPr>
                    <p:blipFill>
                      <a:blip r:embed="rId25"/>
                      <a:stretch>
                        <a:fillRect/>
                      </a:stretch>
                    </p:blipFill>
                    <p:spPr>
                      <a:xfrm>
                        <a:off x="1891" y="1621"/>
                        <a:ext cx="1619" cy="1619"/>
                      </a:xfrm>
                      <a:prstGeom prst="rect">
                        <a:avLst/>
                      </a:prstGeom>
                    </p:spPr>
                  </p:pic>
                </p:oleObj>
              </mc:Fallback>
            </mc:AlternateContent>
          </a:graphicData>
        </a:graphic>
      </p:graphicFrame>
      <p:sp>
        <p:nvSpPr>
          <p:cNvPr id="2" name="Title 1"/>
          <p:cNvSpPr>
            <a:spLocks noGrp="1"/>
          </p:cNvSpPr>
          <p:nvPr>
            <p:ph type="title"/>
          </p:nvPr>
        </p:nvSpPr>
        <p:spPr>
          <a:xfrm>
            <a:off x="384828" y="269694"/>
            <a:ext cx="8609294"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GB" dirty="0" smtClean="0"/>
              <a:t>Target </a:t>
            </a:r>
            <a:r>
              <a:rPr lang="en-GB" dirty="0"/>
              <a:t>Product Profile structure for vaccine (Vx) products</a:t>
            </a:r>
            <a:endParaRPr lang="de-CH" dirty="0"/>
          </a:p>
        </p:txBody>
      </p:sp>
      <p:sp>
        <p:nvSpPr>
          <p:cNvPr id="82" name="Rectangle 81"/>
          <p:cNvSpPr>
            <a:spLocks/>
          </p:cNvSpPr>
          <p:nvPr/>
        </p:nvSpPr>
        <p:spPr>
          <a:xfrm>
            <a:off x="344871" y="1129220"/>
            <a:ext cx="8454259" cy="5377396"/>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97" tIns="46649" rIns="93297" bIns="46649" numCol="1" spcCol="0" rtlCol="0" fromWordArt="0" anchor="ctr" anchorCtr="0" forceAA="0" compatLnSpc="1">
            <a:prstTxWarp prst="textNoShape">
              <a:avLst/>
            </a:prstTxWarp>
            <a:noAutofit/>
          </a:bodyPr>
          <a:lstStyle/>
          <a:p>
            <a:pPr algn="ctr"/>
            <a:endParaRPr lang="en-US" sz="1100" dirty="0">
              <a:solidFill>
                <a:schemeClr val="tx1"/>
              </a:solidFill>
            </a:endParaRPr>
          </a:p>
        </p:txBody>
      </p:sp>
      <p:sp>
        <p:nvSpPr>
          <p:cNvPr id="83" name="Rectangle 4"/>
          <p:cNvSpPr txBox="1">
            <a:spLocks/>
          </p:cNvSpPr>
          <p:nvPr/>
        </p:nvSpPr>
        <p:spPr>
          <a:xfrm>
            <a:off x="4361380" y="1212312"/>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tx2"/>
                </a:solidFill>
              </a:rPr>
              <a:t>Details/ example attribute description</a:t>
            </a:r>
            <a:endParaRPr lang="en-US" sz="1100" b="1" dirty="0">
              <a:solidFill>
                <a:schemeClr val="tx2"/>
              </a:solidFill>
            </a:endParaRPr>
          </a:p>
        </p:txBody>
      </p:sp>
      <p:cxnSp>
        <p:nvCxnSpPr>
          <p:cNvPr id="84" name="Straight Connector 83"/>
          <p:cNvCxnSpPr>
            <a:cxnSpLocks/>
          </p:cNvCxnSpPr>
          <p:nvPr/>
        </p:nvCxnSpPr>
        <p:spPr>
          <a:xfrm>
            <a:off x="4361380" y="1413161"/>
            <a:ext cx="433804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9" name="TextBox 8"/>
          <p:cNvSpPr txBox="1">
            <a:spLocks/>
          </p:cNvSpPr>
          <p:nvPr>
            <p:custDataLst>
              <p:tags r:id="rId3"/>
            </p:custDataLst>
          </p:nvPr>
        </p:nvSpPr>
        <p:spPr>
          <a:xfrm>
            <a:off x="444576" y="1441265"/>
            <a:ext cx="1810338" cy="871004"/>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Context and product overview</a:t>
            </a:r>
          </a:p>
        </p:txBody>
      </p:sp>
      <p:sp>
        <p:nvSpPr>
          <p:cNvPr id="19" name="Rectangle 4"/>
          <p:cNvSpPr txBox="1">
            <a:spLocks/>
          </p:cNvSpPr>
          <p:nvPr/>
        </p:nvSpPr>
        <p:spPr>
          <a:xfrm>
            <a:off x="4361380" y="4209203"/>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Vaccine </a:t>
            </a:r>
            <a:r>
              <a:rPr lang="en-US" sz="1100" dirty="0" smtClean="0"/>
              <a:t>serotypes, strain coverage</a:t>
            </a:r>
          </a:p>
        </p:txBody>
      </p:sp>
      <p:cxnSp>
        <p:nvCxnSpPr>
          <p:cNvPr id="23" name="Straight Connector 22"/>
          <p:cNvCxnSpPr>
            <a:cxnSpLocks/>
          </p:cNvCxnSpPr>
          <p:nvPr/>
        </p:nvCxnSpPr>
        <p:spPr>
          <a:xfrm>
            <a:off x="4361380" y="1645584"/>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cxnSpLocks/>
          </p:cNvCxnSpPr>
          <p:nvPr/>
        </p:nvCxnSpPr>
        <p:spPr>
          <a:xfrm>
            <a:off x="4361380" y="1869556"/>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cxnSpLocks/>
          </p:cNvCxnSpPr>
          <p:nvPr/>
        </p:nvCxnSpPr>
        <p:spPr>
          <a:xfrm>
            <a:off x="4361380" y="2093528"/>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8" name="TextBox 8"/>
          <p:cNvSpPr txBox="1">
            <a:spLocks/>
          </p:cNvSpPr>
          <p:nvPr>
            <p:custDataLst>
              <p:tags r:id="rId4"/>
            </p:custDataLst>
          </p:nvPr>
        </p:nvSpPr>
        <p:spPr>
          <a:xfrm>
            <a:off x="2313924" y="1665237"/>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Product</a:t>
            </a:r>
            <a:endParaRPr lang="en-US" sz="1100" b="1" dirty="0">
              <a:solidFill>
                <a:schemeClr val="bg1"/>
              </a:solidFill>
            </a:endParaRPr>
          </a:p>
        </p:txBody>
      </p:sp>
      <p:sp>
        <p:nvSpPr>
          <p:cNvPr id="34" name="Rectangle 4"/>
          <p:cNvSpPr txBox="1">
            <a:spLocks/>
          </p:cNvSpPr>
          <p:nvPr/>
        </p:nvSpPr>
        <p:spPr>
          <a:xfrm>
            <a:off x="4361380" y="1665237"/>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Product presentation/ description (e.g. vial size, mono/multi dose)</a:t>
            </a:r>
            <a:endParaRPr lang="en-US" sz="1100" dirty="0"/>
          </a:p>
        </p:txBody>
      </p:sp>
      <p:sp>
        <p:nvSpPr>
          <p:cNvPr id="9" name="TextBox 8"/>
          <p:cNvSpPr txBox="1">
            <a:spLocks/>
          </p:cNvSpPr>
          <p:nvPr>
            <p:custDataLst>
              <p:tags r:id="rId5"/>
            </p:custDataLst>
          </p:nvPr>
        </p:nvSpPr>
        <p:spPr>
          <a:xfrm>
            <a:off x="2313924" y="1889209"/>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Target populations</a:t>
            </a:r>
            <a:endParaRPr lang="en-US" sz="1100" b="1" dirty="0">
              <a:solidFill>
                <a:schemeClr val="bg1"/>
              </a:solidFill>
            </a:endParaRPr>
          </a:p>
        </p:txBody>
      </p:sp>
      <p:sp>
        <p:nvSpPr>
          <p:cNvPr id="36" name="Rectangle 4"/>
          <p:cNvSpPr txBox="1">
            <a:spLocks/>
          </p:cNvSpPr>
          <p:nvPr/>
        </p:nvSpPr>
        <p:spPr>
          <a:xfrm>
            <a:off x="4361380" y="1889209"/>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Target </a:t>
            </a:r>
            <a:r>
              <a:rPr lang="en-US" sz="1100" dirty="0" smtClean="0"/>
              <a:t>population/target </a:t>
            </a:r>
            <a:r>
              <a:rPr lang="en-US" sz="1100" dirty="0"/>
              <a:t>age groups</a:t>
            </a:r>
          </a:p>
        </p:txBody>
      </p:sp>
      <p:cxnSp>
        <p:nvCxnSpPr>
          <p:cNvPr id="96" name="Straight Connector 95"/>
          <p:cNvCxnSpPr>
            <a:cxnSpLocks/>
          </p:cNvCxnSpPr>
          <p:nvPr/>
        </p:nvCxnSpPr>
        <p:spPr>
          <a:xfrm>
            <a:off x="4361380" y="3451782"/>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cxnSpLocks/>
          </p:cNvCxnSpPr>
          <p:nvPr/>
        </p:nvCxnSpPr>
        <p:spPr>
          <a:xfrm>
            <a:off x="4361380" y="2331922"/>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cxnSpLocks/>
          </p:cNvCxnSpPr>
          <p:nvPr/>
        </p:nvCxnSpPr>
        <p:spPr>
          <a:xfrm>
            <a:off x="4361380" y="5480550"/>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sp>
        <p:nvSpPr>
          <p:cNvPr id="100" name="TextBox 8"/>
          <p:cNvSpPr txBox="1">
            <a:spLocks/>
          </p:cNvSpPr>
          <p:nvPr>
            <p:custDataLst>
              <p:tags r:id="rId6"/>
            </p:custDataLst>
          </p:nvPr>
        </p:nvSpPr>
        <p:spPr>
          <a:xfrm>
            <a:off x="444576" y="2351575"/>
            <a:ext cx="1810338" cy="1080554"/>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Patient access</a:t>
            </a:r>
            <a:endParaRPr lang="en-US" sz="1100" b="1" dirty="0">
              <a:solidFill>
                <a:schemeClr val="bg1"/>
              </a:solidFill>
            </a:endParaRPr>
          </a:p>
        </p:txBody>
      </p:sp>
      <p:sp>
        <p:nvSpPr>
          <p:cNvPr id="108" name="TextBox 8"/>
          <p:cNvSpPr txBox="1">
            <a:spLocks/>
          </p:cNvSpPr>
          <p:nvPr>
            <p:custDataLst>
              <p:tags r:id="rId7"/>
            </p:custDataLst>
          </p:nvPr>
        </p:nvSpPr>
        <p:spPr>
          <a:xfrm>
            <a:off x="444576" y="3471435"/>
            <a:ext cx="1810338" cy="1989462"/>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Product  performance </a:t>
            </a:r>
          </a:p>
        </p:txBody>
      </p:sp>
      <p:sp>
        <p:nvSpPr>
          <p:cNvPr id="109" name="TextBox 8"/>
          <p:cNvSpPr txBox="1">
            <a:spLocks/>
          </p:cNvSpPr>
          <p:nvPr>
            <p:custDataLst>
              <p:tags r:id="rId8"/>
            </p:custDataLst>
          </p:nvPr>
        </p:nvSpPr>
        <p:spPr>
          <a:xfrm>
            <a:off x="444576" y="5500195"/>
            <a:ext cx="1810338" cy="846386"/>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Other characteristics</a:t>
            </a:r>
            <a:endParaRPr lang="en-US" sz="1100" b="1" dirty="0">
              <a:solidFill>
                <a:schemeClr val="bg1"/>
              </a:solidFill>
            </a:endParaRPr>
          </a:p>
        </p:txBody>
      </p:sp>
      <p:cxnSp>
        <p:nvCxnSpPr>
          <p:cNvPr id="27" name="Straight Connector 26"/>
          <p:cNvCxnSpPr>
            <a:cxnSpLocks/>
          </p:cNvCxnSpPr>
          <p:nvPr/>
        </p:nvCxnSpPr>
        <p:spPr>
          <a:xfrm>
            <a:off x="4361380" y="4439302"/>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cxnSpLocks/>
          </p:cNvCxnSpPr>
          <p:nvPr/>
        </p:nvCxnSpPr>
        <p:spPr>
          <a:xfrm>
            <a:off x="4361380" y="5071912"/>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cxnSpLocks/>
          </p:cNvCxnSpPr>
          <p:nvPr/>
        </p:nvCxnSpPr>
        <p:spPr>
          <a:xfrm>
            <a:off x="4361380" y="2779866"/>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3" name="TextBox 8"/>
          <p:cNvSpPr txBox="1">
            <a:spLocks/>
          </p:cNvSpPr>
          <p:nvPr>
            <p:custDataLst>
              <p:tags r:id="rId9"/>
            </p:custDataLst>
          </p:nvPr>
        </p:nvSpPr>
        <p:spPr>
          <a:xfrm>
            <a:off x="2313924" y="2799519"/>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Dosing regimen</a:t>
            </a:r>
          </a:p>
        </p:txBody>
      </p:sp>
      <p:sp>
        <p:nvSpPr>
          <p:cNvPr id="37" name="Rectangle 4"/>
          <p:cNvSpPr txBox="1">
            <a:spLocks/>
          </p:cNvSpPr>
          <p:nvPr/>
        </p:nvSpPr>
        <p:spPr>
          <a:xfrm>
            <a:off x="4361380" y="2799519"/>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Dosage schedule/regimen/adherence</a:t>
            </a:r>
            <a:endParaRPr lang="en-US" sz="1100" dirty="0"/>
          </a:p>
        </p:txBody>
      </p:sp>
      <p:sp>
        <p:nvSpPr>
          <p:cNvPr id="14" name="TextBox 8"/>
          <p:cNvSpPr txBox="1">
            <a:spLocks/>
          </p:cNvSpPr>
          <p:nvPr>
            <p:custDataLst>
              <p:tags r:id="rId10"/>
            </p:custDataLst>
          </p:nvPr>
        </p:nvSpPr>
        <p:spPr>
          <a:xfrm>
            <a:off x="2313924" y="3023491"/>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Use setting</a:t>
            </a:r>
            <a:endParaRPr lang="en-US" sz="1100" b="1" dirty="0">
              <a:solidFill>
                <a:schemeClr val="bg1"/>
              </a:solidFill>
            </a:endParaRPr>
          </a:p>
        </p:txBody>
      </p:sp>
      <p:sp>
        <p:nvSpPr>
          <p:cNvPr id="39" name="Rectangle 4"/>
          <p:cNvSpPr txBox="1">
            <a:spLocks/>
          </p:cNvSpPr>
          <p:nvPr/>
        </p:nvSpPr>
        <p:spPr>
          <a:xfrm>
            <a:off x="4361380" y="3023491"/>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Use setting</a:t>
            </a:r>
            <a:endParaRPr lang="en-US" sz="1100" dirty="0"/>
          </a:p>
        </p:txBody>
      </p:sp>
      <p:cxnSp>
        <p:nvCxnSpPr>
          <p:cNvPr id="40" name="Straight Connector 39"/>
          <p:cNvCxnSpPr>
            <a:cxnSpLocks/>
          </p:cNvCxnSpPr>
          <p:nvPr/>
        </p:nvCxnSpPr>
        <p:spPr>
          <a:xfrm>
            <a:off x="4361380" y="3227810"/>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2" name="TextBox 8"/>
          <p:cNvSpPr txBox="1">
            <a:spLocks/>
          </p:cNvSpPr>
          <p:nvPr>
            <p:custDataLst>
              <p:tags r:id="rId11"/>
            </p:custDataLst>
          </p:nvPr>
        </p:nvSpPr>
        <p:spPr>
          <a:xfrm>
            <a:off x="2313924" y="2351575"/>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Formulation</a:t>
            </a:r>
            <a:endParaRPr lang="en-US" sz="1100" b="1" dirty="0">
              <a:solidFill>
                <a:schemeClr val="bg1"/>
              </a:solidFill>
            </a:endParaRPr>
          </a:p>
        </p:txBody>
      </p:sp>
      <p:sp>
        <p:nvSpPr>
          <p:cNvPr id="32" name="Rectangle 4"/>
          <p:cNvSpPr txBox="1">
            <a:spLocks/>
          </p:cNvSpPr>
          <p:nvPr/>
        </p:nvSpPr>
        <p:spPr>
          <a:xfrm>
            <a:off x="4361380" y="2351575"/>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Formulation</a:t>
            </a:r>
            <a:endParaRPr lang="en-US" sz="1100" dirty="0"/>
          </a:p>
        </p:txBody>
      </p:sp>
      <p:sp>
        <p:nvSpPr>
          <p:cNvPr id="15" name="TextBox 8"/>
          <p:cNvSpPr txBox="1">
            <a:spLocks/>
          </p:cNvSpPr>
          <p:nvPr>
            <p:custDataLst>
              <p:tags r:id="rId12"/>
            </p:custDataLst>
          </p:nvPr>
        </p:nvSpPr>
        <p:spPr>
          <a:xfrm>
            <a:off x="2313924" y="3247463"/>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Price</a:t>
            </a:r>
            <a:endParaRPr lang="en-US" sz="1100" b="1" dirty="0">
              <a:solidFill>
                <a:schemeClr val="bg1"/>
              </a:solidFill>
            </a:endParaRPr>
          </a:p>
        </p:txBody>
      </p:sp>
      <p:sp>
        <p:nvSpPr>
          <p:cNvPr id="41" name="Rectangle 4"/>
          <p:cNvSpPr txBox="1">
            <a:spLocks/>
          </p:cNvSpPr>
          <p:nvPr/>
        </p:nvSpPr>
        <p:spPr>
          <a:xfrm>
            <a:off x="4361380" y="3247463"/>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Yearly </a:t>
            </a:r>
            <a:r>
              <a:rPr lang="en-US" sz="1100" dirty="0" smtClean="0"/>
              <a:t>product cost per user/ target price</a:t>
            </a:r>
            <a:endParaRPr lang="en-US" sz="1100" dirty="0"/>
          </a:p>
        </p:txBody>
      </p:sp>
      <p:cxnSp>
        <p:nvCxnSpPr>
          <p:cNvPr id="43" name="Straight Connector 42"/>
          <p:cNvCxnSpPr>
            <a:cxnSpLocks/>
          </p:cNvCxnSpPr>
          <p:nvPr/>
        </p:nvCxnSpPr>
        <p:spPr>
          <a:xfrm>
            <a:off x="4361380" y="3003838"/>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4"/>
          <p:cNvSpPr txBox="1">
            <a:spLocks/>
          </p:cNvSpPr>
          <p:nvPr/>
        </p:nvSpPr>
        <p:spPr>
          <a:xfrm>
            <a:off x="4361380" y="3471435"/>
            <a:ext cx="4338045" cy="6771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Expected efficacy</a:t>
            </a:r>
          </a:p>
          <a:p>
            <a:pPr lvl="1"/>
            <a:r>
              <a:rPr lang="en-US" sz="1100" dirty="0" smtClean="0"/>
              <a:t>Duration</a:t>
            </a:r>
          </a:p>
          <a:p>
            <a:pPr lvl="1"/>
            <a:r>
              <a:rPr lang="en-US" sz="1100" dirty="0" smtClean="0"/>
              <a:t>Reversibility</a:t>
            </a:r>
          </a:p>
          <a:p>
            <a:pPr lvl="1"/>
            <a:r>
              <a:rPr lang="en-US" sz="1100" dirty="0" smtClean="0"/>
              <a:t>Immunogenicity</a:t>
            </a:r>
            <a:endParaRPr lang="en-US" sz="1100" dirty="0"/>
          </a:p>
        </p:txBody>
      </p:sp>
      <p:sp>
        <p:nvSpPr>
          <p:cNvPr id="49" name="TextBox 8"/>
          <p:cNvSpPr txBox="1">
            <a:spLocks/>
          </p:cNvSpPr>
          <p:nvPr>
            <p:custDataLst>
              <p:tags r:id="rId13"/>
            </p:custDataLst>
          </p:nvPr>
        </p:nvSpPr>
        <p:spPr>
          <a:xfrm>
            <a:off x="2313924" y="3471435"/>
            <a:ext cx="1967456" cy="677108"/>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Clinical characteristics</a:t>
            </a:r>
          </a:p>
        </p:txBody>
      </p:sp>
      <p:sp>
        <p:nvSpPr>
          <p:cNvPr id="22" name="Rectangle 4"/>
          <p:cNvSpPr txBox="1">
            <a:spLocks/>
          </p:cNvSpPr>
          <p:nvPr/>
        </p:nvSpPr>
        <p:spPr>
          <a:xfrm>
            <a:off x="4361380" y="5091565"/>
            <a:ext cx="4338045" cy="33855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Shelf life</a:t>
            </a:r>
          </a:p>
          <a:p>
            <a:pPr lvl="1"/>
            <a:r>
              <a:rPr lang="en-US" sz="1100" dirty="0" smtClean="0"/>
              <a:t>Storage and cold chain requirements</a:t>
            </a:r>
          </a:p>
        </p:txBody>
      </p:sp>
      <p:sp>
        <p:nvSpPr>
          <p:cNvPr id="51" name="TextBox 8"/>
          <p:cNvSpPr txBox="1">
            <a:spLocks/>
          </p:cNvSpPr>
          <p:nvPr>
            <p:custDataLst>
              <p:tags r:id="rId14"/>
            </p:custDataLst>
          </p:nvPr>
        </p:nvSpPr>
        <p:spPr>
          <a:xfrm>
            <a:off x="2313924" y="5091565"/>
            <a:ext cx="1967456" cy="369332"/>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Shelf life, stability</a:t>
            </a:r>
          </a:p>
        </p:txBody>
      </p:sp>
      <p:sp>
        <p:nvSpPr>
          <p:cNvPr id="46" name="Rectangle 4"/>
          <p:cNvSpPr txBox="1">
            <a:spLocks/>
          </p:cNvSpPr>
          <p:nvPr/>
        </p:nvSpPr>
        <p:spPr>
          <a:xfrm>
            <a:off x="4361380" y="5500195"/>
            <a:ext cx="4338045" cy="84638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Product registration and WHO prequalification</a:t>
            </a:r>
          </a:p>
          <a:p>
            <a:pPr lvl="1"/>
            <a:r>
              <a:rPr lang="en-US" sz="1100" dirty="0" smtClean="0"/>
              <a:t>Post marketing surveillance</a:t>
            </a:r>
          </a:p>
          <a:p>
            <a:pPr lvl="1"/>
            <a:r>
              <a:rPr lang="en-US" sz="1100" dirty="0" smtClean="0"/>
              <a:t>Disposal, waste</a:t>
            </a:r>
          </a:p>
          <a:p>
            <a:pPr lvl="1"/>
            <a:r>
              <a:rPr lang="en-US" sz="1100" dirty="0" smtClean="0"/>
              <a:t>Time to licensure, Possible Franchise</a:t>
            </a:r>
          </a:p>
          <a:p>
            <a:pPr lvl="1"/>
            <a:r>
              <a:rPr lang="en-US" sz="1100" dirty="0" smtClean="0"/>
              <a:t>Packaging and labeling</a:t>
            </a:r>
            <a:endParaRPr lang="en-US" sz="1100" dirty="0"/>
          </a:p>
        </p:txBody>
      </p:sp>
      <p:sp>
        <p:nvSpPr>
          <p:cNvPr id="55" name="TextBox 8"/>
          <p:cNvSpPr txBox="1">
            <a:spLocks/>
          </p:cNvSpPr>
          <p:nvPr>
            <p:custDataLst>
              <p:tags r:id="rId15"/>
            </p:custDataLst>
          </p:nvPr>
        </p:nvSpPr>
        <p:spPr>
          <a:xfrm>
            <a:off x="2313924" y="5500195"/>
            <a:ext cx="1967456" cy="84638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Other characteristics</a:t>
            </a:r>
            <a:endParaRPr lang="en-US" sz="1100" b="1" dirty="0">
              <a:solidFill>
                <a:schemeClr val="bg1"/>
              </a:solidFill>
            </a:endParaRPr>
          </a:p>
        </p:txBody>
      </p:sp>
      <p:sp>
        <p:nvSpPr>
          <p:cNvPr id="21" name="Rectangle 4"/>
          <p:cNvSpPr txBox="1">
            <a:spLocks/>
          </p:cNvSpPr>
          <p:nvPr/>
        </p:nvSpPr>
        <p:spPr>
          <a:xfrm>
            <a:off x="4361380" y="4458955"/>
            <a:ext cx="4338045" cy="33855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Safety, </a:t>
            </a:r>
            <a:r>
              <a:rPr lang="en-US" sz="1100" dirty="0" smtClean="0"/>
              <a:t>reactogenicity and contra-indications</a:t>
            </a:r>
          </a:p>
          <a:p>
            <a:pPr lvl="1"/>
            <a:r>
              <a:rPr lang="en-US" sz="1100" dirty="0"/>
              <a:t>Warnings and </a:t>
            </a:r>
            <a:r>
              <a:rPr lang="en-US" sz="1100" dirty="0" smtClean="0"/>
              <a:t>precautions/pregnancy and lactation</a:t>
            </a:r>
          </a:p>
        </p:txBody>
      </p:sp>
      <p:sp>
        <p:nvSpPr>
          <p:cNvPr id="63" name="TextBox 8"/>
          <p:cNvSpPr txBox="1">
            <a:spLocks/>
          </p:cNvSpPr>
          <p:nvPr>
            <p:custDataLst>
              <p:tags r:id="rId16"/>
            </p:custDataLst>
          </p:nvPr>
        </p:nvSpPr>
        <p:spPr>
          <a:xfrm>
            <a:off x="2313924" y="4458955"/>
            <a:ext cx="1967455" cy="369332"/>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Safety</a:t>
            </a:r>
            <a:endParaRPr lang="en-US" sz="1100" b="1" dirty="0">
              <a:solidFill>
                <a:schemeClr val="bg1"/>
              </a:solidFill>
            </a:endParaRPr>
          </a:p>
        </p:txBody>
      </p:sp>
      <p:cxnSp>
        <p:nvCxnSpPr>
          <p:cNvPr id="68" name="Straight Connector 67"/>
          <p:cNvCxnSpPr>
            <a:cxnSpLocks/>
          </p:cNvCxnSpPr>
          <p:nvPr/>
        </p:nvCxnSpPr>
        <p:spPr>
          <a:xfrm>
            <a:off x="4361380" y="4847940"/>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65" name="TextBox 8"/>
          <p:cNvSpPr txBox="1">
            <a:spLocks/>
          </p:cNvSpPr>
          <p:nvPr>
            <p:custDataLst>
              <p:tags r:id="rId17"/>
            </p:custDataLst>
          </p:nvPr>
        </p:nvSpPr>
        <p:spPr>
          <a:xfrm>
            <a:off x="2313924" y="4867593"/>
            <a:ext cx="1967455"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Interactions</a:t>
            </a:r>
            <a:endParaRPr lang="en-US" sz="1100" b="1" dirty="0">
              <a:solidFill>
                <a:schemeClr val="bg1"/>
              </a:solidFill>
            </a:endParaRPr>
          </a:p>
        </p:txBody>
      </p:sp>
      <p:sp>
        <p:nvSpPr>
          <p:cNvPr id="69" name="Rectangle 4"/>
          <p:cNvSpPr txBox="1">
            <a:spLocks/>
          </p:cNvSpPr>
          <p:nvPr/>
        </p:nvSpPr>
        <p:spPr>
          <a:xfrm>
            <a:off x="4361380" y="4867593"/>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Interference and </a:t>
            </a:r>
            <a:r>
              <a:rPr lang="en-US" sz="1100" dirty="0" smtClean="0"/>
              <a:t>co-administration </a:t>
            </a:r>
            <a:r>
              <a:rPr lang="en-US" sz="1100" dirty="0"/>
              <a:t>with other vaccines</a:t>
            </a:r>
          </a:p>
        </p:txBody>
      </p:sp>
      <p:sp>
        <p:nvSpPr>
          <p:cNvPr id="7" name="TextBox 6"/>
          <p:cNvSpPr txBox="1">
            <a:spLocks/>
          </p:cNvSpPr>
          <p:nvPr>
            <p:custDataLst>
              <p:tags r:id="rId18"/>
            </p:custDataLst>
          </p:nvPr>
        </p:nvSpPr>
        <p:spPr>
          <a:xfrm>
            <a:off x="2313924" y="1441265"/>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Indication</a:t>
            </a:r>
            <a:endParaRPr lang="en-US" sz="1100" b="1" dirty="0">
              <a:solidFill>
                <a:schemeClr val="bg1"/>
              </a:solidFill>
            </a:endParaRPr>
          </a:p>
        </p:txBody>
      </p:sp>
      <p:sp>
        <p:nvSpPr>
          <p:cNvPr id="35" name="Rectangle 4"/>
          <p:cNvSpPr txBox="1">
            <a:spLocks/>
          </p:cNvSpPr>
          <p:nvPr/>
        </p:nvSpPr>
        <p:spPr>
          <a:xfrm>
            <a:off x="4361380" y="1441265"/>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Product indication</a:t>
            </a:r>
          </a:p>
        </p:txBody>
      </p:sp>
      <p:sp>
        <p:nvSpPr>
          <p:cNvPr id="64" name="TextBox 8"/>
          <p:cNvSpPr txBox="1">
            <a:spLocks/>
          </p:cNvSpPr>
          <p:nvPr>
            <p:custDataLst>
              <p:tags r:id="rId19"/>
            </p:custDataLst>
          </p:nvPr>
        </p:nvSpPr>
        <p:spPr>
          <a:xfrm>
            <a:off x="2313924" y="2127603"/>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a:solidFill>
                  <a:schemeClr val="bg1"/>
                </a:solidFill>
              </a:rPr>
              <a:t>Target setting for deployment</a:t>
            </a:r>
          </a:p>
        </p:txBody>
      </p:sp>
      <p:sp>
        <p:nvSpPr>
          <p:cNvPr id="66" name="Rectangle 4"/>
          <p:cNvSpPr txBox="1">
            <a:spLocks/>
          </p:cNvSpPr>
          <p:nvPr/>
        </p:nvSpPr>
        <p:spPr>
          <a:xfrm>
            <a:off x="4361380" y="2127603"/>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a:t>Target countries/ geographic coverage</a:t>
            </a:r>
            <a:endParaRPr lang="en-US" sz="1100" dirty="0" smtClean="0"/>
          </a:p>
        </p:txBody>
      </p:sp>
      <p:sp>
        <p:nvSpPr>
          <p:cNvPr id="75" name="TextBox 8"/>
          <p:cNvSpPr txBox="1">
            <a:spLocks/>
          </p:cNvSpPr>
          <p:nvPr>
            <p:custDataLst>
              <p:tags r:id="rId20"/>
            </p:custDataLst>
          </p:nvPr>
        </p:nvSpPr>
        <p:spPr>
          <a:xfrm>
            <a:off x="2313924" y="2575547"/>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Route of administration</a:t>
            </a:r>
            <a:endParaRPr lang="en-US" sz="1100" b="1" dirty="0">
              <a:solidFill>
                <a:schemeClr val="bg1"/>
              </a:solidFill>
            </a:endParaRPr>
          </a:p>
        </p:txBody>
      </p:sp>
      <p:sp>
        <p:nvSpPr>
          <p:cNvPr id="76" name="Rectangle 4"/>
          <p:cNvSpPr txBox="1">
            <a:spLocks/>
          </p:cNvSpPr>
          <p:nvPr/>
        </p:nvSpPr>
        <p:spPr>
          <a:xfrm>
            <a:off x="4361380" y="2575547"/>
            <a:ext cx="4338045"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100" dirty="0" smtClean="0"/>
              <a:t>Delivery route/ route of administration</a:t>
            </a:r>
            <a:endParaRPr lang="en-US" sz="1100" dirty="0"/>
          </a:p>
        </p:txBody>
      </p:sp>
      <p:cxnSp>
        <p:nvCxnSpPr>
          <p:cNvPr id="77" name="Straight Connector 76"/>
          <p:cNvCxnSpPr>
            <a:cxnSpLocks/>
          </p:cNvCxnSpPr>
          <p:nvPr/>
        </p:nvCxnSpPr>
        <p:spPr>
          <a:xfrm>
            <a:off x="4361380" y="2555894"/>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56" name="TextBox 8"/>
          <p:cNvSpPr txBox="1">
            <a:spLocks/>
          </p:cNvSpPr>
          <p:nvPr>
            <p:custDataLst>
              <p:tags r:id="rId21"/>
            </p:custDataLst>
          </p:nvPr>
        </p:nvSpPr>
        <p:spPr>
          <a:xfrm>
            <a:off x="2313924" y="4192916"/>
            <a:ext cx="1967456" cy="218905"/>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dirty="0" smtClean="0"/>
              <a:t>Microbiological characteristics</a:t>
            </a:r>
            <a:endParaRPr lang="en-US" sz="1100" dirty="0"/>
          </a:p>
        </p:txBody>
      </p:sp>
      <p:cxnSp>
        <p:nvCxnSpPr>
          <p:cNvPr id="57" name="Straight Connector 56"/>
          <p:cNvCxnSpPr>
            <a:cxnSpLocks/>
          </p:cNvCxnSpPr>
          <p:nvPr/>
        </p:nvCxnSpPr>
        <p:spPr>
          <a:xfrm>
            <a:off x="4361380" y="4169325"/>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856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891" y="1621"/>
          <a:ext cx="1619" cy="1619"/>
        </p:xfrm>
        <a:graphic>
          <a:graphicData uri="http://schemas.openxmlformats.org/presentationml/2006/ole">
            <mc:AlternateContent xmlns:mc="http://schemas.openxmlformats.org/markup-compatibility/2006">
              <mc:Choice xmlns:v="urn:schemas-microsoft-com:vml" Requires="v">
                <p:oleObj spid="_x0000_s24592" name="think-cell Slide" r:id="rId19" imgW="270" imgH="270" progId="TCLayout.ActiveDocument.1">
                  <p:embed/>
                </p:oleObj>
              </mc:Choice>
              <mc:Fallback>
                <p:oleObj name="think-cell Slide" r:id="rId19" imgW="270" imgH="270" progId="TCLayout.ActiveDocument.1">
                  <p:embed/>
                  <p:pic>
                    <p:nvPicPr>
                      <p:cNvPr id="0" name=""/>
                      <p:cNvPicPr/>
                      <p:nvPr/>
                    </p:nvPicPr>
                    <p:blipFill>
                      <a:blip r:embed="rId20"/>
                      <a:stretch>
                        <a:fillRect/>
                      </a:stretch>
                    </p:blipFill>
                    <p:spPr>
                      <a:xfrm>
                        <a:off x="1891" y="1621"/>
                        <a:ext cx="1619" cy="1619"/>
                      </a:xfrm>
                      <a:prstGeom prst="rect">
                        <a:avLst/>
                      </a:prstGeom>
                    </p:spPr>
                  </p:pic>
                </p:oleObj>
              </mc:Fallback>
            </mc:AlternateContent>
          </a:graphicData>
        </a:graphic>
      </p:graphicFrame>
      <p:sp>
        <p:nvSpPr>
          <p:cNvPr id="2" name="Title 1"/>
          <p:cNvSpPr>
            <a:spLocks noGrp="1"/>
          </p:cNvSpPr>
          <p:nvPr>
            <p:ph type="title"/>
          </p:nvPr>
        </p:nvSpPr>
        <p:spPr>
          <a:xfrm>
            <a:off x="384828" y="85029"/>
            <a:ext cx="8609294" cy="73866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GB" dirty="0" smtClean="0"/>
              <a:t>Target </a:t>
            </a:r>
            <a:r>
              <a:rPr lang="en-GB" dirty="0"/>
              <a:t>Product Profile structure for diagnostic (Dx) products </a:t>
            </a:r>
            <a:r>
              <a:rPr lang="en-US" dirty="0" smtClean="0"/>
              <a:t>(</a:t>
            </a:r>
            <a:r>
              <a:rPr lang="en-US" dirty="0"/>
              <a:t>1/2)</a:t>
            </a:r>
          </a:p>
        </p:txBody>
      </p:sp>
      <p:sp>
        <p:nvSpPr>
          <p:cNvPr id="80" name="Rectangle 79"/>
          <p:cNvSpPr>
            <a:spLocks/>
          </p:cNvSpPr>
          <p:nvPr/>
        </p:nvSpPr>
        <p:spPr>
          <a:xfrm>
            <a:off x="344871" y="1129220"/>
            <a:ext cx="8454259" cy="5377396"/>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97" tIns="46649" rIns="93297" bIns="46649" numCol="1" spcCol="0" rtlCol="0" fromWordArt="0" anchor="ctr" anchorCtr="0" forceAA="0" compatLnSpc="1">
            <a:prstTxWarp prst="textNoShape">
              <a:avLst/>
            </a:prstTxWarp>
            <a:noAutofit/>
          </a:bodyPr>
          <a:lstStyle/>
          <a:p>
            <a:pPr algn="ctr"/>
            <a:endParaRPr lang="en-US" sz="1100" dirty="0">
              <a:solidFill>
                <a:schemeClr val="tx1"/>
              </a:solidFill>
            </a:endParaRPr>
          </a:p>
        </p:txBody>
      </p:sp>
      <p:sp>
        <p:nvSpPr>
          <p:cNvPr id="81" name="Rectangle 4"/>
          <p:cNvSpPr txBox="1">
            <a:spLocks/>
          </p:cNvSpPr>
          <p:nvPr/>
        </p:nvSpPr>
        <p:spPr>
          <a:xfrm>
            <a:off x="4361380" y="1196923"/>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200" b="1" dirty="0" smtClean="0">
                <a:solidFill>
                  <a:schemeClr val="tx2"/>
                </a:solidFill>
              </a:rPr>
              <a:t>Details/ example attribute description</a:t>
            </a:r>
            <a:endParaRPr lang="en-US" sz="1200" b="1" dirty="0">
              <a:solidFill>
                <a:schemeClr val="tx2"/>
              </a:solidFill>
            </a:endParaRPr>
          </a:p>
        </p:txBody>
      </p:sp>
      <p:cxnSp>
        <p:nvCxnSpPr>
          <p:cNvPr id="82" name="Straight Connector 81"/>
          <p:cNvCxnSpPr>
            <a:cxnSpLocks/>
          </p:cNvCxnSpPr>
          <p:nvPr/>
        </p:nvCxnSpPr>
        <p:spPr>
          <a:xfrm>
            <a:off x="4361380" y="1413161"/>
            <a:ext cx="433804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8"/>
          <p:cNvSpPr txBox="1">
            <a:spLocks/>
          </p:cNvSpPr>
          <p:nvPr>
            <p:custDataLst>
              <p:tags r:id="rId3"/>
            </p:custDataLst>
          </p:nvPr>
        </p:nvSpPr>
        <p:spPr>
          <a:xfrm>
            <a:off x="2313924" y="2309219"/>
            <a:ext cx="1967456" cy="338328"/>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Target setting for deployment</a:t>
            </a:r>
          </a:p>
        </p:txBody>
      </p:sp>
      <p:sp>
        <p:nvSpPr>
          <p:cNvPr id="21" name="Rectangle 4"/>
          <p:cNvSpPr txBox="1">
            <a:spLocks/>
          </p:cNvSpPr>
          <p:nvPr/>
        </p:nvSpPr>
        <p:spPr>
          <a:xfrm>
            <a:off x="4361380" y="2309219"/>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a:t>Target countries/ geographic coverage</a:t>
            </a:r>
            <a:endParaRPr lang="en-US" sz="1200" dirty="0" smtClean="0"/>
          </a:p>
        </p:txBody>
      </p:sp>
      <p:sp>
        <p:nvSpPr>
          <p:cNvPr id="14" name="TextBox 8"/>
          <p:cNvSpPr txBox="1">
            <a:spLocks/>
          </p:cNvSpPr>
          <p:nvPr>
            <p:custDataLst>
              <p:tags r:id="rId4"/>
            </p:custDataLst>
          </p:nvPr>
        </p:nvSpPr>
        <p:spPr>
          <a:xfrm>
            <a:off x="2313924" y="3884833"/>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Location of use</a:t>
            </a:r>
          </a:p>
        </p:txBody>
      </p:sp>
      <p:sp>
        <p:nvSpPr>
          <p:cNvPr id="34" name="Rectangle 4"/>
          <p:cNvSpPr txBox="1">
            <a:spLocks/>
          </p:cNvSpPr>
          <p:nvPr/>
        </p:nvSpPr>
        <p:spPr>
          <a:xfrm>
            <a:off x="4361380" y="3884833"/>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smtClean="0"/>
              <a:t>Infrastructure level requirements</a:t>
            </a:r>
            <a:endParaRPr lang="en-US" sz="1200" dirty="0"/>
          </a:p>
        </p:txBody>
      </p:sp>
      <p:sp>
        <p:nvSpPr>
          <p:cNvPr id="11" name="TextBox 8"/>
          <p:cNvSpPr txBox="1">
            <a:spLocks/>
          </p:cNvSpPr>
          <p:nvPr>
            <p:custDataLst>
              <p:tags r:id="rId5"/>
            </p:custDataLst>
          </p:nvPr>
        </p:nvSpPr>
        <p:spPr>
          <a:xfrm>
            <a:off x="2313924" y="2019901"/>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Target populations</a:t>
            </a:r>
          </a:p>
        </p:txBody>
      </p:sp>
      <p:sp>
        <p:nvSpPr>
          <p:cNvPr id="38" name="Rectangle 4"/>
          <p:cNvSpPr txBox="1">
            <a:spLocks/>
          </p:cNvSpPr>
          <p:nvPr/>
        </p:nvSpPr>
        <p:spPr>
          <a:xfrm>
            <a:off x="4361380" y="2019901"/>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a:t>Target populations</a:t>
            </a:r>
          </a:p>
        </p:txBody>
      </p:sp>
      <p:sp>
        <p:nvSpPr>
          <p:cNvPr id="16" name="TextBox 8"/>
          <p:cNvSpPr txBox="1">
            <a:spLocks/>
          </p:cNvSpPr>
          <p:nvPr>
            <p:custDataLst>
              <p:tags r:id="rId6"/>
            </p:custDataLst>
          </p:nvPr>
        </p:nvSpPr>
        <p:spPr>
          <a:xfrm>
            <a:off x="2313924" y="4174151"/>
            <a:ext cx="1967456" cy="553998"/>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Target user</a:t>
            </a:r>
          </a:p>
        </p:txBody>
      </p:sp>
      <p:sp>
        <p:nvSpPr>
          <p:cNvPr id="41" name="Rectangle 4"/>
          <p:cNvSpPr txBox="1">
            <a:spLocks/>
          </p:cNvSpPr>
          <p:nvPr/>
        </p:nvSpPr>
        <p:spPr>
          <a:xfrm>
            <a:off x="4361380" y="4174151"/>
            <a:ext cx="4338045" cy="55399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smtClean="0"/>
              <a:t>Patient/ health worker</a:t>
            </a:r>
          </a:p>
          <a:p>
            <a:pPr lvl="1"/>
            <a:r>
              <a:rPr lang="en-US" sz="1200" dirty="0"/>
              <a:t>Level of training needed to conduct analysis (none, consistent w/ tier 2 facility</a:t>
            </a:r>
            <a:r>
              <a:rPr lang="en-US" sz="1200" dirty="0" smtClean="0"/>
              <a:t>)</a:t>
            </a:r>
            <a:endParaRPr lang="en-US" sz="1200" dirty="0"/>
          </a:p>
        </p:txBody>
      </p:sp>
      <p:sp>
        <p:nvSpPr>
          <p:cNvPr id="49" name="TextBox 8"/>
          <p:cNvSpPr txBox="1">
            <a:spLocks/>
          </p:cNvSpPr>
          <p:nvPr>
            <p:custDataLst>
              <p:tags r:id="rId7"/>
            </p:custDataLst>
          </p:nvPr>
        </p:nvSpPr>
        <p:spPr>
          <a:xfrm>
            <a:off x="444576" y="1441265"/>
            <a:ext cx="1810338" cy="2338916"/>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Context and product overview</a:t>
            </a:r>
          </a:p>
        </p:txBody>
      </p:sp>
      <p:sp>
        <p:nvSpPr>
          <p:cNvPr id="50" name="TextBox 8"/>
          <p:cNvSpPr txBox="1">
            <a:spLocks/>
          </p:cNvSpPr>
          <p:nvPr>
            <p:custDataLst>
              <p:tags r:id="rId8"/>
            </p:custDataLst>
          </p:nvPr>
        </p:nvSpPr>
        <p:spPr>
          <a:xfrm>
            <a:off x="444576" y="3884833"/>
            <a:ext cx="1810338" cy="2554582"/>
          </a:xfrm>
          <a:prstGeom prst="rect">
            <a:avLst/>
          </a:prstGeom>
          <a:solidFill>
            <a:schemeClr val="tx2"/>
          </a:solidFill>
          <a:ln w="9525">
            <a:noFill/>
            <a:miter lim="800000"/>
            <a:headEnd/>
            <a:tailEnd/>
          </a:ln>
          <a:effectLs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100" b="1" dirty="0" smtClean="0">
                <a:solidFill>
                  <a:schemeClr val="bg1"/>
                </a:solidFill>
              </a:rPr>
              <a:t>Patient access</a:t>
            </a:r>
            <a:endParaRPr lang="en-US" sz="1100" b="1" dirty="0">
              <a:solidFill>
                <a:schemeClr val="bg1"/>
              </a:solidFill>
            </a:endParaRPr>
          </a:p>
        </p:txBody>
      </p:sp>
      <p:sp>
        <p:nvSpPr>
          <p:cNvPr id="23" name="Rectangle 4"/>
          <p:cNvSpPr txBox="1">
            <a:spLocks/>
          </p:cNvSpPr>
          <p:nvPr/>
        </p:nvSpPr>
        <p:spPr>
          <a:xfrm>
            <a:off x="4361380" y="4832801"/>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smtClean="0"/>
              <a:t>Blood, stool, etc.</a:t>
            </a:r>
            <a:endParaRPr lang="en-US" sz="1200" dirty="0"/>
          </a:p>
        </p:txBody>
      </p:sp>
      <p:sp>
        <p:nvSpPr>
          <p:cNvPr id="52" name="TextBox 8"/>
          <p:cNvSpPr txBox="1">
            <a:spLocks/>
          </p:cNvSpPr>
          <p:nvPr>
            <p:custDataLst>
              <p:tags r:id="rId9"/>
            </p:custDataLst>
          </p:nvPr>
        </p:nvSpPr>
        <p:spPr>
          <a:xfrm>
            <a:off x="2313924" y="4832801"/>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Sample type and volume</a:t>
            </a:r>
          </a:p>
        </p:txBody>
      </p:sp>
      <p:sp>
        <p:nvSpPr>
          <p:cNvPr id="36" name="Rectangle 4"/>
          <p:cNvSpPr txBox="1">
            <a:spLocks/>
          </p:cNvSpPr>
          <p:nvPr/>
        </p:nvSpPr>
        <p:spPr>
          <a:xfrm>
            <a:off x="4361380" y="1730583"/>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a:t>Intended use </a:t>
            </a:r>
            <a:r>
              <a:rPr lang="en-US" sz="1200" dirty="0" smtClean="0"/>
              <a:t>(e.g. </a:t>
            </a:r>
            <a:r>
              <a:rPr lang="en-US" sz="1200" dirty="0"/>
              <a:t>monitoring prevalence, </a:t>
            </a:r>
            <a:r>
              <a:rPr lang="en-US" sz="1200" dirty="0" smtClean="0"/>
              <a:t>post-elimination surv.)</a:t>
            </a:r>
            <a:endParaRPr lang="en-US" sz="1200" dirty="0"/>
          </a:p>
        </p:txBody>
      </p:sp>
      <p:sp>
        <p:nvSpPr>
          <p:cNvPr id="64" name="TextBox 8"/>
          <p:cNvSpPr txBox="1">
            <a:spLocks/>
          </p:cNvSpPr>
          <p:nvPr>
            <p:custDataLst>
              <p:tags r:id="rId10"/>
            </p:custDataLst>
          </p:nvPr>
        </p:nvSpPr>
        <p:spPr>
          <a:xfrm>
            <a:off x="2313924" y="1730583"/>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Use case</a:t>
            </a:r>
          </a:p>
        </p:txBody>
      </p:sp>
      <p:sp>
        <p:nvSpPr>
          <p:cNvPr id="58" name="TextBox 8"/>
          <p:cNvSpPr txBox="1">
            <a:spLocks/>
          </p:cNvSpPr>
          <p:nvPr>
            <p:custDataLst>
              <p:tags r:id="rId11"/>
            </p:custDataLst>
          </p:nvPr>
        </p:nvSpPr>
        <p:spPr>
          <a:xfrm>
            <a:off x="2313924" y="2752199"/>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Product presentation</a:t>
            </a:r>
          </a:p>
        </p:txBody>
      </p:sp>
      <p:sp>
        <p:nvSpPr>
          <p:cNvPr id="65" name="Rectangle 4"/>
          <p:cNvSpPr txBox="1">
            <a:spLocks/>
          </p:cNvSpPr>
          <p:nvPr/>
        </p:nvSpPr>
        <p:spPr>
          <a:xfrm>
            <a:off x="4361380" y="2752199"/>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a:t>Platform, </a:t>
            </a:r>
            <a:r>
              <a:rPr lang="en-US" sz="1200" dirty="0" smtClean="0"/>
              <a:t>Analyte (diagnostic biomarker)</a:t>
            </a:r>
          </a:p>
        </p:txBody>
      </p:sp>
      <p:sp>
        <p:nvSpPr>
          <p:cNvPr id="66" name="TextBox 8"/>
          <p:cNvSpPr txBox="1">
            <a:spLocks/>
          </p:cNvSpPr>
          <p:nvPr>
            <p:custDataLst>
              <p:tags r:id="rId12"/>
            </p:custDataLst>
          </p:nvPr>
        </p:nvSpPr>
        <p:spPr>
          <a:xfrm>
            <a:off x="2313924" y="3041517"/>
            <a:ext cx="1967456" cy="738664"/>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Other information</a:t>
            </a:r>
          </a:p>
        </p:txBody>
      </p:sp>
      <p:sp>
        <p:nvSpPr>
          <p:cNvPr id="68" name="Rectangle 4"/>
          <p:cNvSpPr txBox="1">
            <a:spLocks/>
          </p:cNvSpPr>
          <p:nvPr/>
        </p:nvSpPr>
        <p:spPr>
          <a:xfrm>
            <a:off x="4361380" y="3041517"/>
            <a:ext cx="4338045"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smtClean="0"/>
              <a:t>Clinical and/or surveillance need (value proposition)</a:t>
            </a:r>
          </a:p>
          <a:p>
            <a:pPr lvl="1"/>
            <a:r>
              <a:rPr lang="en-US" sz="1200" dirty="0" smtClean="0"/>
              <a:t>Fit with clinical workflow/ linkage to action (process map)</a:t>
            </a:r>
          </a:p>
          <a:p>
            <a:pPr lvl="1"/>
            <a:r>
              <a:rPr lang="en-US" sz="1200" dirty="0" smtClean="0"/>
              <a:t>Availability of ideal diagnostic marker</a:t>
            </a:r>
          </a:p>
          <a:p>
            <a:pPr lvl="1"/>
            <a:r>
              <a:rPr lang="en-US" sz="1200" dirty="0"/>
              <a:t>Comparative reference method/Reference </a:t>
            </a:r>
            <a:r>
              <a:rPr lang="en-US" sz="1200" dirty="0" smtClean="0"/>
              <a:t>Test</a:t>
            </a:r>
          </a:p>
        </p:txBody>
      </p:sp>
      <p:sp>
        <p:nvSpPr>
          <p:cNvPr id="69" name="TextBox 8"/>
          <p:cNvSpPr txBox="1">
            <a:spLocks/>
          </p:cNvSpPr>
          <p:nvPr>
            <p:custDataLst>
              <p:tags r:id="rId13"/>
            </p:custDataLst>
          </p:nvPr>
        </p:nvSpPr>
        <p:spPr>
          <a:xfrm>
            <a:off x="2313924" y="6070083"/>
            <a:ext cx="1967456" cy="369332"/>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Supply</a:t>
            </a:r>
          </a:p>
        </p:txBody>
      </p:sp>
      <p:sp>
        <p:nvSpPr>
          <p:cNvPr id="70" name="Rectangle 4"/>
          <p:cNvSpPr txBox="1">
            <a:spLocks/>
          </p:cNvSpPr>
          <p:nvPr/>
        </p:nvSpPr>
        <p:spPr>
          <a:xfrm>
            <a:off x="4361380" y="6070083"/>
            <a:ext cx="4338045"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a:t>Channels to </a:t>
            </a:r>
            <a:r>
              <a:rPr lang="en-US" sz="1200" dirty="0" smtClean="0"/>
              <a:t>market</a:t>
            </a:r>
          </a:p>
          <a:p>
            <a:pPr lvl="1"/>
            <a:r>
              <a:rPr lang="en-US" sz="1200" dirty="0"/>
              <a:t>Supply, service, and support</a:t>
            </a:r>
          </a:p>
        </p:txBody>
      </p:sp>
      <p:cxnSp>
        <p:nvCxnSpPr>
          <p:cNvPr id="25" name="Straight Connector 24"/>
          <p:cNvCxnSpPr>
            <a:cxnSpLocks/>
          </p:cNvCxnSpPr>
          <p:nvPr/>
        </p:nvCxnSpPr>
        <p:spPr>
          <a:xfrm>
            <a:off x="4361380" y="1678257"/>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cxnSpLocks/>
          </p:cNvCxnSpPr>
          <p:nvPr/>
        </p:nvCxnSpPr>
        <p:spPr>
          <a:xfrm>
            <a:off x="4361380" y="1967575"/>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cxnSpLocks/>
          </p:cNvCxnSpPr>
          <p:nvPr/>
        </p:nvCxnSpPr>
        <p:spPr>
          <a:xfrm>
            <a:off x="4361380" y="2256893"/>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cxnSpLocks/>
          </p:cNvCxnSpPr>
          <p:nvPr/>
        </p:nvCxnSpPr>
        <p:spPr>
          <a:xfrm>
            <a:off x="4361380" y="4780475"/>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cxnSpLocks/>
          </p:cNvCxnSpPr>
          <p:nvPr/>
        </p:nvCxnSpPr>
        <p:spPr>
          <a:xfrm>
            <a:off x="4361380" y="3832507"/>
            <a:ext cx="4338045" cy="0"/>
          </a:xfrm>
          <a:prstGeom prst="line">
            <a:avLst/>
          </a:prstGeom>
          <a:ln>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cxnSpLocks/>
          </p:cNvCxnSpPr>
          <p:nvPr/>
        </p:nvCxnSpPr>
        <p:spPr>
          <a:xfrm>
            <a:off x="4361380" y="4121825"/>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cxnSpLocks/>
          </p:cNvCxnSpPr>
          <p:nvPr/>
        </p:nvCxnSpPr>
        <p:spPr>
          <a:xfrm>
            <a:off x="4361380" y="2699873"/>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cxnSpLocks/>
          </p:cNvCxnSpPr>
          <p:nvPr/>
        </p:nvCxnSpPr>
        <p:spPr>
          <a:xfrm>
            <a:off x="4361380" y="2989191"/>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cxnSpLocks/>
          </p:cNvCxnSpPr>
          <p:nvPr/>
        </p:nvCxnSpPr>
        <p:spPr>
          <a:xfrm>
            <a:off x="4361380" y="6017761"/>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cxnSpLocks/>
          </p:cNvCxnSpPr>
          <p:nvPr/>
        </p:nvCxnSpPr>
        <p:spPr>
          <a:xfrm>
            <a:off x="4361380" y="5069793"/>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75" name="Rectangle 4"/>
          <p:cNvSpPr txBox="1">
            <a:spLocks/>
          </p:cNvSpPr>
          <p:nvPr/>
        </p:nvSpPr>
        <p:spPr>
          <a:xfrm>
            <a:off x="4361380" y="5122119"/>
            <a:ext cx="4338045"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a:t>Sample preparation, Possible </a:t>
            </a:r>
            <a:r>
              <a:rPr lang="en-US" sz="1200" dirty="0" smtClean="0"/>
              <a:t>sampling strategies</a:t>
            </a:r>
          </a:p>
          <a:p>
            <a:pPr lvl="1"/>
            <a:r>
              <a:rPr lang="en-US" sz="1200" dirty="0" smtClean="0"/>
              <a:t>Sample transport stability</a:t>
            </a:r>
          </a:p>
        </p:txBody>
      </p:sp>
      <p:sp>
        <p:nvSpPr>
          <p:cNvPr id="77" name="TextBox 8"/>
          <p:cNvSpPr txBox="1">
            <a:spLocks/>
          </p:cNvSpPr>
          <p:nvPr>
            <p:custDataLst>
              <p:tags r:id="rId14"/>
            </p:custDataLst>
          </p:nvPr>
        </p:nvSpPr>
        <p:spPr>
          <a:xfrm>
            <a:off x="2313924" y="5122119"/>
            <a:ext cx="1967456" cy="369332"/>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a:t>Sample handling</a:t>
            </a:r>
          </a:p>
        </p:txBody>
      </p:sp>
      <p:sp>
        <p:nvSpPr>
          <p:cNvPr id="73" name="TextBox 8"/>
          <p:cNvSpPr txBox="1">
            <a:spLocks/>
          </p:cNvSpPr>
          <p:nvPr>
            <p:custDataLst>
              <p:tags r:id="rId15"/>
            </p:custDataLst>
          </p:nvPr>
        </p:nvSpPr>
        <p:spPr>
          <a:xfrm>
            <a:off x="2313924" y="5596103"/>
            <a:ext cx="1967456" cy="369332"/>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defPPr>
              <a:defRPr lang="en-US"/>
            </a:defPPr>
            <a:lvl1pPr marL="0" lvl="0" indent="0" defTabSz="913429" eaLnBrk="1" hangingPunct="1">
              <a:buClr>
                <a:schemeClr val="tx2"/>
              </a:buClr>
              <a:defRPr sz="1200" b="1" baseline="0">
                <a:solidFill>
                  <a:schemeClr val="bg1"/>
                </a:solidFill>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dirty="0" smtClean="0"/>
              <a:t>Price</a:t>
            </a:r>
            <a:endParaRPr lang="en-US" dirty="0"/>
          </a:p>
        </p:txBody>
      </p:sp>
      <p:sp>
        <p:nvSpPr>
          <p:cNvPr id="74" name="Rectangle 4"/>
          <p:cNvSpPr txBox="1">
            <a:spLocks/>
          </p:cNvSpPr>
          <p:nvPr/>
        </p:nvSpPr>
        <p:spPr>
          <a:xfrm>
            <a:off x="4361380" y="5596103"/>
            <a:ext cx="4338045"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sz="1200" dirty="0" smtClean="0"/>
              <a:t>Price for individual test</a:t>
            </a:r>
          </a:p>
          <a:p>
            <a:pPr lvl="1"/>
            <a:r>
              <a:rPr lang="en-US" sz="1200" dirty="0" smtClean="0"/>
              <a:t>Capital cost of instrument</a:t>
            </a:r>
            <a:endParaRPr lang="en-US" sz="1200" dirty="0"/>
          </a:p>
        </p:txBody>
      </p:sp>
      <p:cxnSp>
        <p:nvCxnSpPr>
          <p:cNvPr id="78" name="Straight Connector 77"/>
          <p:cNvCxnSpPr>
            <a:cxnSpLocks/>
          </p:cNvCxnSpPr>
          <p:nvPr/>
        </p:nvCxnSpPr>
        <p:spPr>
          <a:xfrm>
            <a:off x="4361380" y="5543777"/>
            <a:ext cx="4338045"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37" name="Rectangle 4"/>
          <p:cNvSpPr txBox="1">
            <a:spLocks/>
          </p:cNvSpPr>
          <p:nvPr/>
        </p:nvSpPr>
        <p:spPr>
          <a:xfrm>
            <a:off x="4361380" y="1441265"/>
            <a:ext cx="433804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sz="1200"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r>
              <a:rPr lang="en-US" dirty="0" smtClean="0"/>
              <a:t>Indication</a:t>
            </a:r>
            <a:endParaRPr lang="en-US" dirty="0"/>
          </a:p>
        </p:txBody>
      </p:sp>
      <p:sp>
        <p:nvSpPr>
          <p:cNvPr id="83" name="TextBox 82"/>
          <p:cNvSpPr txBox="1">
            <a:spLocks/>
          </p:cNvSpPr>
          <p:nvPr>
            <p:custDataLst>
              <p:tags r:id="rId16"/>
            </p:custDataLst>
          </p:nvPr>
        </p:nvSpPr>
        <p:spPr>
          <a:xfrm>
            <a:off x="2313924" y="1441265"/>
            <a:ext cx="1967456" cy="184666"/>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anchor="ctr" anchorCtr="0" compatLnSpc="1">
            <a:prstTxWarp prst="textNoShape">
              <a:avLst/>
            </a:prstTxWarp>
            <a:noAutofit/>
          </a:bodyPr>
          <a:lstStyle>
            <a:lvl1pPr marL="0" lvl="0" indent="0" defTabSz="913429" eaLnBrk="1" hangingPunct="1">
              <a:buClr>
                <a:schemeClr val="tx2"/>
              </a:buClr>
              <a:defRPr baseline="0">
                <a:latin typeface="+mn-lt"/>
              </a:defRPr>
            </a:lvl1pPr>
            <a:lvl2pPr marL="197586" lvl="1" indent="-195966" defTabSz="913429" eaLnBrk="1" hangingPunct="1">
              <a:buClr>
                <a:schemeClr val="tx2"/>
              </a:buClr>
              <a:buSzPct val="125000"/>
              <a:buFont typeface="Arial" pitchFamily="34" charset="0"/>
              <a:buChar char="•"/>
              <a:defRPr baseline="0">
                <a:latin typeface="+mn-lt"/>
              </a:defRPr>
            </a:lvl2pPr>
            <a:lvl3pPr marL="466431" lvl="2" indent="-267227" defTabSz="913429" eaLnBrk="1" hangingPunct="1">
              <a:buClr>
                <a:schemeClr val="tx2"/>
              </a:buClr>
              <a:buSzPct val="120000"/>
              <a:buFont typeface="Arial" charset="0"/>
              <a:buChar char="–"/>
              <a:defRPr baseline="0">
                <a:latin typeface="+mn-lt"/>
              </a:defRPr>
            </a:lvl3pPr>
            <a:lvl4pPr marL="626768" lvl="3" indent="-158716" defTabSz="913429" eaLnBrk="1" hangingPunct="1">
              <a:buClr>
                <a:schemeClr val="tx2"/>
              </a:buClr>
              <a:buSzPct val="100000"/>
              <a:buFont typeface="Arial" pitchFamily="34" charset="0"/>
              <a:buChar char="•"/>
              <a:defRPr baseline="0">
                <a:latin typeface="+mn-lt"/>
              </a:defRPr>
            </a:lvl4pPr>
            <a:lvl5pPr marL="764947" lvl="4"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r>
              <a:rPr lang="en-US" sz="1200" b="1" dirty="0" smtClean="0">
                <a:solidFill>
                  <a:schemeClr val="bg1"/>
                </a:solidFill>
              </a:rPr>
              <a:t>Indication</a:t>
            </a:r>
            <a:endParaRPr lang="en-US" sz="1200" b="1" dirty="0">
              <a:solidFill>
                <a:schemeClr val="bg1"/>
              </a:solidFill>
            </a:endParaRPr>
          </a:p>
        </p:txBody>
      </p:sp>
    </p:spTree>
    <p:extLst>
      <p:ext uri="{BB962C8B-B14F-4D97-AF65-F5344CB8AC3E}">
        <p14:creationId xmlns:p14="http://schemas.microsoft.com/office/powerpoint/2010/main" val="2785554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Product profiles as an R&amp;D Map</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05551852"/>
              </p:ext>
            </p:extLst>
          </p:nvPr>
        </p:nvGraphicFramePr>
        <p:xfrm>
          <a:off x="2123728" y="1052736"/>
          <a:ext cx="6655446" cy="4896544"/>
        </p:xfrm>
        <a:graphic>
          <a:graphicData uri="http://schemas.openxmlformats.org/drawingml/2006/table">
            <a:tbl>
              <a:tblPr firstRow="1" bandRow="1">
                <a:tableStyleId>{5C22544A-7EE6-4342-B048-85BDC9FD1C3A}</a:tableStyleId>
              </a:tblPr>
              <a:tblGrid>
                <a:gridCol w="284716"/>
                <a:gridCol w="208280"/>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gridCol w="246498"/>
              </a:tblGrid>
              <a:tr h="612068">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solidFill>
                      <a:schemeClr val="bg1"/>
                    </a:solidFill>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solidFill>
                      <a:schemeClr val="bg1"/>
                    </a:solidFill>
                  </a:tcPr>
                </a:tc>
                <a:tc>
                  <a:txBody>
                    <a:bodyPr/>
                    <a:lstStyle/>
                    <a:p>
                      <a:endParaRPr lang="en-GB" dirty="0"/>
                    </a:p>
                  </a:txBody>
                  <a:tcPr/>
                </a:tc>
                <a:tc>
                  <a:txBody>
                    <a:bodyPr/>
                    <a:lstStyle/>
                    <a:p>
                      <a:endParaRPr lang="en-GB" dirty="0"/>
                    </a:p>
                  </a:txBody>
                  <a:tcPr>
                    <a:solidFill>
                      <a:schemeClr val="bg1"/>
                    </a:solidFill>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612068">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612068">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solidFill>
                      <a:schemeClr val="tx1"/>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612068">
                <a:tc>
                  <a:txBody>
                    <a:bodyPr/>
                    <a:lstStyle/>
                    <a:p>
                      <a:endParaRPr lang="en-GB" dirty="0"/>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solidFill>
                      <a:schemeClr val="bg1">
                        <a:lumMod val="95000"/>
                      </a:schemeClr>
                    </a:solidFill>
                  </a:tcPr>
                </a:tc>
                <a:tc>
                  <a:txBody>
                    <a:bodyPr/>
                    <a:lstStyle/>
                    <a:p>
                      <a:endParaRPr lang="en-GB" dirty="0"/>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solidFill>
                      <a:schemeClr val="tx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612068">
                <a:tc>
                  <a:txBody>
                    <a:bodyPr/>
                    <a:lstStyle/>
                    <a:p>
                      <a:endParaRPr lang="en-GB" dirty="0"/>
                    </a:p>
                  </a:txBody>
                  <a:tcPr>
                    <a:solidFill>
                      <a:schemeClr val="bg1"/>
                    </a:solidFill>
                  </a:tcPr>
                </a:tc>
                <a:tc>
                  <a:txBody>
                    <a:bodyPr/>
                    <a:lstStyle/>
                    <a:p>
                      <a:endParaRPr lang="en-GB" dirty="0"/>
                    </a:p>
                  </a:txBody>
                  <a:tcPr>
                    <a:solidFill>
                      <a:schemeClr val="tx1"/>
                    </a:solidFill>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solidFill>
                      <a:schemeClr val="bg1">
                        <a:lumMod val="50000"/>
                      </a:schemeClr>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solidFill>
                      <a:schemeClr val="bg1"/>
                    </a:solidFill>
                  </a:tcPr>
                </a:tc>
                <a:tc>
                  <a:txBody>
                    <a:bodyPr/>
                    <a:lstStyle/>
                    <a:p>
                      <a:endParaRPr lang="en-GB" dirty="0"/>
                    </a:p>
                  </a:txBody>
                  <a:tcPr>
                    <a:solidFill>
                      <a:schemeClr val="tx1"/>
                    </a:solidFill>
                  </a:tcPr>
                </a:tc>
                <a:tc>
                  <a:txBody>
                    <a:bodyPr/>
                    <a:lstStyle/>
                    <a:p>
                      <a:endParaRPr lang="en-GB" dirty="0"/>
                    </a:p>
                  </a:txBody>
                  <a:tcPr>
                    <a:solidFill>
                      <a:schemeClr val="bg1">
                        <a:lumMod val="50000"/>
                      </a:schemeClr>
                    </a:solidFill>
                  </a:tcPr>
                </a:tc>
                <a:tc>
                  <a:txBody>
                    <a:bodyPr/>
                    <a:lstStyle/>
                    <a:p>
                      <a:endParaRPr lang="en-GB"/>
                    </a:p>
                  </a:txBody>
                  <a:tcPr/>
                </a:tc>
                <a:tc>
                  <a:txBody>
                    <a:bodyPr/>
                    <a:lstStyle/>
                    <a:p>
                      <a:endParaRPr lang="en-GB"/>
                    </a:p>
                  </a:txBody>
                  <a:tcPr/>
                </a:tc>
              </a:tr>
              <a:tr h="612068">
                <a:tc>
                  <a:txBody>
                    <a:bodyPr/>
                    <a:lstStyle/>
                    <a:p>
                      <a:endParaRPr lang="en-GB" dirty="0"/>
                    </a:p>
                  </a:txBody>
                  <a:tcPr>
                    <a:solidFill>
                      <a:schemeClr val="bg1">
                        <a:lumMod val="50000"/>
                      </a:schemeClr>
                    </a:solidFill>
                  </a:tcPr>
                </a:tc>
                <a:tc>
                  <a:txBody>
                    <a:bodyPr/>
                    <a:lstStyle/>
                    <a:p>
                      <a:endParaRPr lang="en-GB"/>
                    </a:p>
                  </a:txBody>
                  <a:tcPr/>
                </a:tc>
                <a:tc>
                  <a:txBody>
                    <a:bodyPr/>
                    <a:lstStyle/>
                    <a:p>
                      <a:endParaRPr lang="en-GB" dirty="0"/>
                    </a:p>
                  </a:txBody>
                  <a:tcPr>
                    <a:solidFill>
                      <a:schemeClr val="bg1">
                        <a:lumMod val="50000"/>
                      </a:schemeClr>
                    </a:solidFill>
                  </a:tcPr>
                </a:tc>
                <a:tc>
                  <a:txBody>
                    <a:bodyPr/>
                    <a:lstStyle/>
                    <a:p>
                      <a:endParaRPr lang="en-GB"/>
                    </a:p>
                  </a:txBody>
                  <a:tcPr/>
                </a:tc>
                <a:tc>
                  <a:txBody>
                    <a:bodyPr/>
                    <a:lstStyle/>
                    <a:p>
                      <a:endParaRPr lang="en-GB"/>
                    </a:p>
                  </a:txBody>
                  <a:tcPr>
                    <a:solidFill>
                      <a:schemeClr val="bg1"/>
                    </a:solidFill>
                  </a:tcPr>
                </a:tc>
                <a:tc>
                  <a:txBody>
                    <a:bodyPr/>
                    <a:lstStyle/>
                    <a:p>
                      <a:endParaRPr lang="en-GB"/>
                    </a:p>
                  </a:txBody>
                  <a:tcPr/>
                </a:tc>
                <a:tc>
                  <a:txBody>
                    <a:bodyPr/>
                    <a:lstStyle/>
                    <a:p>
                      <a:endParaRPr lang="en-GB" dirty="0"/>
                    </a:p>
                  </a:txBody>
                  <a:tcPr>
                    <a:solidFill>
                      <a:schemeClr val="bg1"/>
                    </a:solidFill>
                  </a:tcPr>
                </a:tc>
                <a:tc>
                  <a:txBody>
                    <a:bodyPr/>
                    <a:lstStyle/>
                    <a:p>
                      <a:endParaRPr lang="en-GB" dirty="0"/>
                    </a:p>
                  </a:txBody>
                  <a:tcPr/>
                </a:tc>
                <a:tc>
                  <a:txBody>
                    <a:bodyPr/>
                    <a:lstStyle/>
                    <a:p>
                      <a:endParaRPr lang="en-GB" dirty="0"/>
                    </a:p>
                  </a:txBody>
                  <a:tcPr>
                    <a:solidFill>
                      <a:schemeClr val="bg1">
                        <a:lumMod val="50000"/>
                      </a:schemeClr>
                    </a:solidFill>
                  </a:tcPr>
                </a:tc>
                <a:tc>
                  <a:txBody>
                    <a:bodyPr/>
                    <a:lstStyle/>
                    <a:p>
                      <a:endParaRPr lang="en-GB"/>
                    </a:p>
                  </a:txBody>
                  <a:tcPr/>
                </a:tc>
                <a:tc>
                  <a:txBody>
                    <a:bodyPr/>
                    <a:lstStyle/>
                    <a:p>
                      <a:endParaRPr lang="en-GB"/>
                    </a:p>
                  </a:txBody>
                  <a:tcPr>
                    <a:solidFill>
                      <a:schemeClr val="bg1"/>
                    </a:solidFill>
                  </a:tcPr>
                </a:tc>
                <a:tc>
                  <a:txBody>
                    <a:bodyPr/>
                    <a:lstStyle/>
                    <a:p>
                      <a:endParaRPr lang="en-GB" dirty="0"/>
                    </a:p>
                  </a:txBody>
                  <a:tcPr>
                    <a:solidFill>
                      <a:schemeClr val="bg1">
                        <a:lumMod val="50000"/>
                      </a:schemeClr>
                    </a:solidFill>
                  </a:tcPr>
                </a:tc>
                <a:tc>
                  <a:txBody>
                    <a:bodyPr/>
                    <a:lstStyle/>
                    <a:p>
                      <a:endParaRPr lang="en-GB"/>
                    </a:p>
                  </a:txBody>
                  <a:tcPr>
                    <a:solidFill>
                      <a:schemeClr val="bg1"/>
                    </a:solidFill>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dirty="0"/>
                    </a:p>
                  </a:txBody>
                  <a:tcPr>
                    <a:solidFill>
                      <a:schemeClr val="bg1">
                        <a:lumMod val="50000"/>
                      </a:schemeClr>
                    </a:solidFill>
                  </a:tcPr>
                </a:tc>
                <a:tc>
                  <a:txBody>
                    <a:bodyPr/>
                    <a:lstStyle/>
                    <a:p>
                      <a:endParaRPr lang="en-GB"/>
                    </a:p>
                  </a:txBody>
                  <a:tcPr/>
                </a:tc>
                <a:tc>
                  <a:txBody>
                    <a:bodyPr/>
                    <a:lstStyle/>
                    <a:p>
                      <a:endParaRPr lang="en-GB" dirty="0"/>
                    </a:p>
                  </a:txBody>
                  <a:tcPr>
                    <a:solidFill>
                      <a:schemeClr val="bg1">
                        <a:lumMod val="65000"/>
                      </a:schemeClr>
                    </a:solidFill>
                  </a:tcPr>
                </a:tc>
                <a:tc>
                  <a:txBody>
                    <a:bodyPr/>
                    <a:lstStyle/>
                    <a:p>
                      <a:endParaRPr lang="en-GB" dirty="0"/>
                    </a:p>
                  </a:txBody>
                  <a:tcPr>
                    <a:solidFill>
                      <a:schemeClr val="bg1">
                        <a:lumMod val="65000"/>
                      </a:schemeClr>
                    </a:solidFill>
                  </a:tcPr>
                </a:tc>
                <a:tc>
                  <a:txBody>
                    <a:bodyPr/>
                    <a:lstStyle/>
                    <a:p>
                      <a:endParaRPr lang="en-GB" dirty="0"/>
                    </a:p>
                  </a:txBody>
                  <a:tcPr>
                    <a:solidFill>
                      <a:schemeClr val="bg1">
                        <a:lumMod val="65000"/>
                      </a:schemeClr>
                    </a:solidFill>
                  </a:tcPr>
                </a:tc>
                <a:tc>
                  <a:txBody>
                    <a:bodyPr/>
                    <a:lstStyle/>
                    <a:p>
                      <a:endParaRPr lang="en-GB"/>
                    </a:p>
                  </a:txBody>
                  <a:tcPr>
                    <a:solidFill>
                      <a:schemeClr val="bg1"/>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a:p>
                  </a:txBody>
                  <a:tcPr/>
                </a:tc>
              </a:tr>
              <a:tr h="612068">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tc>
                <a:tc>
                  <a:txBody>
                    <a:bodyPr/>
                    <a:lstStyle/>
                    <a:p>
                      <a:endParaRPr lang="en-GB" dirty="0"/>
                    </a:p>
                  </a:txBody>
                  <a:tcPr>
                    <a:solidFill>
                      <a:schemeClr val="bg1"/>
                    </a:solidFill>
                  </a:tcPr>
                </a:tc>
                <a:tc>
                  <a:txBody>
                    <a:bodyPr/>
                    <a:lstStyle/>
                    <a:p>
                      <a:endParaRPr lang="en-GB" dirty="0"/>
                    </a:p>
                  </a:txBody>
                  <a:tcPr/>
                </a:tc>
                <a:tc>
                  <a:txBody>
                    <a:bodyPr/>
                    <a:lstStyle/>
                    <a:p>
                      <a:endParaRPr lang="en-GB" dirty="0"/>
                    </a:p>
                  </a:txBody>
                  <a:tcPr>
                    <a:solidFill>
                      <a:schemeClr val="bg1">
                        <a:lumMod val="50000"/>
                      </a:schemeClr>
                    </a:solidFill>
                  </a:tcPr>
                </a:tc>
                <a:tc>
                  <a:txBody>
                    <a:bodyPr/>
                    <a:lstStyle/>
                    <a:p>
                      <a:endParaRPr lang="en-GB" dirty="0"/>
                    </a:p>
                  </a:txBody>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dirty="0"/>
                    </a:p>
                  </a:txBody>
                  <a:tcPr>
                    <a:solidFill>
                      <a:schemeClr val="bg1">
                        <a:lumMod val="50000"/>
                      </a:schemeClr>
                    </a:solidFill>
                  </a:tcPr>
                </a:tc>
                <a:tc>
                  <a:txBody>
                    <a:bodyPr/>
                    <a:lstStyle/>
                    <a:p>
                      <a:endParaRPr lang="en-GB"/>
                    </a:p>
                  </a:txBody>
                  <a:tcPr/>
                </a:tc>
              </a:tr>
              <a:tr h="612068">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bg1"/>
                    </a:solidFill>
                  </a:tcPr>
                </a:tc>
                <a:tc>
                  <a:txBody>
                    <a:bodyPr/>
                    <a:lstStyle/>
                    <a:p>
                      <a:endParaRPr lang="en-GB" dirty="0"/>
                    </a:p>
                  </a:txBody>
                  <a:tcPr/>
                </a:tc>
                <a:tc>
                  <a:txBody>
                    <a:bodyPr/>
                    <a:lstStyle/>
                    <a:p>
                      <a:endParaRPr lang="en-GB" dirty="0"/>
                    </a:p>
                  </a:txBody>
                  <a:tcPr>
                    <a:solidFill>
                      <a:schemeClr val="tx1"/>
                    </a:solidFill>
                  </a:tcPr>
                </a:tc>
                <a:tc>
                  <a:txBody>
                    <a:bodyPr/>
                    <a:lstStyle/>
                    <a:p>
                      <a:endParaRPr lang="en-GB" dirty="0"/>
                    </a:p>
                  </a:txBody>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tc>
                <a:tc>
                  <a:txBody>
                    <a:bodyPr/>
                    <a:lstStyle/>
                    <a:p>
                      <a:endParaRPr lang="en-GB" dirty="0"/>
                    </a:p>
                  </a:txBody>
                  <a:tcPr>
                    <a:solidFill>
                      <a:schemeClr val="tx1"/>
                    </a:solidFill>
                  </a:tcPr>
                </a:tc>
                <a:tc>
                  <a:txBody>
                    <a:bodyPr/>
                    <a:lstStyle/>
                    <a:p>
                      <a:endParaRPr lang="en-GB" dirty="0"/>
                    </a:p>
                  </a:txBody>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solidFill>
                      <a:schemeClr val="tx1"/>
                    </a:solidFill>
                  </a:tcPr>
                </a:tc>
                <a:tc>
                  <a:txBody>
                    <a:bodyPr/>
                    <a:lstStyle/>
                    <a:p>
                      <a:endParaRPr lang="en-GB" dirty="0"/>
                    </a:p>
                  </a:txBody>
                  <a:tcPr/>
                </a:tc>
              </a:tr>
            </a:tbl>
          </a:graphicData>
        </a:graphic>
      </p:graphicFrame>
      <p:sp>
        <p:nvSpPr>
          <p:cNvPr id="7" name="TextBox 6"/>
          <p:cNvSpPr txBox="1"/>
          <p:nvPr/>
        </p:nvSpPr>
        <p:spPr>
          <a:xfrm>
            <a:off x="2051720" y="6093296"/>
            <a:ext cx="5976664" cy="369332"/>
          </a:xfrm>
          <a:prstGeom prst="rect">
            <a:avLst/>
          </a:prstGeom>
          <a:noFill/>
        </p:spPr>
        <p:txBody>
          <a:bodyPr wrap="square" rtlCol="0">
            <a:spAutoFit/>
          </a:bodyPr>
          <a:lstStyle/>
          <a:p>
            <a:pPr algn="ctr"/>
            <a:r>
              <a:rPr lang="en-GB" dirty="0" smtClean="0"/>
              <a:t>Product profiles</a:t>
            </a:r>
            <a:endParaRPr lang="en-GB" dirty="0"/>
          </a:p>
        </p:txBody>
      </p:sp>
      <p:sp>
        <p:nvSpPr>
          <p:cNvPr id="8" name="TextBox 7"/>
          <p:cNvSpPr txBox="1"/>
          <p:nvPr/>
        </p:nvSpPr>
        <p:spPr>
          <a:xfrm>
            <a:off x="368610" y="4365104"/>
            <a:ext cx="1259632" cy="369332"/>
          </a:xfrm>
          <a:prstGeom prst="rect">
            <a:avLst/>
          </a:prstGeom>
          <a:noFill/>
        </p:spPr>
        <p:txBody>
          <a:bodyPr wrap="square" rtlCol="0">
            <a:spAutoFit/>
          </a:bodyPr>
          <a:lstStyle/>
          <a:p>
            <a:r>
              <a:rPr lang="en-GB" dirty="0" smtClean="0"/>
              <a:t>$ CURRENT</a:t>
            </a:r>
            <a:endParaRPr lang="en-GB" dirty="0"/>
          </a:p>
        </p:txBody>
      </p:sp>
      <p:sp>
        <p:nvSpPr>
          <p:cNvPr id="9" name="TextBox 8"/>
          <p:cNvSpPr txBox="1"/>
          <p:nvPr/>
        </p:nvSpPr>
        <p:spPr>
          <a:xfrm>
            <a:off x="368610" y="5517232"/>
            <a:ext cx="1259632" cy="369332"/>
          </a:xfrm>
          <a:prstGeom prst="rect">
            <a:avLst/>
          </a:prstGeom>
          <a:noFill/>
        </p:spPr>
        <p:txBody>
          <a:bodyPr wrap="square" rtlCol="0">
            <a:spAutoFit/>
          </a:bodyPr>
          <a:lstStyle/>
          <a:p>
            <a:r>
              <a:rPr lang="en-GB" dirty="0" smtClean="0"/>
              <a:t>DISEASE</a:t>
            </a:r>
            <a:endParaRPr lang="en-GB" dirty="0"/>
          </a:p>
        </p:txBody>
      </p:sp>
      <p:sp>
        <p:nvSpPr>
          <p:cNvPr id="10" name="TextBox 9"/>
          <p:cNvSpPr txBox="1"/>
          <p:nvPr/>
        </p:nvSpPr>
        <p:spPr>
          <a:xfrm>
            <a:off x="251520" y="3717032"/>
            <a:ext cx="1475656" cy="369332"/>
          </a:xfrm>
          <a:prstGeom prst="rect">
            <a:avLst/>
          </a:prstGeom>
          <a:noFill/>
        </p:spPr>
        <p:txBody>
          <a:bodyPr wrap="square" rtlCol="0">
            <a:spAutoFit/>
          </a:bodyPr>
          <a:lstStyle/>
          <a:p>
            <a:r>
              <a:rPr lang="en-GB" dirty="0" smtClean="0"/>
              <a:t>STAGE I, II, III</a:t>
            </a:r>
            <a:endParaRPr lang="en-GB" dirty="0"/>
          </a:p>
        </p:txBody>
      </p:sp>
      <p:sp>
        <p:nvSpPr>
          <p:cNvPr id="11" name="TextBox 10"/>
          <p:cNvSpPr txBox="1"/>
          <p:nvPr/>
        </p:nvSpPr>
        <p:spPr>
          <a:xfrm>
            <a:off x="251520" y="2996952"/>
            <a:ext cx="1376722" cy="369332"/>
          </a:xfrm>
          <a:prstGeom prst="rect">
            <a:avLst/>
          </a:prstGeom>
          <a:noFill/>
        </p:spPr>
        <p:txBody>
          <a:bodyPr wrap="square" rtlCol="0">
            <a:spAutoFit/>
          </a:bodyPr>
          <a:lstStyle/>
          <a:p>
            <a:r>
              <a:rPr lang="en-GB" dirty="0" smtClean="0"/>
              <a:t>$ FUND GAP</a:t>
            </a:r>
            <a:endParaRPr lang="en-GB" dirty="0"/>
          </a:p>
        </p:txBody>
      </p:sp>
      <p:sp>
        <p:nvSpPr>
          <p:cNvPr id="12" name="TextBox 11"/>
          <p:cNvSpPr txBox="1"/>
          <p:nvPr/>
        </p:nvSpPr>
        <p:spPr>
          <a:xfrm>
            <a:off x="251520" y="2348880"/>
            <a:ext cx="1584176" cy="369332"/>
          </a:xfrm>
          <a:prstGeom prst="rect">
            <a:avLst/>
          </a:prstGeom>
          <a:noFill/>
        </p:spPr>
        <p:txBody>
          <a:bodyPr wrap="square" rtlCol="0">
            <a:spAutoFit/>
          </a:bodyPr>
          <a:lstStyle/>
          <a:p>
            <a:r>
              <a:rPr lang="en-GB" dirty="0" smtClean="0"/>
              <a:t>LAUNCH DATE</a:t>
            </a:r>
            <a:endParaRPr lang="en-GB" dirty="0"/>
          </a:p>
        </p:txBody>
      </p:sp>
      <p:sp>
        <p:nvSpPr>
          <p:cNvPr id="14" name="TextBox 13"/>
          <p:cNvSpPr txBox="1"/>
          <p:nvPr/>
        </p:nvSpPr>
        <p:spPr>
          <a:xfrm>
            <a:off x="397071" y="5013176"/>
            <a:ext cx="1259632" cy="369332"/>
          </a:xfrm>
          <a:prstGeom prst="rect">
            <a:avLst/>
          </a:prstGeom>
          <a:noFill/>
        </p:spPr>
        <p:txBody>
          <a:bodyPr wrap="square" rtlCol="0">
            <a:spAutoFit/>
          </a:bodyPr>
          <a:lstStyle/>
          <a:p>
            <a:r>
              <a:rPr lang="en-GB" dirty="0" smtClean="0"/>
              <a:t>SPONSOR</a:t>
            </a:r>
            <a:endParaRPr lang="en-GB" dirty="0"/>
          </a:p>
        </p:txBody>
      </p:sp>
    </p:spTree>
    <p:extLst>
      <p:ext uri="{BB962C8B-B14F-4D97-AF65-F5344CB8AC3E}">
        <p14:creationId xmlns:p14="http://schemas.microsoft.com/office/powerpoint/2010/main" val="330477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subTitle" idx="1"/>
          </p:nvPr>
        </p:nvSpPr>
        <p:spPr>
          <a:xfrm>
            <a:off x="971600" y="171329"/>
            <a:ext cx="7920880" cy="426578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sz="2800" dirty="0"/>
              <a:t>Health Product R&amp;D Fund: a proposal for financing and operation</a:t>
            </a:r>
            <a:r>
              <a:rPr lang="en-GB" sz="2800" dirty="0"/>
              <a:t/>
            </a:r>
            <a:br>
              <a:rPr lang="en-GB" sz="2800" dirty="0"/>
            </a:br>
            <a:r>
              <a:rPr lang="en-GB" sz="2800" dirty="0"/>
              <a:t/>
            </a:r>
            <a:br>
              <a:rPr lang="en-GB" sz="2800" dirty="0"/>
            </a:br>
            <a:r>
              <a:rPr lang="en-GB" sz="2800" cap="none" dirty="0"/>
              <a:t>TDR report to be published 17 March 2016 </a:t>
            </a:r>
            <a:endParaRPr lang="en-GB" sz="2800" cap="none" dirty="0" smtClean="0"/>
          </a:p>
          <a:p>
            <a:endParaRPr lang="en-GB" sz="2800" cap="none" dirty="0"/>
          </a:p>
          <a:p>
            <a:endParaRPr lang="en-GB" sz="2800" cap="none" dirty="0" smtClean="0"/>
          </a:p>
          <a:p>
            <a:endParaRPr lang="en-GB" sz="2800" cap="none" dirty="0"/>
          </a:p>
          <a:p>
            <a:r>
              <a:rPr lang="en-GB" sz="2000" b="1" cap="none" dirty="0" smtClean="0">
                <a:hlinkClick r:id="rId2"/>
              </a:rPr>
              <a:t>http</a:t>
            </a:r>
            <a:r>
              <a:rPr lang="en-GB" sz="2000" b="1" cap="none" dirty="0">
                <a:hlinkClick r:id="rId2"/>
              </a:rPr>
              <a:t>://www.who.int/tdr/capacity/gap_analysis/en</a:t>
            </a:r>
            <a:r>
              <a:rPr lang="en-GB" sz="2000" b="1" cap="none" dirty="0" smtClean="0">
                <a:hlinkClick r:id="rId2"/>
              </a:rPr>
              <a:t>/</a:t>
            </a:r>
            <a:r>
              <a:rPr lang="en-GB" sz="2000" b="1" cap="none" dirty="0" smtClean="0"/>
              <a:t> </a:t>
            </a:r>
            <a:r>
              <a:rPr lang="en-GB" cap="none" dirty="0"/>
              <a:t/>
            </a:r>
            <a:br>
              <a:rPr lang="en-GB" cap="none" dirty="0"/>
            </a:br>
            <a:endParaRPr lang="en-US" cap="none" dirty="0">
              <a:latin typeface="+mn-lt"/>
            </a:endParaRPr>
          </a:p>
        </p:txBody>
      </p:sp>
      <p:sp>
        <p:nvSpPr>
          <p:cNvPr id="12" name="Text Placeholder 11"/>
          <p:cNvSpPr>
            <a:spLocks noGrp="1"/>
          </p:cNvSpPr>
          <p:nvPr>
            <p:ph type="body" sz="quarter" idx="11"/>
          </p:nvPr>
        </p:nvSpPr>
        <p:spPr>
          <a:xfrm>
            <a:off x="971600" y="4365104"/>
            <a:ext cx="7488832" cy="792088"/>
          </a:xfrm>
        </p:spPr>
        <p:txBody>
          <a:bodyPr>
            <a:normAutofit/>
          </a:bodyPr>
          <a:lstStyle/>
          <a:p>
            <a:pPr defTabSz="913429" fontAlgn="base">
              <a:spcBef>
                <a:spcPct val="0"/>
              </a:spcBef>
              <a:spcAft>
                <a:spcPct val="0"/>
              </a:spcAft>
              <a:buClr>
                <a:schemeClr val="tx2"/>
              </a:buClr>
            </a:pPr>
            <a:r>
              <a:rPr lang="en-GB" sz="2400" b="0" spc="0" dirty="0">
                <a:latin typeface="Calibri" panose="020F0502020204030204" pitchFamily="34" charset="0"/>
                <a:cs typeface="Calibri" panose="020F0502020204030204" pitchFamily="34" charset="0"/>
              </a:rPr>
              <a:t>Robert </a:t>
            </a:r>
            <a:r>
              <a:rPr lang="en-GB" sz="2400" b="0" spc="0" dirty="0" smtClean="0">
                <a:latin typeface="Calibri" panose="020F0502020204030204" pitchFamily="34" charset="0"/>
                <a:cs typeface="Calibri" panose="020F0502020204030204" pitchFamily="34" charset="0"/>
              </a:rPr>
              <a:t>Terry, </a:t>
            </a:r>
            <a:r>
              <a:rPr lang="en-GB" sz="2400" b="0" spc="0" dirty="0">
                <a:latin typeface="Calibri" panose="020F0502020204030204" pitchFamily="34" charset="0"/>
                <a:cs typeface="Calibri" panose="020F0502020204030204" pitchFamily="34" charset="0"/>
              </a:rPr>
              <a:t>Manager, Knowledge </a:t>
            </a:r>
            <a:r>
              <a:rPr lang="en-GB" sz="2400" b="0" spc="0" dirty="0" smtClean="0">
                <a:latin typeface="Calibri" panose="020F0502020204030204" pitchFamily="34" charset="0"/>
                <a:cs typeface="Calibri" panose="020F0502020204030204" pitchFamily="34" charset="0"/>
              </a:rPr>
              <a:t>Management, TDR</a:t>
            </a:r>
          </a:p>
          <a:p>
            <a:pPr defTabSz="913429" fontAlgn="base">
              <a:spcBef>
                <a:spcPct val="0"/>
              </a:spcBef>
              <a:spcAft>
                <a:spcPct val="0"/>
              </a:spcAft>
              <a:buClr>
                <a:schemeClr val="tx2"/>
              </a:buClr>
            </a:pPr>
            <a:r>
              <a:rPr lang="en-GB" sz="2400" b="0" spc="0" dirty="0" smtClean="0">
                <a:latin typeface="Calibri" panose="020F0502020204030204" pitchFamily="34" charset="0"/>
                <a:cs typeface="Calibri" panose="020F0502020204030204" pitchFamily="34" charset="0"/>
                <a:hlinkClick r:id="rId3"/>
              </a:rPr>
              <a:t>terryr@who.int</a:t>
            </a:r>
            <a:r>
              <a:rPr lang="en-GB" sz="2400" b="0" spc="0" dirty="0" smtClean="0">
                <a:latin typeface="Calibri" panose="020F0502020204030204" pitchFamily="34" charset="0"/>
                <a:cs typeface="Calibri" panose="020F0502020204030204" pitchFamily="34" charset="0"/>
              </a:rPr>
              <a:t> </a:t>
            </a:r>
            <a:r>
              <a:rPr lang="en-GB" sz="2400" b="0" dirty="0"/>
              <a:t> </a:t>
            </a:r>
            <a:endParaRPr lang="en-GB" sz="2400" spc="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0479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291254"/>
            <a:ext cx="7704856" cy="3433890"/>
          </a:xfrm>
        </p:spPr>
        <p:txBody>
          <a:bodyPr/>
          <a:lstStyle/>
          <a:p>
            <a:pPr indent="0">
              <a:tabLst>
                <a:tab pos="360363" algn="l"/>
              </a:tabLst>
            </a:pPr>
            <a:endParaRPr lang="en-GB" sz="2800" b="1" dirty="0" smtClean="0"/>
          </a:p>
          <a:p>
            <a:pPr marL="343800" indent="-342900">
              <a:buFont typeface="Arial" panose="020B0604020202020204" pitchFamily="34" charset="0"/>
              <a:buChar char="•"/>
            </a:pPr>
            <a:r>
              <a:rPr lang="en-GB" sz="3200" b="1" dirty="0" smtClean="0"/>
              <a:t>Creation of a Scientific Working Group</a:t>
            </a:r>
          </a:p>
          <a:p>
            <a:pPr marL="703263" lvl="2" indent="-342900">
              <a:buFont typeface="Wingdings" panose="05000000000000000000" pitchFamily="2" charset="2"/>
              <a:buChar char="ü"/>
            </a:pPr>
            <a:r>
              <a:rPr lang="en-GB" sz="2800" dirty="0" smtClean="0"/>
              <a:t>Managing conflict of interest but not excluding expertise (PDPs, industry)  - high profile credible group</a:t>
            </a:r>
          </a:p>
          <a:p>
            <a:pPr marL="703263" lvl="2" indent="-342900">
              <a:buFont typeface="Wingdings" panose="05000000000000000000" pitchFamily="2" charset="2"/>
              <a:buChar char="ü"/>
            </a:pPr>
            <a:r>
              <a:rPr lang="en-GB" sz="2800" dirty="0" smtClean="0"/>
              <a:t>Stop / go decisions</a:t>
            </a:r>
          </a:p>
        </p:txBody>
      </p:sp>
      <p:sp>
        <p:nvSpPr>
          <p:cNvPr id="3" name="Title 2"/>
          <p:cNvSpPr>
            <a:spLocks noGrp="1"/>
          </p:cNvSpPr>
          <p:nvPr>
            <p:ph type="title"/>
          </p:nvPr>
        </p:nvSpPr>
        <p:spPr>
          <a:xfrm>
            <a:off x="0" y="188640"/>
            <a:ext cx="7092280" cy="576064"/>
          </a:xfrm>
        </p:spPr>
        <p:txBody>
          <a:bodyPr>
            <a:normAutofit/>
          </a:bodyPr>
          <a:lstStyle/>
          <a:p>
            <a:r>
              <a:rPr lang="en-US" sz="2400" dirty="0">
                <a:latin typeface="+mj-lt"/>
                <a:cs typeface="+mj-cs"/>
              </a:rPr>
              <a:t>TDR </a:t>
            </a:r>
            <a:r>
              <a:rPr lang="en-US" sz="2400" dirty="0" smtClean="0">
                <a:latin typeface="+mj-lt"/>
                <a:cs typeface="+mj-cs"/>
              </a:rPr>
              <a:t>led </a:t>
            </a:r>
            <a:r>
              <a:rPr lang="en-US" sz="2400" dirty="0">
                <a:latin typeface="+mj-lt"/>
                <a:cs typeface="+mj-cs"/>
              </a:rPr>
              <a:t>Activities to develop the </a:t>
            </a:r>
            <a:r>
              <a:rPr lang="en-US" sz="2400" dirty="0" smtClean="0">
                <a:latin typeface="+mj-lt"/>
                <a:cs typeface="+mj-cs"/>
              </a:rPr>
              <a:t>R&amp;D </a:t>
            </a:r>
            <a:r>
              <a:rPr lang="en-US" sz="2400" dirty="0">
                <a:latin typeface="+mj-lt"/>
                <a:cs typeface="+mj-cs"/>
              </a:rPr>
              <a:t>fund </a:t>
            </a:r>
            <a:endParaRPr lang="en-GB" sz="2400" dirty="0">
              <a:latin typeface="+mj-lt"/>
              <a:cs typeface="+mj-cs"/>
            </a:endParaRPr>
          </a:p>
        </p:txBody>
      </p:sp>
    </p:spTree>
    <p:extLst>
      <p:ext uri="{BB962C8B-B14F-4D97-AF65-F5344CB8AC3E}">
        <p14:creationId xmlns:p14="http://schemas.microsoft.com/office/powerpoint/2010/main" val="3569426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own Arrow 11"/>
          <p:cNvSpPr/>
          <p:nvPr/>
        </p:nvSpPr>
        <p:spPr>
          <a:xfrm>
            <a:off x="4211960" y="1052736"/>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panose="020F0502020204030204" pitchFamily="34" charset="0"/>
              <a:cs typeface="Calibri" panose="020F0502020204030204" pitchFamily="34" charset="0"/>
            </a:endParaRPr>
          </a:p>
        </p:txBody>
      </p:sp>
      <p:sp>
        <p:nvSpPr>
          <p:cNvPr id="10" name="Down Arrow 9"/>
          <p:cNvSpPr/>
          <p:nvPr/>
        </p:nvSpPr>
        <p:spPr>
          <a:xfrm rot="10800000">
            <a:off x="6516216" y="1268760"/>
            <a:ext cx="288032" cy="4320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panose="020F0502020204030204" pitchFamily="34" charset="0"/>
              <a:cs typeface="Calibri" panose="020F0502020204030204" pitchFamily="34" charset="0"/>
            </a:endParaRPr>
          </a:p>
        </p:txBody>
      </p:sp>
      <p:sp>
        <p:nvSpPr>
          <p:cNvPr id="8" name="Down Arrow 7"/>
          <p:cNvSpPr/>
          <p:nvPr/>
        </p:nvSpPr>
        <p:spPr>
          <a:xfrm>
            <a:off x="4211960" y="5157192"/>
            <a:ext cx="57606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panose="020F0502020204030204" pitchFamily="34" charset="0"/>
              <a:cs typeface="Calibri" panose="020F0502020204030204" pitchFamily="34" charset="0"/>
            </a:endParaRPr>
          </a:p>
        </p:txBody>
      </p:sp>
      <p:graphicFrame>
        <p:nvGraphicFramePr>
          <p:cNvPr id="4" name="Diagram 3"/>
          <p:cNvGraphicFramePr/>
          <p:nvPr>
            <p:extLst>
              <p:ext uri="{D42A27DB-BD31-4B8C-83A1-F6EECF244321}">
                <p14:modId xmlns:p14="http://schemas.microsoft.com/office/powerpoint/2010/main" val="565920100"/>
              </p:ext>
            </p:extLst>
          </p:nvPr>
        </p:nvGraphicFramePr>
        <p:xfrm>
          <a:off x="1259632" y="1484784"/>
          <a:ext cx="6552728"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115616" y="3471391"/>
            <a:ext cx="1327501" cy="461665"/>
          </a:xfrm>
          <a:prstGeom prst="rect">
            <a:avLst/>
          </a:prstGeom>
          <a:solidFill>
            <a:schemeClr val="tx2">
              <a:lumMod val="40000"/>
              <a:lumOff val="60000"/>
            </a:schemeClr>
          </a:solidFill>
        </p:spPr>
        <p:txBody>
          <a:bodyPr wrap="square" rtlCol="0">
            <a:spAutoFit/>
          </a:bodyPr>
          <a:lstStyle/>
          <a:p>
            <a:pPr algn="ctr"/>
            <a:r>
              <a:rPr lang="en-GB" sz="2400" dirty="0" smtClean="0">
                <a:solidFill>
                  <a:prstClr val="white"/>
                </a:solidFill>
                <a:latin typeface="Calibri" panose="020F0502020204030204" pitchFamily="34" charset="0"/>
                <a:cs typeface="Calibri" panose="020F0502020204030204" pitchFamily="34" charset="0"/>
              </a:rPr>
              <a:t>WHO</a:t>
            </a:r>
            <a:endParaRPr lang="en-GB" dirty="0">
              <a:solidFill>
                <a:prstClr val="white"/>
              </a:solidFill>
              <a:latin typeface="Calibri" panose="020F0502020204030204" pitchFamily="34" charset="0"/>
              <a:cs typeface="Calibri" panose="020F0502020204030204" pitchFamily="34" charset="0"/>
            </a:endParaRPr>
          </a:p>
        </p:txBody>
      </p:sp>
      <p:sp>
        <p:nvSpPr>
          <p:cNvPr id="6" name="TextBox 5"/>
          <p:cNvSpPr txBox="1"/>
          <p:nvPr/>
        </p:nvSpPr>
        <p:spPr>
          <a:xfrm>
            <a:off x="6876256" y="3471391"/>
            <a:ext cx="1152128" cy="461665"/>
          </a:xfrm>
          <a:prstGeom prst="rect">
            <a:avLst/>
          </a:prstGeom>
          <a:solidFill>
            <a:schemeClr val="tx2">
              <a:lumMod val="60000"/>
              <a:lumOff val="40000"/>
            </a:schemeClr>
          </a:solidFill>
        </p:spPr>
        <p:txBody>
          <a:bodyPr wrap="square" rtlCol="0">
            <a:spAutoFit/>
          </a:bodyPr>
          <a:lstStyle/>
          <a:p>
            <a:pPr algn="ctr"/>
            <a:r>
              <a:rPr lang="en-GB" sz="2400" dirty="0" smtClean="0">
                <a:solidFill>
                  <a:prstClr val="white"/>
                </a:solidFill>
                <a:latin typeface="Calibri" panose="020F0502020204030204" pitchFamily="34" charset="0"/>
                <a:cs typeface="Calibri" panose="020F0502020204030204" pitchFamily="34" charset="0"/>
              </a:rPr>
              <a:t>TDR</a:t>
            </a:r>
            <a:endParaRPr lang="en-GB" dirty="0">
              <a:solidFill>
                <a:prstClr val="white"/>
              </a:solidFill>
              <a:latin typeface="Calibri" panose="020F0502020204030204" pitchFamily="34" charset="0"/>
              <a:cs typeface="Calibri" panose="020F0502020204030204" pitchFamily="34" charset="0"/>
            </a:endParaRPr>
          </a:p>
        </p:txBody>
      </p:sp>
      <p:sp>
        <p:nvSpPr>
          <p:cNvPr id="7" name="TextBox 6"/>
          <p:cNvSpPr txBox="1"/>
          <p:nvPr/>
        </p:nvSpPr>
        <p:spPr>
          <a:xfrm>
            <a:off x="1043608" y="548680"/>
            <a:ext cx="7128792"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dirty="0" smtClean="0">
                <a:solidFill>
                  <a:prstClr val="black"/>
                </a:solidFill>
                <a:latin typeface="Calibri" panose="020F0502020204030204" pitchFamily="34" charset="0"/>
                <a:cs typeface="Calibri" panose="020F0502020204030204" pitchFamily="34" charset="0"/>
              </a:rPr>
              <a:t>WORLD HEALTH ASSEMBLY / MEMBER STATES</a:t>
            </a:r>
          </a:p>
          <a:p>
            <a:pPr algn="ctr"/>
            <a:r>
              <a:rPr lang="en-GB" dirty="0" smtClean="0">
                <a:solidFill>
                  <a:prstClr val="black"/>
                </a:solidFill>
                <a:latin typeface="Calibri" panose="020F0502020204030204" pitchFamily="34" charset="0"/>
                <a:cs typeface="Calibri" panose="020F0502020204030204" pitchFamily="34" charset="0"/>
              </a:rPr>
              <a:t>     -  Oversight           -   Funds</a:t>
            </a:r>
            <a:endParaRPr lang="en-GB" dirty="0">
              <a:solidFill>
                <a:prstClr val="black"/>
              </a:solidFill>
              <a:latin typeface="Calibri" panose="020F0502020204030204" pitchFamily="34" charset="0"/>
              <a:cs typeface="Calibri" panose="020F0502020204030204" pitchFamily="34" charset="0"/>
            </a:endParaRPr>
          </a:p>
        </p:txBody>
      </p:sp>
      <p:sp>
        <p:nvSpPr>
          <p:cNvPr id="9" name="TextBox 8"/>
          <p:cNvSpPr txBox="1"/>
          <p:nvPr/>
        </p:nvSpPr>
        <p:spPr>
          <a:xfrm>
            <a:off x="1403648" y="6372036"/>
            <a:ext cx="6408712" cy="369332"/>
          </a:xfrm>
          <a:prstGeom prst="rect">
            <a:avLst/>
          </a:prstGeom>
          <a:noFill/>
          <a:ln>
            <a:solidFill>
              <a:schemeClr val="accent1"/>
            </a:solidFill>
          </a:ln>
        </p:spPr>
        <p:txBody>
          <a:bodyPr wrap="square" rtlCol="0">
            <a:spAutoFit/>
          </a:bodyPr>
          <a:lstStyle/>
          <a:p>
            <a:pPr algn="ctr"/>
            <a:r>
              <a:rPr lang="en-GB" dirty="0" smtClean="0">
                <a:solidFill>
                  <a:prstClr val="black"/>
                </a:solidFill>
                <a:latin typeface="Calibri" panose="020F0502020204030204" pitchFamily="34" charset="0"/>
                <a:cs typeface="Calibri" panose="020F0502020204030204" pitchFamily="34" charset="0"/>
              </a:rPr>
              <a:t>NEW TECHNOLOGIES – IMPROVED ACCESS  - BETTER HEALTH </a:t>
            </a:r>
            <a:endParaRPr lang="en-GB" dirty="0">
              <a:solidFill>
                <a:prstClr val="black"/>
              </a:solidFill>
              <a:latin typeface="Calibri" panose="020F0502020204030204" pitchFamily="34" charset="0"/>
              <a:cs typeface="Calibri" panose="020F0502020204030204" pitchFamily="34" charset="0"/>
            </a:endParaRPr>
          </a:p>
        </p:txBody>
      </p:sp>
      <p:sp>
        <p:nvSpPr>
          <p:cNvPr id="2" name="TextBox 1"/>
          <p:cNvSpPr txBox="1"/>
          <p:nvPr/>
        </p:nvSpPr>
        <p:spPr>
          <a:xfrm>
            <a:off x="1331640" y="44624"/>
            <a:ext cx="7128792" cy="369332"/>
          </a:xfrm>
          <a:prstGeom prst="rect">
            <a:avLst/>
          </a:prstGeom>
          <a:noFill/>
        </p:spPr>
        <p:txBody>
          <a:bodyPr wrap="square" rtlCol="0">
            <a:spAutoFit/>
          </a:bodyPr>
          <a:lstStyle/>
          <a:p>
            <a:r>
              <a:rPr lang="en-GB" dirty="0" smtClean="0">
                <a:solidFill>
                  <a:prstClr val="white"/>
                </a:solidFill>
              </a:rPr>
              <a:t>NEW R&amp;D FUND  UNDER WHO MANAGED BY TDR  - A PROPOSAL </a:t>
            </a:r>
            <a:endParaRPr lang="en-GB" dirty="0">
              <a:solidFill>
                <a:prstClr val="white"/>
              </a:solidFill>
            </a:endParaRPr>
          </a:p>
        </p:txBody>
      </p:sp>
      <p:sp>
        <p:nvSpPr>
          <p:cNvPr id="3" name="Rectangle 2"/>
          <p:cNvSpPr/>
          <p:nvPr/>
        </p:nvSpPr>
        <p:spPr>
          <a:xfrm>
            <a:off x="5956975" y="5427672"/>
            <a:ext cx="1853952" cy="523220"/>
          </a:xfrm>
          <a:prstGeom prst="rect">
            <a:avLst/>
          </a:prstGeom>
        </p:spPr>
        <p:txBody>
          <a:bodyPr wrap="square">
            <a:spAutoFit/>
          </a:bodyPr>
          <a:lstStyle/>
          <a:p>
            <a:pPr lvl="0" algn="r"/>
            <a:r>
              <a:rPr lang="en-GB" sz="1400" dirty="0">
                <a:latin typeface="Calibri" panose="020F0502020204030204" pitchFamily="34" charset="0"/>
                <a:cs typeface="Calibri" panose="020F0502020204030204" pitchFamily="34" charset="0"/>
              </a:rPr>
              <a:t>Selection, Monitoring </a:t>
            </a:r>
            <a:endParaRPr lang="en-GB" sz="1400" dirty="0" smtClean="0">
              <a:latin typeface="Calibri" panose="020F0502020204030204" pitchFamily="34" charset="0"/>
              <a:cs typeface="Calibri" panose="020F0502020204030204" pitchFamily="34" charset="0"/>
            </a:endParaRPr>
          </a:p>
          <a:p>
            <a:pPr lvl="0" algn="r"/>
            <a:r>
              <a:rPr lang="en-GB" sz="1400" dirty="0" smtClean="0">
                <a:latin typeface="Calibri" panose="020F0502020204030204" pitchFamily="34" charset="0"/>
                <a:cs typeface="Calibri" panose="020F0502020204030204" pitchFamily="34" charset="0"/>
              </a:rPr>
              <a:t>&amp; </a:t>
            </a:r>
            <a:r>
              <a:rPr lang="en-GB" sz="1400" dirty="0">
                <a:latin typeface="Calibri" panose="020F0502020204030204" pitchFamily="34" charset="0"/>
                <a:cs typeface="Calibri" panose="020F0502020204030204" pitchFamily="34" charset="0"/>
              </a:rPr>
              <a:t>Evaluation </a:t>
            </a:r>
            <a:endParaRPr lang="en-GB" sz="1400" dirty="0"/>
          </a:p>
        </p:txBody>
      </p:sp>
      <p:sp>
        <p:nvSpPr>
          <p:cNvPr id="13" name="Rectangle 12"/>
          <p:cNvSpPr/>
          <p:nvPr/>
        </p:nvSpPr>
        <p:spPr>
          <a:xfrm>
            <a:off x="1259632" y="5439700"/>
            <a:ext cx="1853952" cy="523220"/>
          </a:xfrm>
          <a:prstGeom prst="rect">
            <a:avLst/>
          </a:prstGeom>
        </p:spPr>
        <p:txBody>
          <a:bodyPr wrap="square">
            <a:spAutoFit/>
          </a:bodyPr>
          <a:lstStyle/>
          <a:p>
            <a:pPr lvl="0"/>
            <a:r>
              <a:rPr lang="en-GB" sz="1400" dirty="0" smtClean="0">
                <a:latin typeface="Calibri" panose="020F0502020204030204" pitchFamily="34" charset="0"/>
                <a:cs typeface="Calibri" panose="020F0502020204030204" pitchFamily="34" charset="0"/>
              </a:rPr>
              <a:t>Data/Information Collection</a:t>
            </a:r>
            <a:endParaRPr lang="en-GB" sz="1400" dirty="0"/>
          </a:p>
        </p:txBody>
      </p:sp>
      <p:sp>
        <p:nvSpPr>
          <p:cNvPr id="14" name="Rectangle 13"/>
          <p:cNvSpPr/>
          <p:nvPr/>
        </p:nvSpPr>
        <p:spPr>
          <a:xfrm>
            <a:off x="5949280" y="2736355"/>
            <a:ext cx="1853952" cy="338555"/>
          </a:xfrm>
          <a:prstGeom prst="rect">
            <a:avLst/>
          </a:prstGeom>
        </p:spPr>
        <p:txBody>
          <a:bodyPr wrap="square">
            <a:spAutoFit/>
          </a:bodyPr>
          <a:lstStyle/>
          <a:p>
            <a:pPr lvl="0" algn="r"/>
            <a:r>
              <a:rPr lang="en-GB" sz="1400" dirty="0" smtClean="0">
                <a:latin typeface="Calibri" panose="020F0502020204030204" pitchFamily="34" charset="0"/>
                <a:cs typeface="Calibri" panose="020F0502020204030204" pitchFamily="34" charset="0"/>
              </a:rPr>
              <a:t>Reporting </a:t>
            </a:r>
            <a:endParaRPr lang="en-GB" sz="1400" dirty="0"/>
          </a:p>
        </p:txBody>
      </p:sp>
      <p:sp>
        <p:nvSpPr>
          <p:cNvPr id="15" name="Rectangle 14"/>
          <p:cNvSpPr/>
          <p:nvPr/>
        </p:nvSpPr>
        <p:spPr>
          <a:xfrm>
            <a:off x="1259632" y="2829568"/>
            <a:ext cx="1853952" cy="307777"/>
          </a:xfrm>
          <a:prstGeom prst="rect">
            <a:avLst/>
          </a:prstGeom>
        </p:spPr>
        <p:txBody>
          <a:bodyPr wrap="square">
            <a:spAutoFit/>
          </a:bodyPr>
          <a:lstStyle/>
          <a:p>
            <a:pPr lvl="0"/>
            <a:r>
              <a:rPr lang="en-GB" sz="1400" dirty="0" smtClean="0">
                <a:latin typeface="Calibri" panose="020F0502020204030204" pitchFamily="34" charset="0"/>
                <a:cs typeface="Calibri" panose="020F0502020204030204" pitchFamily="34" charset="0"/>
              </a:rPr>
              <a:t>Priority Setting </a:t>
            </a:r>
            <a:endParaRPr lang="en-GB" sz="1400" dirty="0"/>
          </a:p>
        </p:txBody>
      </p:sp>
      <p:sp>
        <p:nvSpPr>
          <p:cNvPr id="16" name="Rectangle 15"/>
          <p:cNvSpPr/>
          <p:nvPr/>
        </p:nvSpPr>
        <p:spPr>
          <a:xfrm>
            <a:off x="5957000" y="1652168"/>
            <a:ext cx="1853952" cy="584775"/>
          </a:xfrm>
          <a:prstGeom prst="rect">
            <a:avLst/>
          </a:prstGeom>
        </p:spPr>
        <p:txBody>
          <a:bodyPr wrap="square">
            <a:spAutoFit/>
          </a:bodyPr>
          <a:lstStyle/>
          <a:p>
            <a:pPr lvl="0" algn="r"/>
            <a:r>
              <a:rPr lang="en-GB" sz="1600" b="1" dirty="0" smtClean="0">
                <a:latin typeface="Calibri" panose="020F0502020204030204" pitchFamily="34" charset="0"/>
                <a:cs typeface="Calibri" panose="020F0502020204030204" pitchFamily="34" charset="0"/>
              </a:rPr>
              <a:t>GOVERNANCE </a:t>
            </a:r>
          </a:p>
          <a:p>
            <a:pPr lvl="0" algn="r"/>
            <a:r>
              <a:rPr lang="en-GB" sz="1600" b="1" dirty="0" smtClean="0">
                <a:latin typeface="Calibri" panose="020F0502020204030204" pitchFamily="34" charset="0"/>
                <a:cs typeface="Calibri" panose="020F0502020204030204" pitchFamily="34" charset="0"/>
              </a:rPr>
              <a:t>TDR - JCB </a:t>
            </a:r>
            <a:endParaRPr lang="en-GB" sz="1600" b="1" dirty="0"/>
          </a:p>
        </p:txBody>
      </p:sp>
      <p:sp>
        <p:nvSpPr>
          <p:cNvPr id="17" name="Rectangle 16"/>
          <p:cNvSpPr/>
          <p:nvPr/>
        </p:nvSpPr>
        <p:spPr>
          <a:xfrm>
            <a:off x="1259632" y="1733965"/>
            <a:ext cx="1853952" cy="584775"/>
          </a:xfrm>
          <a:prstGeom prst="rect">
            <a:avLst/>
          </a:prstGeom>
        </p:spPr>
        <p:txBody>
          <a:bodyPr wrap="square">
            <a:spAutoFit/>
          </a:bodyPr>
          <a:lstStyle/>
          <a:p>
            <a:pPr lvl="0"/>
            <a:r>
              <a:rPr lang="en-GB" sz="1600" b="1" dirty="0" smtClean="0">
                <a:latin typeface="Calibri" panose="020F0502020204030204" pitchFamily="34" charset="0"/>
                <a:cs typeface="Calibri" panose="020F0502020204030204" pitchFamily="34" charset="0"/>
              </a:rPr>
              <a:t>COORDINATION MECHANISM</a:t>
            </a:r>
            <a:endParaRPr lang="en-GB" sz="1600" b="1" dirty="0"/>
          </a:p>
        </p:txBody>
      </p:sp>
      <p:sp>
        <p:nvSpPr>
          <p:cNvPr id="18" name="Rectangle 17"/>
          <p:cNvSpPr/>
          <p:nvPr/>
        </p:nvSpPr>
        <p:spPr>
          <a:xfrm>
            <a:off x="5956975" y="4597939"/>
            <a:ext cx="1853952" cy="584775"/>
          </a:xfrm>
          <a:prstGeom prst="rect">
            <a:avLst/>
          </a:prstGeom>
        </p:spPr>
        <p:txBody>
          <a:bodyPr wrap="square">
            <a:spAutoFit/>
          </a:bodyPr>
          <a:lstStyle/>
          <a:p>
            <a:pPr lvl="0" algn="r"/>
            <a:r>
              <a:rPr lang="en-GB" sz="1600" b="1" dirty="0" smtClean="0">
                <a:latin typeface="Calibri" panose="020F0502020204030204" pitchFamily="34" charset="0"/>
                <a:cs typeface="Calibri" panose="020F0502020204030204" pitchFamily="34" charset="0"/>
              </a:rPr>
              <a:t>PROJECT MANAGEMENT</a:t>
            </a:r>
            <a:endParaRPr lang="en-GB" sz="1600" b="1" dirty="0"/>
          </a:p>
        </p:txBody>
      </p:sp>
      <p:sp>
        <p:nvSpPr>
          <p:cNvPr id="19" name="Rectangle 18"/>
          <p:cNvSpPr/>
          <p:nvPr/>
        </p:nvSpPr>
        <p:spPr>
          <a:xfrm>
            <a:off x="1259632" y="4480953"/>
            <a:ext cx="1853952" cy="584775"/>
          </a:xfrm>
          <a:prstGeom prst="rect">
            <a:avLst/>
          </a:prstGeom>
        </p:spPr>
        <p:txBody>
          <a:bodyPr wrap="square">
            <a:spAutoFit/>
          </a:bodyPr>
          <a:lstStyle/>
          <a:p>
            <a:pPr lvl="0"/>
            <a:r>
              <a:rPr lang="en-GB" sz="1600" b="1" dirty="0" smtClean="0">
                <a:latin typeface="Calibri" panose="020F0502020204030204" pitchFamily="34" charset="0"/>
                <a:cs typeface="Calibri" panose="020F0502020204030204" pitchFamily="34" charset="0"/>
              </a:rPr>
              <a:t>R&amp;D </a:t>
            </a:r>
          </a:p>
          <a:p>
            <a:pPr lvl="0"/>
            <a:r>
              <a:rPr lang="en-GB" sz="1600" b="1" dirty="0" smtClean="0">
                <a:latin typeface="Calibri" panose="020F0502020204030204" pitchFamily="34" charset="0"/>
                <a:cs typeface="Calibri" panose="020F0502020204030204" pitchFamily="34" charset="0"/>
              </a:rPr>
              <a:t>OBSERVATORY</a:t>
            </a:r>
            <a:endParaRPr lang="en-GB" sz="1600" b="1" dirty="0"/>
          </a:p>
        </p:txBody>
      </p:sp>
    </p:spTree>
    <p:extLst>
      <p:ext uri="{BB962C8B-B14F-4D97-AF65-F5344CB8AC3E}">
        <p14:creationId xmlns:p14="http://schemas.microsoft.com/office/powerpoint/2010/main" val="1672994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6012160" cy="494928"/>
          </a:xfrm>
        </p:spPr>
        <p:txBody>
          <a:bodyPr/>
          <a:lstStyle/>
          <a:p>
            <a:pPr algn="ctr"/>
            <a:r>
              <a:rPr lang="en-GB" sz="2400" b="1" cap="none" dirty="0">
                <a:latin typeface="Cambria" panose="02040503050406030204" pitchFamily="18" charset="0"/>
                <a:ea typeface="+mj-ea"/>
                <a:cs typeface="+mj-cs"/>
              </a:rPr>
              <a:t>WHO pooled fund for health R&amp;D </a:t>
            </a:r>
          </a:p>
        </p:txBody>
      </p:sp>
      <p:sp>
        <p:nvSpPr>
          <p:cNvPr id="3" name="Text Placeholder 2"/>
          <p:cNvSpPr>
            <a:spLocks noGrp="1"/>
          </p:cNvSpPr>
          <p:nvPr>
            <p:ph type="body" idx="1"/>
          </p:nvPr>
        </p:nvSpPr>
        <p:spPr>
          <a:xfrm>
            <a:off x="457200" y="1052736"/>
            <a:ext cx="4040188" cy="639762"/>
          </a:xfrm>
        </p:spPr>
        <p:txBody>
          <a:bodyPr/>
          <a:lstStyle/>
          <a:p>
            <a:r>
              <a:rPr lang="en-GB" dirty="0" smtClean="0"/>
              <a:t>Strengths</a:t>
            </a:r>
            <a:endParaRPr lang="en-GB" dirty="0"/>
          </a:p>
        </p:txBody>
      </p:sp>
      <p:sp>
        <p:nvSpPr>
          <p:cNvPr id="4" name="Content Placeholder 3"/>
          <p:cNvSpPr>
            <a:spLocks noGrp="1"/>
          </p:cNvSpPr>
          <p:nvPr>
            <p:ph sz="half" idx="2"/>
          </p:nvPr>
        </p:nvSpPr>
        <p:spPr>
          <a:xfrm>
            <a:off x="387796" y="1772816"/>
            <a:ext cx="4040188" cy="3951288"/>
          </a:xfrm>
        </p:spPr>
        <p:txBody>
          <a:bodyPr/>
          <a:lstStyle/>
          <a:p>
            <a:pPr>
              <a:buFont typeface="Arial" panose="020B0604020202020204" pitchFamily="34" charset="0"/>
              <a:buChar char="•"/>
            </a:pPr>
            <a:r>
              <a:rPr lang="en-GB" sz="2000" b="0" dirty="0" smtClean="0"/>
              <a:t>1</a:t>
            </a:r>
            <a:r>
              <a:rPr lang="en-GB" sz="2000" b="0" baseline="30000" dirty="0" smtClean="0"/>
              <a:t>st</a:t>
            </a:r>
            <a:r>
              <a:rPr lang="en-GB" sz="2000" b="0" dirty="0" smtClean="0"/>
              <a:t> Global </a:t>
            </a:r>
            <a:r>
              <a:rPr lang="en-GB" sz="2000" b="0" dirty="0"/>
              <a:t>negotiated R&amp;D </a:t>
            </a:r>
            <a:r>
              <a:rPr lang="en-GB" sz="2000" b="0" dirty="0" smtClean="0"/>
              <a:t>fund </a:t>
            </a:r>
          </a:p>
          <a:p>
            <a:pPr>
              <a:buFont typeface="Arial" panose="020B0604020202020204" pitchFamily="34" charset="0"/>
              <a:buChar char="•"/>
            </a:pPr>
            <a:r>
              <a:rPr lang="en-GB" sz="2000" b="0" dirty="0" smtClean="0"/>
              <a:t>Global targets / priorities</a:t>
            </a:r>
          </a:p>
          <a:p>
            <a:pPr>
              <a:buFont typeface="Arial" panose="020B0604020202020204" pitchFamily="34" charset="0"/>
              <a:buChar char="•"/>
            </a:pPr>
            <a:r>
              <a:rPr lang="en-GB" sz="2000" b="0" dirty="0" smtClean="0"/>
              <a:t>TDR experience and networks</a:t>
            </a:r>
          </a:p>
          <a:p>
            <a:pPr>
              <a:buFont typeface="Arial" panose="020B0604020202020204" pitchFamily="34" charset="0"/>
              <a:buChar char="•"/>
            </a:pPr>
            <a:r>
              <a:rPr lang="en-GB" sz="2000" b="0" dirty="0" smtClean="0"/>
              <a:t>Disease </a:t>
            </a:r>
            <a:r>
              <a:rPr lang="en-GB" sz="2000" b="0" dirty="0"/>
              <a:t>endemic </a:t>
            </a:r>
            <a:r>
              <a:rPr lang="en-GB" sz="2000" b="0" dirty="0" smtClean="0"/>
              <a:t>and </a:t>
            </a:r>
            <a:r>
              <a:rPr lang="en-GB" sz="2000" b="0" dirty="0"/>
              <a:t>donor countries part of governance</a:t>
            </a:r>
          </a:p>
          <a:p>
            <a:pPr>
              <a:buFont typeface="Arial" panose="020B0604020202020204" pitchFamily="34" charset="0"/>
              <a:buChar char="•"/>
            </a:pPr>
            <a:r>
              <a:rPr lang="en-GB" sz="2000" b="0" dirty="0"/>
              <a:t>One funder </a:t>
            </a:r>
            <a:r>
              <a:rPr lang="en-GB" sz="2000" b="0" dirty="0" smtClean="0"/>
              <a:t>process (efficiency)</a:t>
            </a:r>
            <a:endParaRPr lang="en-GB" sz="2000" b="0" dirty="0"/>
          </a:p>
          <a:p>
            <a:pPr>
              <a:buFont typeface="Arial" panose="020B0604020202020204" pitchFamily="34" charset="0"/>
              <a:buChar char="•"/>
            </a:pPr>
            <a:r>
              <a:rPr lang="en-GB" sz="2000" b="0" dirty="0" smtClean="0"/>
              <a:t>Potential leverage of funds LMICs</a:t>
            </a:r>
            <a:endParaRPr lang="en-GB" sz="2000" b="0" dirty="0"/>
          </a:p>
          <a:p>
            <a:pPr>
              <a:buFont typeface="Arial" panose="020B0604020202020204" pitchFamily="34" charset="0"/>
              <a:buChar char="•"/>
            </a:pPr>
            <a:r>
              <a:rPr lang="en-GB" sz="2000" b="0" dirty="0" smtClean="0"/>
              <a:t>Shared risk &amp; shared success</a:t>
            </a:r>
          </a:p>
          <a:p>
            <a:pPr>
              <a:buFont typeface="Arial" panose="020B0604020202020204" pitchFamily="34" charset="0"/>
              <a:buChar char="•"/>
            </a:pPr>
            <a:r>
              <a:rPr lang="en-GB" sz="2000" b="0" dirty="0" smtClean="0"/>
              <a:t>Access (</a:t>
            </a:r>
            <a:r>
              <a:rPr lang="en-GB" sz="2000" b="0" dirty="0" err="1" smtClean="0"/>
              <a:t>delinkage</a:t>
            </a:r>
            <a:r>
              <a:rPr lang="en-GB" sz="2000" b="0" dirty="0" smtClean="0"/>
              <a:t>) a key focus of fund</a:t>
            </a:r>
          </a:p>
          <a:p>
            <a:pPr>
              <a:buFont typeface="Arial" panose="020B0604020202020204" pitchFamily="34" charset="0"/>
              <a:buChar char="•"/>
            </a:pPr>
            <a:r>
              <a:rPr lang="en-GB" sz="2000" b="0" dirty="0" smtClean="0"/>
              <a:t>Support for open innovation </a:t>
            </a:r>
          </a:p>
        </p:txBody>
      </p:sp>
      <p:sp>
        <p:nvSpPr>
          <p:cNvPr id="5" name="Text Placeholder 4"/>
          <p:cNvSpPr>
            <a:spLocks noGrp="1"/>
          </p:cNvSpPr>
          <p:nvPr>
            <p:ph type="body" sz="quarter" idx="3"/>
          </p:nvPr>
        </p:nvSpPr>
        <p:spPr>
          <a:xfrm>
            <a:off x="4645025" y="1052736"/>
            <a:ext cx="4041775" cy="639762"/>
          </a:xfrm>
        </p:spPr>
        <p:txBody>
          <a:bodyPr/>
          <a:lstStyle/>
          <a:p>
            <a:r>
              <a:rPr lang="en-GB" dirty="0" smtClean="0"/>
              <a:t>Challenges</a:t>
            </a:r>
            <a:endParaRPr lang="en-GB" dirty="0"/>
          </a:p>
        </p:txBody>
      </p:sp>
      <p:sp>
        <p:nvSpPr>
          <p:cNvPr id="6" name="Content Placeholder 5"/>
          <p:cNvSpPr>
            <a:spLocks noGrp="1"/>
          </p:cNvSpPr>
          <p:nvPr>
            <p:ph sz="quarter" idx="4"/>
          </p:nvPr>
        </p:nvSpPr>
        <p:spPr>
          <a:xfrm>
            <a:off x="4645025" y="1772816"/>
            <a:ext cx="4041775" cy="3951288"/>
          </a:xfrm>
        </p:spPr>
        <p:txBody>
          <a:bodyPr/>
          <a:lstStyle/>
          <a:p>
            <a:pPr>
              <a:buFont typeface="Arial" panose="020B0604020202020204" pitchFamily="34" charset="0"/>
              <a:buChar char="•"/>
            </a:pPr>
            <a:r>
              <a:rPr lang="en-GB" sz="2000" b="0" dirty="0" smtClean="0"/>
              <a:t>Mixes technical &amp; political agenda</a:t>
            </a:r>
          </a:p>
          <a:p>
            <a:pPr>
              <a:buFont typeface="Arial" panose="020B0604020202020204" pitchFamily="34" charset="0"/>
              <a:buChar char="•"/>
            </a:pPr>
            <a:r>
              <a:rPr lang="en-GB" sz="2000" b="0" dirty="0" smtClean="0"/>
              <a:t>Size and sustainability of fund</a:t>
            </a:r>
          </a:p>
          <a:p>
            <a:pPr>
              <a:buFont typeface="Arial" panose="020B0604020202020204" pitchFamily="34" charset="0"/>
              <a:buChar char="•"/>
            </a:pPr>
            <a:r>
              <a:rPr lang="en-GB" sz="2000" b="0" dirty="0" smtClean="0"/>
              <a:t>Flexibility (Emergency preparedness, Amr </a:t>
            </a:r>
          </a:p>
          <a:p>
            <a:pPr>
              <a:buFont typeface="Arial" panose="020B0604020202020204" pitchFamily="34" charset="0"/>
              <a:buChar char="•"/>
            </a:pPr>
            <a:r>
              <a:rPr lang="en-GB" sz="2000" b="0" dirty="0" smtClean="0"/>
              <a:t>Voluntary contributions</a:t>
            </a:r>
          </a:p>
          <a:p>
            <a:pPr>
              <a:buFont typeface="Arial" panose="020B0604020202020204" pitchFamily="34" charset="0"/>
              <a:buChar char="•"/>
            </a:pPr>
            <a:r>
              <a:rPr lang="en-GB" sz="2000" b="0" dirty="0"/>
              <a:t>Are timescales </a:t>
            </a:r>
            <a:r>
              <a:rPr lang="en-GB" sz="2000" b="0" dirty="0" smtClean="0"/>
              <a:t>realistic</a:t>
            </a:r>
          </a:p>
          <a:p>
            <a:pPr>
              <a:buFont typeface="Arial" panose="020B0604020202020204" pitchFamily="34" charset="0"/>
              <a:buChar char="•"/>
            </a:pPr>
            <a:r>
              <a:rPr lang="en-GB" sz="2000" b="0" dirty="0" smtClean="0"/>
              <a:t>Is the impact realistic </a:t>
            </a:r>
          </a:p>
          <a:p>
            <a:pPr marL="0" indent="0"/>
            <a:r>
              <a:rPr lang="en-GB" b="0" dirty="0" smtClean="0"/>
              <a:t> </a:t>
            </a:r>
          </a:p>
          <a:p>
            <a:endParaRPr lang="en-GB" b="0" dirty="0" smtClean="0"/>
          </a:p>
          <a:p>
            <a:endParaRPr lang="en-GB" b="0" dirty="0"/>
          </a:p>
        </p:txBody>
      </p:sp>
      <p:cxnSp>
        <p:nvCxnSpPr>
          <p:cNvPr id="8" name="Straight Connector 7"/>
          <p:cNvCxnSpPr/>
          <p:nvPr/>
        </p:nvCxnSpPr>
        <p:spPr>
          <a:xfrm>
            <a:off x="4427984" y="1268760"/>
            <a:ext cx="0" cy="4968552"/>
          </a:xfrm>
          <a:prstGeom prst="line">
            <a:avLst/>
          </a:prstGeom>
          <a:ln w="15875">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241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196752"/>
            <a:ext cx="7704856" cy="4680520"/>
          </a:xfrm>
        </p:spPr>
        <p:txBody>
          <a:bodyPr/>
          <a:lstStyle/>
          <a:p>
            <a:pPr marL="343800" indent="-342900">
              <a:buFont typeface="Arial" panose="020B0604020202020204" pitchFamily="34" charset="0"/>
              <a:buChar char="•"/>
            </a:pPr>
            <a:r>
              <a:rPr lang="en-GB" sz="2000" dirty="0" smtClean="0"/>
              <a:t>WHO oversees the projects – already chosen by WHA process</a:t>
            </a:r>
          </a:p>
          <a:p>
            <a:pPr marL="900" indent="0"/>
            <a:endParaRPr lang="en-GB" sz="2000" dirty="0" smtClean="0"/>
          </a:p>
          <a:p>
            <a:pPr marL="900" indent="0"/>
            <a:endParaRPr lang="en-GB" sz="2000" dirty="0" smtClean="0"/>
          </a:p>
          <a:p>
            <a:pPr marL="900" indent="0"/>
            <a:r>
              <a:rPr lang="en-GB" sz="2000" dirty="0" smtClean="0">
                <a:solidFill>
                  <a:schemeClr val="accent2">
                    <a:lumMod val="75000"/>
                  </a:schemeClr>
                </a:solidFill>
              </a:rPr>
              <a:t>Pathogen Box $1.36 m               VL € 2.34 m 	                 Diagnostics  $1.6 m</a:t>
            </a:r>
          </a:p>
          <a:p>
            <a:pPr marL="900" indent="0"/>
            <a:r>
              <a:rPr lang="en-GB" sz="2000" dirty="0" smtClean="0"/>
              <a:t>WHO Global Health R&amp;D Observatory $1 m </a:t>
            </a:r>
          </a:p>
          <a:p>
            <a:pPr marL="900" indent="0"/>
            <a:r>
              <a:rPr lang="en-GB" sz="2000" dirty="0" smtClean="0"/>
              <a:t/>
            </a:r>
            <a:br>
              <a:rPr lang="en-GB" sz="2000" dirty="0" smtClean="0"/>
            </a:br>
            <a:r>
              <a:rPr lang="en-GB" sz="2000" dirty="0" smtClean="0"/>
              <a:t>TDR oversees the </a:t>
            </a:r>
            <a:r>
              <a:rPr lang="en-GB" sz="2000" i="1" dirty="0" smtClean="0"/>
              <a:t>fund</a:t>
            </a:r>
            <a:r>
              <a:rPr lang="en-GB" sz="2000" dirty="0" smtClean="0"/>
              <a:t> with advice of ad hoc committee.</a:t>
            </a:r>
          </a:p>
          <a:p>
            <a:pPr marL="343800" indent="-342900">
              <a:buFont typeface="Arial" panose="020B0604020202020204" pitchFamily="34" charset="0"/>
              <a:buChar char="•"/>
            </a:pPr>
            <a:r>
              <a:rPr lang="en-GB" sz="2000" dirty="0" smtClean="0"/>
              <a:t>JCB provides governance over process and reports to WHA.</a:t>
            </a:r>
          </a:p>
          <a:p>
            <a:pPr marL="343800" indent="-342900">
              <a:buFont typeface="Arial" panose="020B0604020202020204" pitchFamily="34" charset="0"/>
              <a:buChar char="•"/>
            </a:pPr>
            <a:r>
              <a:rPr lang="en-GB" sz="2000" dirty="0" smtClean="0"/>
              <a:t>Approx. $10 million in 2014-16  </a:t>
            </a:r>
          </a:p>
          <a:p>
            <a:pPr marL="343800" indent="-342900">
              <a:buFont typeface="Arial" panose="020B0604020202020204" pitchFamily="34" charset="0"/>
              <a:buChar char="•"/>
            </a:pPr>
            <a:r>
              <a:rPr lang="en-GB" sz="2000" dirty="0" smtClean="0"/>
              <a:t>Norway and Switzerland matched funding $1 : $2 from LMICs </a:t>
            </a:r>
          </a:p>
          <a:p>
            <a:pPr marL="343800" indent="-342900">
              <a:buFont typeface="Arial" panose="020B0604020202020204" pitchFamily="34" charset="0"/>
              <a:buChar char="•"/>
            </a:pPr>
            <a:r>
              <a:rPr lang="en-GB" sz="2000" dirty="0" smtClean="0"/>
              <a:t>NEW funds received from LMICs (Brazil, India, S Africa,) </a:t>
            </a:r>
          </a:p>
          <a:p>
            <a:endParaRPr lang="en-GB" sz="2000" dirty="0"/>
          </a:p>
        </p:txBody>
      </p:sp>
      <p:sp>
        <p:nvSpPr>
          <p:cNvPr id="3" name="Title 2"/>
          <p:cNvSpPr>
            <a:spLocks noGrp="1"/>
          </p:cNvSpPr>
          <p:nvPr>
            <p:ph type="title"/>
          </p:nvPr>
        </p:nvSpPr>
        <p:spPr/>
        <p:txBody>
          <a:bodyPr/>
          <a:lstStyle/>
          <a:p>
            <a:r>
              <a:rPr lang="en-GB" dirty="0" smtClean="0"/>
              <a:t>Demonstration projects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185" y="2204864"/>
            <a:ext cx="1868128" cy="49281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0256" y="2060848"/>
            <a:ext cx="1868128" cy="49281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5936" y="2132856"/>
            <a:ext cx="1552575" cy="409575"/>
          </a:xfrm>
          <a:prstGeom prst="rect">
            <a:avLst/>
          </a:prstGeom>
        </p:spPr>
      </p:pic>
    </p:spTree>
    <p:extLst>
      <p:ext uri="{BB962C8B-B14F-4D97-AF65-F5344CB8AC3E}">
        <p14:creationId xmlns:p14="http://schemas.microsoft.com/office/powerpoint/2010/main" val="554692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52760544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422"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384828" y="269694"/>
            <a:ext cx="8609294"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dirty="0" smtClean="0"/>
              <a:t>Report conclusions </a:t>
            </a:r>
            <a:r>
              <a:rPr lang="en-US" dirty="0"/>
              <a:t>&amp; </a:t>
            </a:r>
            <a:r>
              <a:rPr lang="en-US" dirty="0" smtClean="0"/>
              <a:t>recommendations (1)</a:t>
            </a:r>
            <a:endParaRPr lang="en-US" dirty="0"/>
          </a:p>
        </p:txBody>
      </p:sp>
      <p:grpSp>
        <p:nvGrpSpPr>
          <p:cNvPr id="4" name="Group 3"/>
          <p:cNvGrpSpPr/>
          <p:nvPr/>
        </p:nvGrpSpPr>
        <p:grpSpPr>
          <a:xfrm>
            <a:off x="567570" y="1115824"/>
            <a:ext cx="8008860" cy="5312760"/>
            <a:chOff x="363753" y="1034544"/>
            <a:chExt cx="8501566" cy="5312760"/>
          </a:xfrm>
        </p:grpSpPr>
        <p:sp>
          <p:nvSpPr>
            <p:cNvPr id="7" name="Rectangle 6"/>
            <p:cNvSpPr>
              <a:spLocks/>
            </p:cNvSpPr>
            <p:nvPr/>
          </p:nvSpPr>
          <p:spPr>
            <a:xfrm>
              <a:off x="363753" y="1034544"/>
              <a:ext cx="8501566" cy="5312760"/>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solidFill>
                  <a:schemeClr val="tx1"/>
                </a:solidFill>
              </a:endParaRPr>
            </a:p>
          </p:txBody>
        </p:sp>
        <p:sp>
          <p:nvSpPr>
            <p:cNvPr id="6" name="TextBox 5"/>
            <p:cNvSpPr txBox="1">
              <a:spLocks/>
            </p:cNvSpPr>
            <p:nvPr/>
          </p:nvSpPr>
          <p:spPr>
            <a:xfrm>
              <a:off x="447511" y="1364134"/>
              <a:ext cx="8334051" cy="465358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spcBef>
                  <a:spcPct val="30000"/>
                </a:spcBef>
              </a:pPr>
              <a:r>
                <a:rPr lang="en-US" sz="2400" dirty="0"/>
                <a:t>F</a:t>
              </a:r>
              <a:r>
                <a:rPr lang="en-US" sz="2400" dirty="0" smtClean="0"/>
                <a:t>und </a:t>
              </a:r>
              <a:r>
                <a:rPr lang="en-US" sz="2400" dirty="0"/>
                <a:t>of sufficient scale (e.g., </a:t>
              </a:r>
              <a:r>
                <a:rPr lang="en-US" sz="2400" b="1" dirty="0">
                  <a:solidFill>
                    <a:schemeClr val="tx2"/>
                  </a:solidFill>
                </a:rPr>
                <a:t>$100M </a:t>
              </a:r>
              <a:r>
                <a:rPr lang="en-US" sz="2400" dirty="0"/>
                <a:t>annually) can drive R&amp;D </a:t>
              </a:r>
              <a:r>
                <a:rPr lang="en-US" sz="2400" dirty="0" smtClean="0"/>
                <a:t>forward, going beyond the increasingly </a:t>
              </a:r>
              <a:r>
                <a:rPr lang="en-US" sz="2400" b="1" dirty="0" smtClean="0">
                  <a:solidFill>
                    <a:schemeClr val="tx2"/>
                  </a:solidFill>
                </a:rPr>
                <a:t>scarce</a:t>
              </a:r>
              <a:r>
                <a:rPr lang="en-US" sz="2400" dirty="0" smtClean="0">
                  <a:solidFill>
                    <a:schemeClr val="tx2"/>
                  </a:solidFill>
                </a:rPr>
                <a:t> </a:t>
              </a:r>
              <a:r>
                <a:rPr lang="en-US" sz="2400" dirty="0" smtClean="0"/>
                <a:t>low-hanging fruits of drug repurposing</a:t>
              </a:r>
            </a:p>
            <a:p>
              <a:pPr lvl="2">
                <a:spcBef>
                  <a:spcPct val="30000"/>
                </a:spcBef>
              </a:pPr>
              <a:r>
                <a:rPr lang="en-US" sz="2400" b="1" dirty="0">
                  <a:solidFill>
                    <a:schemeClr val="tx2"/>
                  </a:solidFill>
                </a:rPr>
                <a:t>Regardless of </a:t>
              </a:r>
              <a:r>
                <a:rPr lang="en-US" sz="2400" dirty="0"/>
                <a:t>the</a:t>
              </a:r>
              <a:r>
                <a:rPr lang="en-US" sz="2400" b="1" dirty="0"/>
                <a:t> </a:t>
              </a:r>
              <a:r>
                <a:rPr lang="en-US" sz="2400" b="1" dirty="0">
                  <a:solidFill>
                    <a:schemeClr val="tx2"/>
                  </a:solidFill>
                </a:rPr>
                <a:t>size </a:t>
              </a:r>
              <a:r>
                <a:rPr lang="en-US" sz="2400" dirty="0"/>
                <a:t>and </a:t>
              </a:r>
              <a:r>
                <a:rPr lang="en-US" sz="2400" b="1" dirty="0">
                  <a:solidFill>
                    <a:schemeClr val="tx2"/>
                  </a:solidFill>
                </a:rPr>
                <a:t>form</a:t>
              </a:r>
              <a:r>
                <a:rPr lang="en-US" sz="2400" dirty="0">
                  <a:solidFill>
                    <a:schemeClr val="tx2"/>
                  </a:solidFill>
                </a:rPr>
                <a:t> </a:t>
              </a:r>
              <a:r>
                <a:rPr lang="en-US" sz="2400" dirty="0"/>
                <a:t>of the future R&amp;D financing mechanism, operational learnings (e.g., </a:t>
              </a:r>
              <a:r>
                <a:rPr lang="en-US" sz="2400" dirty="0" err="1"/>
                <a:t>SWG</a:t>
              </a:r>
              <a:r>
                <a:rPr lang="en-US" sz="2400" dirty="0"/>
                <a:t> setup and portfolio management approach) and developed tools (e.g., P2I Model and </a:t>
              </a:r>
              <a:r>
                <a:rPr lang="en-US" sz="2400" dirty="0" err="1"/>
                <a:t>TPP</a:t>
              </a:r>
              <a:r>
                <a:rPr lang="en-US" sz="2400" dirty="0"/>
                <a:t> compendium) will be </a:t>
              </a:r>
              <a:r>
                <a:rPr lang="en-US" sz="2400" b="1" dirty="0">
                  <a:solidFill>
                    <a:schemeClr val="tx2"/>
                  </a:solidFill>
                </a:rPr>
                <a:t>useful</a:t>
              </a:r>
              <a:r>
                <a:rPr lang="en-US" sz="2400" dirty="0">
                  <a:solidFill>
                    <a:schemeClr val="tx2"/>
                  </a:solidFill>
                </a:rPr>
                <a:t> </a:t>
              </a:r>
              <a:r>
                <a:rPr lang="en-US" sz="2400" dirty="0"/>
                <a:t>for the public health and R&amp;D </a:t>
              </a:r>
              <a:r>
                <a:rPr lang="en-US" sz="2400" dirty="0" smtClean="0"/>
                <a:t>community</a:t>
              </a:r>
            </a:p>
            <a:p>
              <a:pPr lvl="1">
                <a:spcBef>
                  <a:spcPct val="30000"/>
                </a:spcBef>
              </a:pPr>
              <a:r>
                <a:rPr lang="en-US" sz="2400" dirty="0"/>
                <a:t>Portfolio of funded projects should be </a:t>
              </a:r>
              <a:r>
                <a:rPr lang="en-US" sz="2400" b="1" dirty="0">
                  <a:solidFill>
                    <a:schemeClr val="tx2"/>
                  </a:solidFill>
                </a:rPr>
                <a:t>balanced</a:t>
              </a:r>
              <a:r>
                <a:rPr lang="en-US" sz="2400" dirty="0">
                  <a:solidFill>
                    <a:schemeClr val="tx2"/>
                  </a:solidFill>
                </a:rPr>
                <a:t> </a:t>
              </a:r>
              <a:r>
                <a:rPr lang="en-US" sz="2400" dirty="0"/>
                <a:t>between </a:t>
              </a:r>
              <a:r>
                <a:rPr lang="en-US" sz="2400" b="1" dirty="0">
                  <a:solidFill>
                    <a:schemeClr val="tx2"/>
                  </a:solidFill>
                </a:rPr>
                <a:t>“quick wins”</a:t>
              </a:r>
              <a:r>
                <a:rPr lang="en-US" sz="2400" dirty="0"/>
                <a:t> </a:t>
              </a:r>
              <a:r>
                <a:rPr lang="en-US" sz="2400" dirty="0" smtClean="0"/>
                <a:t>(e.g., drug repurposing) and </a:t>
              </a:r>
              <a:r>
                <a:rPr lang="en-US" sz="2400" dirty="0"/>
                <a:t>efforts of </a:t>
              </a:r>
              <a:r>
                <a:rPr lang="en-US" sz="2400" b="1" dirty="0">
                  <a:solidFill>
                    <a:schemeClr val="tx2"/>
                  </a:solidFill>
                </a:rPr>
                <a:t>longer </a:t>
              </a:r>
              <a:r>
                <a:rPr lang="en-US" sz="2400" b="1" dirty="0" smtClean="0">
                  <a:solidFill>
                    <a:schemeClr val="tx2"/>
                  </a:solidFill>
                </a:rPr>
                <a:t>duration </a:t>
              </a:r>
              <a:r>
                <a:rPr lang="en-US" sz="2400" dirty="0" smtClean="0"/>
                <a:t>(e.g., novel compounds, Vx or Dx)  as well as between late and early pipeline</a:t>
              </a:r>
            </a:p>
          </p:txBody>
        </p:sp>
      </p:grpSp>
    </p:spTree>
    <p:extLst>
      <p:ext uri="{BB962C8B-B14F-4D97-AF65-F5344CB8AC3E}">
        <p14:creationId xmlns:p14="http://schemas.microsoft.com/office/powerpoint/2010/main" val="3400216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44459418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6632"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384828" y="269694"/>
            <a:ext cx="8609294"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dirty="0" smtClean="0"/>
              <a:t>Report conclusions </a:t>
            </a:r>
            <a:r>
              <a:rPr lang="en-US" dirty="0"/>
              <a:t>&amp; </a:t>
            </a:r>
            <a:r>
              <a:rPr lang="en-US" dirty="0" smtClean="0"/>
              <a:t>recommendations (2)</a:t>
            </a:r>
            <a:endParaRPr lang="en-US" dirty="0"/>
          </a:p>
        </p:txBody>
      </p:sp>
      <p:grpSp>
        <p:nvGrpSpPr>
          <p:cNvPr id="4" name="Group 3"/>
          <p:cNvGrpSpPr/>
          <p:nvPr/>
        </p:nvGrpSpPr>
        <p:grpSpPr>
          <a:xfrm>
            <a:off x="567570" y="1115824"/>
            <a:ext cx="8008860" cy="5312760"/>
            <a:chOff x="363753" y="1034544"/>
            <a:chExt cx="8501566" cy="5312760"/>
          </a:xfrm>
        </p:grpSpPr>
        <p:sp>
          <p:nvSpPr>
            <p:cNvPr id="7" name="Rectangle 6"/>
            <p:cNvSpPr>
              <a:spLocks/>
            </p:cNvSpPr>
            <p:nvPr/>
          </p:nvSpPr>
          <p:spPr>
            <a:xfrm>
              <a:off x="363753" y="1034544"/>
              <a:ext cx="8501566" cy="5312760"/>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solidFill>
                  <a:schemeClr val="tx1"/>
                </a:solidFill>
              </a:endParaRPr>
            </a:p>
          </p:txBody>
        </p:sp>
        <p:sp>
          <p:nvSpPr>
            <p:cNvPr id="6" name="TextBox 5"/>
            <p:cNvSpPr txBox="1">
              <a:spLocks/>
            </p:cNvSpPr>
            <p:nvPr/>
          </p:nvSpPr>
          <p:spPr>
            <a:xfrm>
              <a:off x="447511" y="1364134"/>
              <a:ext cx="8334051" cy="465358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913429" eaLnBrk="1" hangingPunct="1">
                <a:buClr>
                  <a:schemeClr val="tx2"/>
                </a:buClr>
                <a:defRPr baseline="0">
                  <a:latin typeface="+mn-lt"/>
                </a:defRPr>
              </a:lvl1pPr>
              <a:lvl2pPr marL="197586" indent="-195966" defTabSz="913429" eaLnBrk="1" hangingPunct="1">
                <a:buClr>
                  <a:schemeClr val="tx2"/>
                </a:buClr>
                <a:buSzPct val="125000"/>
                <a:buFont typeface="Arial" pitchFamily="34" charset="0"/>
                <a:buChar char="•"/>
                <a:defRPr baseline="0">
                  <a:latin typeface="+mn-lt"/>
                </a:defRPr>
              </a:lvl2pPr>
              <a:lvl3pPr marL="466431" indent="-267227" defTabSz="913429" eaLnBrk="1" hangingPunct="1">
                <a:buClr>
                  <a:schemeClr val="tx2"/>
                </a:buClr>
                <a:buSzPct val="120000"/>
                <a:buFont typeface="Arial" charset="0"/>
                <a:buChar char="–"/>
                <a:defRPr baseline="0">
                  <a:latin typeface="+mn-lt"/>
                </a:defRPr>
              </a:lvl3pPr>
              <a:lvl4pPr marL="626768" indent="-158716" defTabSz="913429" eaLnBrk="1" hangingPunct="1">
                <a:buClr>
                  <a:schemeClr val="tx2"/>
                </a:buClr>
                <a:buSzPct val="100000"/>
                <a:buFont typeface="Arial" pitchFamily="34" charset="0"/>
                <a:buChar char="•"/>
                <a:defRPr baseline="0">
                  <a:latin typeface="+mn-lt"/>
                </a:defRPr>
              </a:lvl4pPr>
              <a:lvl5pPr marL="764947" indent="-132804" defTabSz="913429" eaLnBrk="1" hangingPunct="1">
                <a:buClr>
                  <a:schemeClr val="tx2"/>
                </a:buClr>
                <a:buSzPct val="89000"/>
                <a:buFont typeface="Arial" charset="0"/>
                <a:buChar char="-"/>
                <a:defRPr baseline="0">
                  <a:latin typeface="+mn-lt"/>
                </a:defRPr>
              </a:lvl5pPr>
              <a:lvl6pPr marL="764947" indent="-132804" defTabSz="913429" fontAlgn="base">
                <a:spcBef>
                  <a:spcPct val="0"/>
                </a:spcBef>
                <a:spcAft>
                  <a:spcPct val="0"/>
                </a:spcAft>
                <a:buClr>
                  <a:schemeClr val="tx2"/>
                </a:buClr>
                <a:buSzPct val="89000"/>
                <a:buFont typeface="Arial" charset="0"/>
                <a:buChar char="-"/>
                <a:defRPr baseline="0">
                  <a:latin typeface="+mn-lt"/>
                </a:defRPr>
              </a:lvl6pPr>
              <a:lvl7pPr marL="764947" indent="-132804" defTabSz="913429" fontAlgn="base">
                <a:spcBef>
                  <a:spcPct val="0"/>
                </a:spcBef>
                <a:spcAft>
                  <a:spcPct val="0"/>
                </a:spcAft>
                <a:buClr>
                  <a:schemeClr val="tx2"/>
                </a:buClr>
                <a:buSzPct val="89000"/>
                <a:buFont typeface="Arial" charset="0"/>
                <a:buChar char="-"/>
                <a:defRPr baseline="0">
                  <a:latin typeface="+mn-lt"/>
                </a:defRPr>
              </a:lvl7pPr>
              <a:lvl8pPr marL="764947" indent="-132804" defTabSz="913429" fontAlgn="base">
                <a:spcBef>
                  <a:spcPct val="0"/>
                </a:spcBef>
                <a:spcAft>
                  <a:spcPct val="0"/>
                </a:spcAft>
                <a:buClr>
                  <a:schemeClr val="tx2"/>
                </a:buClr>
                <a:buSzPct val="89000"/>
                <a:buFont typeface="Arial" charset="0"/>
                <a:buChar char="-"/>
                <a:defRPr baseline="0">
                  <a:latin typeface="+mn-lt"/>
                </a:defRPr>
              </a:lvl8pPr>
              <a:lvl9pPr marL="764947" indent="-132804" defTabSz="913429" fontAlgn="base">
                <a:spcBef>
                  <a:spcPct val="0"/>
                </a:spcBef>
                <a:spcAft>
                  <a:spcPct val="0"/>
                </a:spcAft>
                <a:buClr>
                  <a:schemeClr val="tx2"/>
                </a:buClr>
                <a:buSzPct val="89000"/>
                <a:buFont typeface="Arial" charset="0"/>
                <a:buChar char="-"/>
                <a:defRPr baseline="0">
                  <a:latin typeface="+mn-lt"/>
                </a:defRPr>
              </a:lvl9pPr>
            </a:lstStyle>
            <a:p>
              <a:pPr lvl="1">
                <a:spcBef>
                  <a:spcPct val="30000"/>
                </a:spcBef>
              </a:pPr>
              <a:r>
                <a:rPr lang="en-US" sz="2400" dirty="0" smtClean="0"/>
                <a:t>Need </a:t>
              </a:r>
              <a:r>
                <a:rPr lang="en-US" sz="2400" b="1" dirty="0" smtClean="0">
                  <a:solidFill>
                    <a:schemeClr val="tx2"/>
                  </a:solidFill>
                </a:rPr>
                <a:t>transparent</a:t>
              </a:r>
              <a:r>
                <a:rPr lang="en-US" sz="2400" dirty="0"/>
                <a:t>, </a:t>
              </a:r>
              <a:r>
                <a:rPr lang="en-US" sz="2400" b="1" dirty="0">
                  <a:solidFill>
                    <a:schemeClr val="tx2"/>
                  </a:solidFill>
                </a:rPr>
                <a:t>objective</a:t>
              </a:r>
              <a:r>
                <a:rPr lang="en-US" sz="2400" dirty="0"/>
                <a:t>, and </a:t>
              </a:r>
              <a:r>
                <a:rPr lang="en-US" sz="2400" b="1" dirty="0">
                  <a:solidFill>
                    <a:schemeClr val="tx2"/>
                  </a:solidFill>
                </a:rPr>
                <a:t>non-political</a:t>
              </a:r>
              <a:r>
                <a:rPr lang="en-US" sz="2400" dirty="0"/>
                <a:t> </a:t>
              </a:r>
              <a:r>
                <a:rPr lang="en-US" sz="2400" dirty="0" smtClean="0"/>
                <a:t>decision-making; </a:t>
              </a:r>
              <a:r>
                <a:rPr lang="en-US" sz="2400" dirty="0"/>
                <a:t>Clear transparent processes are needed, and the SWG members must be chosen for their scientific and technical expertise as well as for their experience in </a:t>
              </a:r>
              <a:r>
                <a:rPr lang="en-US" sz="2400" dirty="0" smtClean="0"/>
                <a:t>decision-making</a:t>
              </a:r>
              <a:endParaRPr lang="en-US" sz="2400" dirty="0"/>
            </a:p>
            <a:p>
              <a:pPr lvl="1">
                <a:spcBef>
                  <a:spcPct val="30000"/>
                </a:spcBef>
              </a:pPr>
              <a:r>
                <a:rPr lang="en-US" sz="2400" dirty="0" smtClean="0"/>
                <a:t>Fund must access </a:t>
              </a:r>
              <a:r>
                <a:rPr lang="en-US" sz="2400" dirty="0"/>
                <a:t>“</a:t>
              </a:r>
              <a:r>
                <a:rPr lang="en-US" sz="2400" b="1" dirty="0">
                  <a:solidFill>
                    <a:schemeClr val="tx2"/>
                  </a:solidFill>
                </a:rPr>
                <a:t>new</a:t>
              </a:r>
              <a:r>
                <a:rPr lang="en-US" sz="2400" dirty="0"/>
                <a:t>” and additional sources of </a:t>
              </a:r>
              <a:r>
                <a:rPr lang="en-US" sz="2400" dirty="0" smtClean="0"/>
                <a:t>funding </a:t>
              </a:r>
              <a:r>
                <a:rPr lang="en-US" sz="2400" b="1" dirty="0" smtClean="0">
                  <a:solidFill>
                    <a:schemeClr val="tx2"/>
                  </a:solidFill>
                </a:rPr>
                <a:t>rather than simply </a:t>
              </a:r>
              <a:r>
                <a:rPr lang="en-US" sz="2400" b="1" dirty="0">
                  <a:solidFill>
                    <a:schemeClr val="tx2"/>
                  </a:solidFill>
                </a:rPr>
                <a:t>pool </a:t>
              </a:r>
              <a:r>
                <a:rPr lang="en-US" sz="2400" dirty="0"/>
                <a:t>funds that are already being used for R&amp;D in diseases of </a:t>
              </a:r>
              <a:r>
                <a:rPr lang="en-US" sz="2400" dirty="0" smtClean="0"/>
                <a:t>poverty</a:t>
              </a:r>
            </a:p>
            <a:p>
              <a:pPr lvl="2">
                <a:spcBef>
                  <a:spcPct val="30000"/>
                </a:spcBef>
              </a:pPr>
              <a:r>
                <a:rPr lang="en-US" sz="2400" dirty="0" smtClean="0"/>
                <a:t>Fund’s </a:t>
              </a:r>
              <a:r>
                <a:rPr lang="en-US" sz="2400" dirty="0"/>
                <a:t>objective decision-making approach and </a:t>
              </a:r>
              <a:r>
                <a:rPr lang="en-US" sz="2400" dirty="0" smtClean="0"/>
                <a:t>credibility </a:t>
              </a:r>
              <a:r>
                <a:rPr lang="en-US" sz="2400" dirty="0"/>
                <a:t>and reach </a:t>
              </a:r>
              <a:r>
                <a:rPr lang="en-US" sz="2400" dirty="0" smtClean="0"/>
                <a:t>of </a:t>
              </a:r>
              <a:r>
                <a:rPr lang="en-US" sz="2400" dirty="0"/>
                <a:t>WHO in </a:t>
              </a:r>
              <a:r>
                <a:rPr lang="en-US" sz="2400" b="1" dirty="0">
                  <a:solidFill>
                    <a:schemeClr val="tx2"/>
                  </a:solidFill>
                </a:rPr>
                <a:t>setting priorities </a:t>
              </a:r>
              <a:r>
                <a:rPr lang="en-US" sz="2400" dirty="0"/>
                <a:t>and in </a:t>
              </a:r>
              <a:r>
                <a:rPr lang="en-US" sz="2400" b="1" dirty="0">
                  <a:solidFill>
                    <a:schemeClr val="tx2"/>
                  </a:solidFill>
                </a:rPr>
                <a:t>advocating for additional funding </a:t>
              </a:r>
              <a:r>
                <a:rPr lang="en-US" sz="2400" dirty="0"/>
                <a:t>from member </a:t>
              </a:r>
              <a:r>
                <a:rPr lang="en-US" sz="2400" dirty="0" smtClean="0"/>
                <a:t>states/donors </a:t>
              </a:r>
              <a:r>
                <a:rPr lang="en-US" sz="2400" dirty="0"/>
                <a:t>will help convince new funders to </a:t>
              </a:r>
              <a:r>
                <a:rPr lang="en-US" sz="2400" dirty="0" smtClean="0"/>
                <a:t>contribute</a:t>
              </a:r>
            </a:p>
          </p:txBody>
        </p:sp>
      </p:grpSp>
    </p:spTree>
    <p:extLst>
      <p:ext uri="{BB962C8B-B14F-4D97-AF65-F5344CB8AC3E}">
        <p14:creationId xmlns:p14="http://schemas.microsoft.com/office/powerpoint/2010/main" val="32941226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23508"/>
            <a:ext cx="8352928" cy="5080494"/>
          </a:xfrm>
        </p:spPr>
        <p:txBody>
          <a:bodyPr/>
          <a:lstStyle/>
          <a:p>
            <a:pPr marL="342900" indent="-342900">
              <a:buFont typeface="Arial" panose="020B0604020202020204" pitchFamily="34" charset="0"/>
              <a:buChar char="•"/>
            </a:pPr>
            <a:r>
              <a:rPr lang="en-US" dirty="0"/>
              <a:t>Global Strategy and Plan of Action on Public Health, Innovation and Intellectual Property </a:t>
            </a:r>
            <a:endParaRPr lang="en-US" dirty="0" smtClean="0"/>
          </a:p>
          <a:p>
            <a:pPr marL="342900" indent="-342900">
              <a:buFont typeface="Arial" panose="020B0604020202020204" pitchFamily="34" charset="0"/>
              <a:buChar char="•"/>
            </a:pPr>
            <a:r>
              <a:rPr lang="en-US" dirty="0" smtClean="0"/>
              <a:t>Essential Medicines List: includes patented drugs (cancer, </a:t>
            </a:r>
            <a:r>
              <a:rPr lang="en-US" dirty="0" err="1" smtClean="0"/>
              <a:t>Hep</a:t>
            </a:r>
            <a:r>
              <a:rPr lang="en-US" dirty="0" smtClean="0"/>
              <a:t> C)</a:t>
            </a:r>
          </a:p>
          <a:p>
            <a:pPr marL="900" indent="-342900">
              <a:buFont typeface="Arial" panose="020B0604020202020204" pitchFamily="34" charset="0"/>
              <a:buChar char="•"/>
            </a:pPr>
            <a:r>
              <a:rPr lang="en-US" dirty="0" smtClean="0"/>
              <a:t>Medicines Patent Pool HIV now expanded </a:t>
            </a:r>
            <a:r>
              <a:rPr lang="en-US" dirty="0" err="1" smtClean="0"/>
              <a:t>Hep</a:t>
            </a:r>
            <a:r>
              <a:rPr lang="en-US" dirty="0" smtClean="0"/>
              <a:t> C and TB </a:t>
            </a:r>
          </a:p>
          <a:p>
            <a:pPr marL="900" indent="-342900">
              <a:buFont typeface="Arial" panose="020B0604020202020204" pitchFamily="34" charset="0"/>
              <a:buChar char="•"/>
            </a:pPr>
            <a:r>
              <a:rPr lang="en-US" dirty="0" smtClean="0"/>
              <a:t>WTO, WIPO and WHO trilateral advice on trade, IP and health</a:t>
            </a:r>
          </a:p>
          <a:p>
            <a:pPr marL="900" indent="-342900">
              <a:buFont typeface="Arial" panose="020B0604020202020204" pitchFamily="34" charset="0"/>
              <a:buChar char="•"/>
            </a:pPr>
            <a:r>
              <a:rPr lang="en-US" dirty="0" smtClean="0"/>
              <a:t>UNCTAD, UNIDO &amp; WHO framework for local production</a:t>
            </a:r>
          </a:p>
          <a:p>
            <a:pPr marL="900" indent="-342900">
              <a:buFont typeface="Arial" panose="020B0604020202020204" pitchFamily="34" charset="0"/>
              <a:buChar char="•"/>
            </a:pPr>
            <a:r>
              <a:rPr lang="en-US" dirty="0" smtClean="0"/>
              <a:t>R&amp;D Blueprint for Emergency</a:t>
            </a:r>
            <a:r>
              <a:rPr lang="en-GB" dirty="0" smtClean="0"/>
              <a:t> Preparedness </a:t>
            </a:r>
          </a:p>
          <a:p>
            <a:pPr marL="342900" indent="-342900">
              <a:buFont typeface="Arial" panose="020B0604020202020204" pitchFamily="34" charset="0"/>
              <a:buChar char="•"/>
            </a:pPr>
            <a:r>
              <a:rPr lang="en-GB" dirty="0" smtClean="0"/>
              <a:t>WHO &amp; DNDi new facility for antibiotic development + Global Action Plan on Antimicrobial Resistance </a:t>
            </a:r>
            <a:endParaRPr lang="en-US" dirty="0" smtClean="0"/>
          </a:p>
        </p:txBody>
      </p:sp>
      <p:sp>
        <p:nvSpPr>
          <p:cNvPr id="3" name="Title 2"/>
          <p:cNvSpPr>
            <a:spLocks noGrp="1"/>
          </p:cNvSpPr>
          <p:nvPr>
            <p:ph type="title"/>
          </p:nvPr>
        </p:nvSpPr>
        <p:spPr>
          <a:xfrm>
            <a:off x="0" y="225224"/>
            <a:ext cx="9144000" cy="430887"/>
          </a:xfrm>
        </p:spPr>
        <p:txBody>
          <a:bodyPr/>
          <a:lstStyle/>
          <a:p>
            <a:r>
              <a:rPr lang="en-GB" dirty="0" smtClean="0"/>
              <a:t>WHO and initiatives to support access to medicines</a:t>
            </a:r>
            <a:endParaRPr lang="en-GB" dirty="0"/>
          </a:p>
        </p:txBody>
      </p:sp>
    </p:spTree>
    <p:extLst>
      <p:ext uri="{BB962C8B-B14F-4D97-AF65-F5344CB8AC3E}">
        <p14:creationId xmlns:p14="http://schemas.microsoft.com/office/powerpoint/2010/main" val="2217852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484784"/>
            <a:ext cx="8064896" cy="4526497"/>
          </a:xfrm>
        </p:spPr>
        <p:txBody>
          <a:bodyPr/>
          <a:lstStyle/>
          <a:p>
            <a:pPr marL="900" indent="-342900">
              <a:buFont typeface="Arial" panose="020B0604020202020204" pitchFamily="34" charset="0"/>
              <a:buChar char="•"/>
            </a:pPr>
            <a:r>
              <a:rPr lang="en-GB" dirty="0" smtClean="0"/>
              <a:t>January 2016: WHO Executive Board </a:t>
            </a:r>
          </a:p>
          <a:p>
            <a:pPr marL="900" indent="-342900">
              <a:buFont typeface="Arial" panose="020B0604020202020204" pitchFamily="34" charset="0"/>
              <a:buChar char="•"/>
            </a:pPr>
            <a:r>
              <a:rPr lang="en-GB" dirty="0" smtClean="0"/>
              <a:t>17 March 2016: TDR report published </a:t>
            </a:r>
          </a:p>
          <a:p>
            <a:pPr marL="342900" indent="-342900">
              <a:buFont typeface="Arial" panose="020B0604020202020204" pitchFamily="34" charset="0"/>
              <a:buChar char="•"/>
            </a:pPr>
            <a:r>
              <a:rPr lang="en-GB" dirty="0" smtClean="0"/>
              <a:t>February  2016 submit to UN High Level Panel on access to medicines  </a:t>
            </a:r>
          </a:p>
          <a:p>
            <a:pPr marL="900" indent="-342900">
              <a:buFont typeface="Arial" panose="020B0604020202020204" pitchFamily="34" charset="0"/>
              <a:buChar char="•"/>
            </a:pPr>
            <a:r>
              <a:rPr lang="en-GB" dirty="0" smtClean="0"/>
              <a:t>3,4,5 May  2016: Member State meeting</a:t>
            </a:r>
          </a:p>
          <a:p>
            <a:pPr marL="900" indent="-342900">
              <a:buFont typeface="Arial" panose="020B0604020202020204" pitchFamily="34" charset="0"/>
              <a:buChar char="•"/>
            </a:pPr>
            <a:r>
              <a:rPr lang="en-GB" dirty="0" smtClean="0"/>
              <a:t>May 2016: World Health Assembly </a:t>
            </a:r>
          </a:p>
          <a:p>
            <a:pPr marL="900" indent="-342900">
              <a:buFont typeface="Arial" panose="020B0604020202020204" pitchFamily="34" charset="0"/>
              <a:buChar char="•"/>
            </a:pPr>
            <a:r>
              <a:rPr lang="en-GB" dirty="0" smtClean="0"/>
              <a:t>June 2016: R governance  - Joint Coordinating Board Meeting</a:t>
            </a:r>
          </a:p>
          <a:p>
            <a:pPr marL="900" indent="-342900">
              <a:buFont typeface="Arial" panose="020B0604020202020204" pitchFamily="34" charset="0"/>
              <a:buChar char="•"/>
            </a:pPr>
            <a:r>
              <a:rPr lang="en-GB" dirty="0" smtClean="0"/>
              <a:t>June 2017 UN High level panel on access to medicines</a:t>
            </a:r>
            <a:endParaRPr lang="en-GB" dirty="0"/>
          </a:p>
        </p:txBody>
      </p:sp>
      <p:sp>
        <p:nvSpPr>
          <p:cNvPr id="3" name="Title 2"/>
          <p:cNvSpPr>
            <a:spLocks noGrp="1"/>
          </p:cNvSpPr>
          <p:nvPr>
            <p:ph type="title"/>
          </p:nvPr>
        </p:nvSpPr>
        <p:spPr>
          <a:xfrm>
            <a:off x="0" y="225224"/>
            <a:ext cx="3059832" cy="430887"/>
          </a:xfrm>
        </p:spPr>
        <p:txBody>
          <a:bodyPr/>
          <a:lstStyle/>
          <a:p>
            <a:r>
              <a:rPr lang="en-GB" dirty="0" smtClean="0"/>
              <a:t>Next Steps</a:t>
            </a:r>
            <a:endParaRPr lang="en-GB" dirty="0"/>
          </a:p>
        </p:txBody>
      </p:sp>
    </p:spTree>
    <p:extLst>
      <p:ext uri="{BB962C8B-B14F-4D97-AF65-F5344CB8AC3E}">
        <p14:creationId xmlns:p14="http://schemas.microsoft.com/office/powerpoint/2010/main" val="2094661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04800" y="852488"/>
            <a:ext cx="8839200" cy="1470025"/>
          </a:xfrm>
        </p:spPr>
        <p:txBody>
          <a:bodyPr/>
          <a:lstStyle/>
          <a:p>
            <a:pPr algn="ctr" eaLnBrk="1" hangingPunct="1"/>
            <a:r>
              <a:rPr lang="en-US" altLang="en-US" sz="3600" dirty="0" smtClean="0"/>
              <a:t>Global Health Technologies Coalition &amp;</a:t>
            </a:r>
            <a:br>
              <a:rPr lang="en-US" altLang="en-US" sz="3600" dirty="0" smtClean="0"/>
            </a:br>
            <a:r>
              <a:rPr lang="en-US" altLang="en-US" sz="3600" dirty="0" smtClean="0"/>
              <a:t>The O’Neill Institute</a:t>
            </a:r>
          </a:p>
        </p:txBody>
      </p:sp>
      <p:sp>
        <p:nvSpPr>
          <p:cNvPr id="11267" name="Rectangle 16"/>
          <p:cNvSpPr>
            <a:spLocks noGrp="1" noChangeArrowheads="1"/>
          </p:cNvSpPr>
          <p:nvPr>
            <p:ph type="subTitle" idx="1"/>
          </p:nvPr>
        </p:nvSpPr>
        <p:spPr>
          <a:xfrm>
            <a:off x="720725" y="3954463"/>
            <a:ext cx="7772400" cy="914400"/>
          </a:xfrm>
        </p:spPr>
        <p:txBody>
          <a:bodyPr/>
          <a:lstStyle/>
          <a:p>
            <a:pPr algn="ctr" eaLnBrk="1" hangingPunct="1"/>
            <a:r>
              <a:rPr lang="en-US" altLang="en-US" sz="2000" dirty="0" smtClean="0"/>
              <a:t>February 29, 2016</a:t>
            </a:r>
          </a:p>
        </p:txBody>
      </p:sp>
      <p:sp>
        <p:nvSpPr>
          <p:cNvPr id="11268" name="TextBox 2"/>
          <p:cNvSpPr txBox="1">
            <a:spLocks noChangeArrowheads="1"/>
          </p:cNvSpPr>
          <p:nvPr/>
        </p:nvSpPr>
        <p:spPr bwMode="auto">
          <a:xfrm>
            <a:off x="1101725" y="2360613"/>
            <a:ext cx="7010400" cy="1274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400" b="1">
                <a:solidFill>
                  <a:schemeClr val="tx1"/>
                </a:solidFill>
                <a:latin typeface="Calibri" panose="020F0502020204030204" pitchFamily="34" charset="0"/>
              </a:defRPr>
            </a:lvl1pPr>
            <a:lvl2pPr marL="742950" indent="-285750">
              <a:spcBef>
                <a:spcPct val="20000"/>
              </a:spcBef>
              <a:defRPr sz="1400">
                <a:solidFill>
                  <a:schemeClr val="tx1"/>
                </a:solidFill>
                <a:latin typeface="Calibri" panose="020F0502020204030204" pitchFamily="34" charset="0"/>
              </a:defRPr>
            </a:lvl2pPr>
            <a:lvl3pPr marL="1143000" indent="-228600">
              <a:spcBef>
                <a:spcPct val="20000"/>
              </a:spcBef>
              <a:buChar char="•"/>
              <a:defRPr sz="1400">
                <a:solidFill>
                  <a:schemeClr val="tx1"/>
                </a:solidFill>
                <a:latin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defRPr>
            </a:lvl9pPr>
          </a:lstStyle>
          <a:p>
            <a:pPr algn="ctr" fontAlgn="base">
              <a:lnSpc>
                <a:spcPct val="80000"/>
              </a:lnSpc>
              <a:spcBef>
                <a:spcPct val="0"/>
              </a:spcBef>
              <a:spcAft>
                <a:spcPct val="0"/>
              </a:spcAft>
            </a:pPr>
            <a:r>
              <a:rPr lang="en-US" altLang="en-US" sz="3200" dirty="0" smtClean="0">
                <a:solidFill>
                  <a:srgbClr val="9F7D3F"/>
                </a:solidFill>
              </a:rPr>
              <a:t>Better together? Exploring the proposal for a pooled fund for global health research and development</a:t>
            </a:r>
          </a:p>
        </p:txBody>
      </p:sp>
      <p:sp>
        <p:nvSpPr>
          <p:cNvPr id="11269" name="TextBox 4"/>
          <p:cNvSpPr txBox="1">
            <a:spLocks noChangeArrowheads="1"/>
          </p:cNvSpPr>
          <p:nvPr/>
        </p:nvSpPr>
        <p:spPr bwMode="auto">
          <a:xfrm>
            <a:off x="6629400" y="6124575"/>
            <a:ext cx="2743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400" b="1">
                <a:solidFill>
                  <a:schemeClr val="tx1"/>
                </a:solidFill>
                <a:latin typeface="Calibri" panose="020F0502020204030204" pitchFamily="34" charset="0"/>
              </a:defRPr>
            </a:lvl1pPr>
            <a:lvl2pPr marL="742950" indent="-285750">
              <a:spcBef>
                <a:spcPct val="20000"/>
              </a:spcBef>
              <a:defRPr sz="1400">
                <a:solidFill>
                  <a:schemeClr val="tx1"/>
                </a:solidFill>
                <a:latin typeface="Calibri" panose="020F0502020204030204" pitchFamily="34" charset="0"/>
              </a:defRPr>
            </a:lvl2pPr>
            <a:lvl3pPr marL="1143000" indent="-228600">
              <a:spcBef>
                <a:spcPct val="20000"/>
              </a:spcBef>
              <a:buChar char="•"/>
              <a:defRPr sz="1400">
                <a:solidFill>
                  <a:schemeClr val="tx1"/>
                </a:solidFill>
                <a:latin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defRPr>
            </a:lvl9pPr>
          </a:lstStyle>
          <a:p>
            <a:pPr fontAlgn="base">
              <a:lnSpc>
                <a:spcPct val="80000"/>
              </a:lnSpc>
              <a:spcBef>
                <a:spcPct val="0"/>
              </a:spcBef>
              <a:spcAft>
                <a:spcPct val="0"/>
              </a:spcAft>
            </a:pPr>
            <a:r>
              <a:rPr lang="en-US" altLang="en-US" sz="1500" dirty="0" smtClean="0">
                <a:solidFill>
                  <a:srgbClr val="FFFFFF"/>
                </a:solidFill>
                <a:hlinkClick r:id="rId2"/>
              </a:rPr>
              <a:t>www.GHTCoalition.org</a:t>
            </a:r>
            <a:r>
              <a:rPr lang="en-US" altLang="en-US" sz="1500" dirty="0" smtClean="0">
                <a:solidFill>
                  <a:srgbClr val="FFFFFF"/>
                </a:solidFill>
              </a:rPr>
              <a:t>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5867400"/>
            <a:ext cx="1676400" cy="821902"/>
          </a:xfrm>
          <a:prstGeom prst="rect">
            <a:avLst/>
          </a:prstGeom>
        </p:spPr>
      </p:pic>
    </p:spTree>
    <p:extLst>
      <p:ext uri="{BB962C8B-B14F-4D97-AF65-F5344CB8AC3E}">
        <p14:creationId xmlns:p14="http://schemas.microsoft.com/office/powerpoint/2010/main" val="2794285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305627" cy="602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596336" y="3501008"/>
            <a:ext cx="1080120" cy="123111"/>
          </a:xfrm>
          <a:prstGeom prst="rect">
            <a:avLst/>
          </a:prstGeom>
          <a:solidFill>
            <a:schemeClr val="tx2">
              <a:lumMod val="40000"/>
              <a:lumOff val="60000"/>
              <a:alpha val="45000"/>
            </a:schemeClr>
          </a:solidFill>
        </p:spPr>
        <p:txBody>
          <a:bodyPr wrap="square" rtlCol="0">
            <a:spAutoFit/>
          </a:bodyPr>
          <a:lstStyle/>
          <a:p>
            <a:endParaRPr lang="en-GB" sz="200" dirty="0"/>
          </a:p>
        </p:txBody>
      </p:sp>
    </p:spTree>
    <p:extLst>
      <p:ext uri="{BB962C8B-B14F-4D97-AF65-F5344CB8AC3E}">
        <p14:creationId xmlns:p14="http://schemas.microsoft.com/office/powerpoint/2010/main" val="70924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4976" y="188640"/>
            <a:ext cx="3397917" cy="707886"/>
          </a:xfrm>
          <a:prstGeom prst="rect">
            <a:avLst/>
          </a:prstGeom>
        </p:spPr>
        <p:txBody>
          <a:bodyPr wrap="none">
            <a:spAutoFit/>
          </a:bodyPr>
          <a:lstStyle/>
          <a:p>
            <a:pPr lvl="0" algn="ctr"/>
            <a:r>
              <a:rPr lang="en-GB" sz="4000" b="1" baseline="30000" dirty="0" smtClean="0">
                <a:solidFill>
                  <a:schemeClr val="bg1"/>
                </a:solidFill>
              </a:rPr>
              <a:t>WHO established 1948</a:t>
            </a:r>
            <a:endParaRPr lang="en-GB" sz="4000" dirty="0">
              <a:solidFill>
                <a:schemeClr val="bg1"/>
              </a:solidFill>
            </a:endParaRPr>
          </a:p>
        </p:txBody>
      </p:sp>
      <p:sp>
        <p:nvSpPr>
          <p:cNvPr id="8" name="TextBox 7"/>
          <p:cNvSpPr txBox="1"/>
          <p:nvPr/>
        </p:nvSpPr>
        <p:spPr>
          <a:xfrm>
            <a:off x="971600" y="1124744"/>
            <a:ext cx="7920880" cy="5632311"/>
          </a:xfrm>
          <a:prstGeom prst="rect">
            <a:avLst/>
          </a:prstGeom>
          <a:noFill/>
        </p:spPr>
        <p:txBody>
          <a:bodyPr wrap="square" rtlCol="0">
            <a:spAutoFit/>
          </a:bodyPr>
          <a:lstStyle/>
          <a:p>
            <a:pPr lvl="0"/>
            <a:r>
              <a:rPr lang="en-US" sz="2000" b="1" dirty="0"/>
              <a:t>P</a:t>
            </a:r>
            <a:r>
              <a:rPr lang="en-US" sz="2000" b="1" dirty="0" smtClean="0"/>
              <a:t>rimary </a:t>
            </a:r>
            <a:r>
              <a:rPr lang="en-US" sz="2000" b="1" dirty="0"/>
              <a:t>role is to direct and coordinate international health within the United Nations’ system.</a:t>
            </a:r>
          </a:p>
          <a:p>
            <a:pPr lvl="0"/>
            <a:endParaRPr lang="en-US" sz="2000" dirty="0"/>
          </a:p>
          <a:p>
            <a:pPr lvl="0"/>
            <a:r>
              <a:rPr lang="en-US" sz="2000" b="1" dirty="0" smtClean="0"/>
              <a:t>Main </a:t>
            </a:r>
            <a:r>
              <a:rPr lang="en-US" sz="2000" b="1" dirty="0"/>
              <a:t>areas of work:</a:t>
            </a:r>
          </a:p>
          <a:p>
            <a:pPr lvl="0"/>
            <a:endParaRPr lang="en-US" sz="2000" dirty="0"/>
          </a:p>
          <a:p>
            <a:pPr lvl="0"/>
            <a:r>
              <a:rPr lang="en-US" sz="2000" dirty="0" smtClean="0"/>
              <a:t>- Health systems                            - Promoting health </a:t>
            </a:r>
            <a:r>
              <a:rPr lang="en-US" sz="2000" dirty="0"/>
              <a:t>through the </a:t>
            </a:r>
            <a:r>
              <a:rPr lang="en-US" sz="2000" dirty="0" smtClean="0"/>
              <a:t>life-course</a:t>
            </a:r>
          </a:p>
          <a:p>
            <a:pPr marL="342900" lvl="0" indent="-342900">
              <a:buFontTx/>
              <a:buChar char="-"/>
            </a:pPr>
            <a:endParaRPr lang="en-US" sz="2000" dirty="0"/>
          </a:p>
          <a:p>
            <a:pPr lvl="0"/>
            <a:r>
              <a:rPr lang="en-US" sz="2000" dirty="0" smtClean="0"/>
              <a:t>- Noncommunicable diseases     - Communicable diseases</a:t>
            </a:r>
          </a:p>
          <a:p>
            <a:pPr marL="342900" lvl="0" indent="-342900">
              <a:buFontTx/>
              <a:buChar char="-"/>
            </a:pPr>
            <a:endParaRPr lang="en-US" sz="2000" dirty="0"/>
          </a:p>
          <a:p>
            <a:pPr lvl="0"/>
            <a:r>
              <a:rPr lang="en-US" sz="2000" dirty="0" smtClean="0"/>
              <a:t>- Corporate services                      - Preparedness</a:t>
            </a:r>
            <a:r>
              <a:rPr lang="en-US" sz="2000" dirty="0"/>
              <a:t>, surveillance and response.</a:t>
            </a:r>
            <a:endParaRPr lang="en-GB" sz="2000" dirty="0" smtClean="0"/>
          </a:p>
          <a:p>
            <a:pPr lvl="0"/>
            <a:endParaRPr lang="en-GB" sz="2000" dirty="0"/>
          </a:p>
          <a:p>
            <a:r>
              <a:rPr lang="en-GB" sz="2000" b="1" dirty="0" smtClean="0"/>
              <a:t>Research in the constitution: </a:t>
            </a:r>
            <a:r>
              <a:rPr lang="en-GB" sz="2000" dirty="0" smtClean="0"/>
              <a:t> Chapter II, Functions,  Articles</a:t>
            </a:r>
          </a:p>
          <a:p>
            <a:r>
              <a:rPr lang="en-US" sz="2000" dirty="0"/>
              <a:t/>
            </a:r>
            <a:br>
              <a:rPr lang="en-US" sz="2000" dirty="0"/>
            </a:br>
            <a:r>
              <a:rPr lang="en-US" sz="2000" dirty="0" smtClean="0"/>
              <a:t>          (</a:t>
            </a:r>
            <a:r>
              <a:rPr lang="en-US" sz="2000" dirty="0"/>
              <a:t>n) to promote and conduct research in the field of health;</a:t>
            </a:r>
            <a:br>
              <a:rPr lang="en-US" sz="2000" dirty="0"/>
            </a:br>
            <a:r>
              <a:rPr lang="en-US" sz="2000" dirty="0"/>
              <a:t/>
            </a:r>
            <a:br>
              <a:rPr lang="en-US" sz="2000" dirty="0"/>
            </a:br>
            <a:r>
              <a:rPr lang="en-US" sz="2000" dirty="0"/>
              <a:t/>
            </a:r>
            <a:br>
              <a:rPr lang="en-US" sz="2000" dirty="0"/>
            </a:br>
            <a:r>
              <a:rPr lang="en-US" sz="2000" dirty="0"/>
              <a:t>…only18 pages</a:t>
            </a:r>
          </a:p>
          <a:p>
            <a:endParaRPr lang="en-GB" sz="2000" dirty="0"/>
          </a:p>
        </p:txBody>
      </p:sp>
    </p:spTree>
    <p:extLst>
      <p:ext uri="{BB962C8B-B14F-4D97-AF65-F5344CB8AC3E}">
        <p14:creationId xmlns:p14="http://schemas.microsoft.com/office/powerpoint/2010/main" val="115203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4"/>
          <p:cNvGraphicFramePr>
            <a:graphicFrameLocks noChangeAspect="1"/>
          </p:cNvGraphicFramePr>
          <p:nvPr>
            <p:extLst>
              <p:ext uri="{D42A27DB-BD31-4B8C-83A1-F6EECF244321}">
                <p14:modId xmlns:p14="http://schemas.microsoft.com/office/powerpoint/2010/main" val="269700221"/>
              </p:ext>
            </p:extLst>
          </p:nvPr>
        </p:nvGraphicFramePr>
        <p:xfrm>
          <a:off x="0" y="753362"/>
          <a:ext cx="9144000" cy="5099393"/>
        </p:xfrm>
        <a:graphic>
          <a:graphicData uri="http://schemas.openxmlformats.org/drawingml/2006/chart">
            <c:chart xmlns:c="http://schemas.openxmlformats.org/drawingml/2006/chart" xmlns:r="http://schemas.openxmlformats.org/officeDocument/2006/relationships" r:id="rId3"/>
          </a:graphicData>
        </a:graphic>
      </p:graphicFrame>
      <p:sp>
        <p:nvSpPr>
          <p:cNvPr id="8" name="Freeform 7"/>
          <p:cNvSpPr/>
          <p:nvPr/>
        </p:nvSpPr>
        <p:spPr>
          <a:xfrm>
            <a:off x="468313" y="196626"/>
            <a:ext cx="8280400" cy="503684"/>
          </a:xfrm>
          <a:custGeom>
            <a:avLst/>
            <a:gdLst>
              <a:gd name="connsiteX0" fmla="*/ 0 w 8280400"/>
              <a:gd name="connsiteY0" fmla="*/ 83949 h 503684"/>
              <a:gd name="connsiteX1" fmla="*/ 83949 w 8280400"/>
              <a:gd name="connsiteY1" fmla="*/ 0 h 503684"/>
              <a:gd name="connsiteX2" fmla="*/ 8196451 w 8280400"/>
              <a:gd name="connsiteY2" fmla="*/ 0 h 503684"/>
              <a:gd name="connsiteX3" fmla="*/ 8280400 w 8280400"/>
              <a:gd name="connsiteY3" fmla="*/ 83949 h 503684"/>
              <a:gd name="connsiteX4" fmla="*/ 8280400 w 8280400"/>
              <a:gd name="connsiteY4" fmla="*/ 419735 h 503684"/>
              <a:gd name="connsiteX5" fmla="*/ 8196451 w 8280400"/>
              <a:gd name="connsiteY5" fmla="*/ 503684 h 503684"/>
              <a:gd name="connsiteX6" fmla="*/ 83949 w 8280400"/>
              <a:gd name="connsiteY6" fmla="*/ 503684 h 503684"/>
              <a:gd name="connsiteX7" fmla="*/ 0 w 8280400"/>
              <a:gd name="connsiteY7" fmla="*/ 419735 h 503684"/>
              <a:gd name="connsiteX8" fmla="*/ 0 w 8280400"/>
              <a:gd name="connsiteY8" fmla="*/ 83949 h 503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0400" h="503684">
                <a:moveTo>
                  <a:pt x="0" y="83949"/>
                </a:moveTo>
                <a:cubicBezTo>
                  <a:pt x="0" y="37585"/>
                  <a:pt x="37585" y="0"/>
                  <a:pt x="83949" y="0"/>
                </a:cubicBezTo>
                <a:lnTo>
                  <a:pt x="8196451" y="0"/>
                </a:lnTo>
                <a:cubicBezTo>
                  <a:pt x="8242815" y="0"/>
                  <a:pt x="8280400" y="37585"/>
                  <a:pt x="8280400" y="83949"/>
                </a:cubicBezTo>
                <a:lnTo>
                  <a:pt x="8280400" y="419735"/>
                </a:lnTo>
                <a:cubicBezTo>
                  <a:pt x="8280400" y="466099"/>
                  <a:pt x="8242815" y="503684"/>
                  <a:pt x="8196451" y="503684"/>
                </a:cubicBezTo>
                <a:lnTo>
                  <a:pt x="83949" y="503684"/>
                </a:lnTo>
                <a:cubicBezTo>
                  <a:pt x="37585" y="503684"/>
                  <a:pt x="0" y="466099"/>
                  <a:pt x="0" y="419735"/>
                </a:cubicBezTo>
                <a:lnTo>
                  <a:pt x="0" y="83949"/>
                </a:lnTo>
                <a:close/>
              </a:path>
            </a:pathLst>
          </a:cu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4598" tIns="104598" rIns="104598" bIns="104598" numCol="1" spcCol="1270" anchor="ctr" anchorCtr="0">
            <a:noAutofit/>
          </a:bodyPr>
          <a:lstStyle/>
          <a:p>
            <a:pPr lvl="0" algn="l" defTabSz="933450" rtl="0">
              <a:lnSpc>
                <a:spcPct val="90000"/>
              </a:lnSpc>
              <a:spcBef>
                <a:spcPct val="0"/>
              </a:spcBef>
              <a:spcAft>
                <a:spcPct val="35000"/>
              </a:spcAft>
            </a:pPr>
            <a:r>
              <a:rPr lang="en-GB" sz="3200" b="1" kern="1200" dirty="0" smtClean="0"/>
              <a:t>Overview of Research at WHO  </a:t>
            </a:r>
            <a:endParaRPr lang="en-GB" sz="3200" kern="1200" dirty="0"/>
          </a:p>
        </p:txBody>
      </p:sp>
      <p:grpSp>
        <p:nvGrpSpPr>
          <p:cNvPr id="5" name="Group 4"/>
          <p:cNvGrpSpPr/>
          <p:nvPr/>
        </p:nvGrpSpPr>
        <p:grpSpPr>
          <a:xfrm>
            <a:off x="7184323" y="1412776"/>
            <a:ext cx="1378531" cy="1872208"/>
            <a:chOff x="5967776" y="1490018"/>
            <a:chExt cx="1420125" cy="2114274"/>
          </a:xfrm>
        </p:grpSpPr>
        <p:sp>
          <p:nvSpPr>
            <p:cNvPr id="6" name="Rounded Rectangle 5"/>
            <p:cNvSpPr/>
            <p:nvPr/>
          </p:nvSpPr>
          <p:spPr>
            <a:xfrm>
              <a:off x="5967776" y="1490018"/>
              <a:ext cx="1420125" cy="2114274"/>
            </a:xfrm>
            <a:prstGeom prst="roundRect">
              <a:avLst>
                <a:gd name="adj" fmla="val 10000"/>
              </a:avLst>
            </a:prstGeom>
          </p:spPr>
          <p:style>
            <a:lnRef idx="2">
              <a:schemeClr val="accent5">
                <a:shade val="50000"/>
              </a:schemeClr>
            </a:lnRef>
            <a:fillRef idx="1">
              <a:schemeClr val="accent5"/>
            </a:fillRef>
            <a:effectRef idx="0">
              <a:schemeClr val="accent5"/>
            </a:effectRef>
            <a:fontRef idx="minor">
              <a:schemeClr val="lt1"/>
            </a:fontRef>
          </p:style>
        </p:sp>
        <p:sp>
          <p:nvSpPr>
            <p:cNvPr id="7" name="Rounded Rectangle 4"/>
            <p:cNvSpPr/>
            <p:nvPr/>
          </p:nvSpPr>
          <p:spPr>
            <a:xfrm>
              <a:off x="6009370" y="1531612"/>
              <a:ext cx="1336937" cy="203108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64770" tIns="64770" rIns="64770" bIns="64770" numCol="1" spcCol="1270" anchor="ctr" anchorCtr="0">
              <a:noAutofit/>
            </a:bodyPr>
            <a:lstStyle/>
            <a:p>
              <a:pPr algn="ctr" defTabSz="755650" fontAlgn="base">
                <a:lnSpc>
                  <a:spcPct val="90000"/>
                </a:lnSpc>
                <a:spcBef>
                  <a:spcPct val="0"/>
                </a:spcBef>
                <a:spcAft>
                  <a:spcPct val="35000"/>
                </a:spcAft>
              </a:pPr>
              <a:r>
                <a:rPr lang="en-GB" sz="1700" dirty="0" smtClean="0">
                  <a:solidFill>
                    <a:schemeClr val="tx1"/>
                  </a:solidFill>
                </a:rPr>
                <a:t>35+ </a:t>
              </a:r>
              <a:r>
                <a:rPr lang="en-GB" sz="1700" dirty="0" err="1" smtClean="0">
                  <a:solidFill>
                    <a:schemeClr val="tx1"/>
                  </a:solidFill>
                </a:rPr>
                <a:t>depts</a:t>
              </a:r>
              <a:r>
                <a:rPr lang="en-GB" sz="1700" dirty="0" smtClean="0">
                  <a:solidFill>
                    <a:schemeClr val="tx1"/>
                  </a:solidFill>
                </a:rPr>
                <a:t> research activities.</a:t>
              </a:r>
              <a:endParaRPr lang="en-GB" sz="1700" dirty="0">
                <a:solidFill>
                  <a:schemeClr val="tx1"/>
                </a:solidFill>
              </a:endParaRPr>
            </a:p>
          </p:txBody>
        </p:sp>
      </p:grpSp>
    </p:spTree>
    <p:extLst>
      <p:ext uri="{BB962C8B-B14F-4D97-AF65-F5344CB8AC3E}">
        <p14:creationId xmlns:p14="http://schemas.microsoft.com/office/powerpoint/2010/main" val="683688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056"/>
            <a:ext cx="9144000" cy="738664"/>
          </a:xfrm>
        </p:spPr>
        <p:txBody>
          <a:bodyPr/>
          <a:lstStyle/>
          <a:p>
            <a:pPr eaLnBrk="1" fontAlgn="auto" hangingPunct="1">
              <a:spcAft>
                <a:spcPts val="0"/>
              </a:spcAft>
              <a:defRPr/>
            </a:pPr>
            <a:r>
              <a:rPr lang="en-US" sz="2400" dirty="0" smtClean="0">
                <a:ea typeface="+mj-ea"/>
              </a:rPr>
              <a:t>Special Programme for Research and Training in Tropical Diseases</a:t>
            </a:r>
            <a:endParaRPr lang="en-US" sz="2400" dirty="0">
              <a:ea typeface="+mj-ea"/>
            </a:endParaRPr>
          </a:p>
        </p:txBody>
      </p:sp>
      <p:sp>
        <p:nvSpPr>
          <p:cNvPr id="3" name="Content Placeholder 2"/>
          <p:cNvSpPr>
            <a:spLocks noGrp="1"/>
          </p:cNvSpPr>
          <p:nvPr>
            <p:ph idx="1"/>
          </p:nvPr>
        </p:nvSpPr>
        <p:spPr>
          <a:xfrm>
            <a:off x="3851721" y="1268761"/>
            <a:ext cx="5184775" cy="4681190"/>
          </a:xfrm>
        </p:spPr>
        <p:txBody>
          <a:bodyPr rtlCol="0">
            <a:noAutofit/>
          </a:bodyPr>
          <a:lstStyle/>
          <a:p>
            <a:pPr marL="0" indent="1588" eaLnBrk="1" fontAlgn="auto" hangingPunct="1">
              <a:lnSpc>
                <a:spcPct val="150000"/>
              </a:lnSpc>
              <a:spcAft>
                <a:spcPts val="0"/>
              </a:spcAft>
              <a:buFont typeface="Arial" pitchFamily="34" charset="0"/>
              <a:buNone/>
              <a:defRPr/>
            </a:pPr>
            <a:r>
              <a:rPr lang="en-US" sz="1800" dirty="0" smtClean="0">
                <a:solidFill>
                  <a:schemeClr val="tx1"/>
                </a:solidFill>
                <a:ea typeface="+mn-ea"/>
                <a:cs typeface="+mn-cs"/>
              </a:rPr>
              <a:t>Established </a:t>
            </a:r>
            <a:r>
              <a:rPr lang="en-US" sz="1800" b="1" dirty="0" smtClean="0">
                <a:solidFill>
                  <a:schemeClr val="tx1"/>
                </a:solidFill>
                <a:ea typeface="+mn-ea"/>
                <a:cs typeface="+mn-cs"/>
              </a:rPr>
              <a:t>1974</a:t>
            </a:r>
            <a:r>
              <a:rPr lang="en-US" sz="1800" dirty="0" smtClean="0">
                <a:solidFill>
                  <a:schemeClr val="tx1"/>
                </a:solidFill>
                <a:ea typeface="+mn-ea"/>
                <a:cs typeface="+mn-cs"/>
              </a:rPr>
              <a:t> with two objectives: </a:t>
            </a:r>
          </a:p>
          <a:p>
            <a:pPr marL="285750" indent="-285750" eaLnBrk="1" fontAlgn="auto" hangingPunct="1">
              <a:lnSpc>
                <a:spcPct val="150000"/>
              </a:lnSpc>
              <a:spcAft>
                <a:spcPts val="0"/>
              </a:spcAft>
              <a:buFont typeface="Arial" panose="020B0604020202020204" pitchFamily="34" charset="0"/>
              <a:buChar char="•"/>
              <a:defRPr/>
            </a:pPr>
            <a:r>
              <a:rPr lang="en-US" sz="1800" dirty="0" smtClean="0">
                <a:solidFill>
                  <a:schemeClr val="tx1"/>
                </a:solidFill>
                <a:ea typeface="+mn-ea"/>
                <a:cs typeface="+mn-cs"/>
              </a:rPr>
              <a:t>developing </a:t>
            </a:r>
            <a:r>
              <a:rPr lang="en-US" sz="1800" b="1" dirty="0">
                <a:solidFill>
                  <a:schemeClr val="tx1"/>
                </a:solidFill>
                <a:ea typeface="+mn-ea"/>
                <a:cs typeface="+mn-cs"/>
              </a:rPr>
              <a:t>improved tools</a:t>
            </a:r>
            <a:r>
              <a:rPr lang="en-US" sz="1800" dirty="0">
                <a:solidFill>
                  <a:schemeClr val="tx1"/>
                </a:solidFill>
                <a:ea typeface="+mn-ea"/>
                <a:cs typeface="+mn-cs"/>
              </a:rPr>
              <a:t> for the control of tropical </a:t>
            </a:r>
            <a:r>
              <a:rPr lang="en-US" sz="1800" dirty="0" smtClean="0">
                <a:solidFill>
                  <a:schemeClr val="tx1"/>
                </a:solidFill>
                <a:ea typeface="+mn-ea"/>
                <a:cs typeface="+mn-cs"/>
              </a:rPr>
              <a:t>diseases</a:t>
            </a:r>
          </a:p>
          <a:p>
            <a:pPr marL="285750" indent="-285750" eaLnBrk="1" fontAlgn="auto" hangingPunct="1">
              <a:lnSpc>
                <a:spcPct val="150000"/>
              </a:lnSpc>
              <a:spcAft>
                <a:spcPts val="0"/>
              </a:spcAft>
              <a:buFont typeface="Arial" panose="020B0604020202020204" pitchFamily="34" charset="0"/>
              <a:buChar char="•"/>
              <a:defRPr/>
            </a:pPr>
            <a:r>
              <a:rPr lang="en-US" sz="1800" dirty="0" smtClean="0">
                <a:solidFill>
                  <a:schemeClr val="tx1"/>
                </a:solidFill>
                <a:ea typeface="+mn-ea"/>
                <a:cs typeface="+mn-cs"/>
              </a:rPr>
              <a:t>strengthening </a:t>
            </a:r>
            <a:r>
              <a:rPr lang="en-US" sz="1800" b="1" dirty="0" smtClean="0">
                <a:solidFill>
                  <a:schemeClr val="tx1"/>
                </a:solidFill>
                <a:ea typeface="+mn-ea"/>
                <a:cs typeface="+mn-cs"/>
              </a:rPr>
              <a:t>research capacity </a:t>
            </a:r>
            <a:r>
              <a:rPr lang="en-US" sz="1800" dirty="0" smtClean="0">
                <a:solidFill>
                  <a:schemeClr val="tx1"/>
                </a:solidFill>
                <a:ea typeface="+mn-ea"/>
                <a:cs typeface="+mn-cs"/>
              </a:rPr>
              <a:t>of </a:t>
            </a:r>
            <a:r>
              <a:rPr lang="en-US" sz="1800" dirty="0">
                <a:solidFill>
                  <a:schemeClr val="tx1"/>
                </a:solidFill>
                <a:ea typeface="+mn-ea"/>
                <a:cs typeface="+mn-cs"/>
              </a:rPr>
              <a:t>affected countries </a:t>
            </a:r>
            <a:r>
              <a:rPr lang="en-US" sz="1800" dirty="0" smtClean="0">
                <a:solidFill>
                  <a:schemeClr val="tx1"/>
                </a:solidFill>
                <a:ea typeface="+mn-ea"/>
                <a:cs typeface="+mn-cs"/>
              </a:rPr>
              <a:t>themselves. </a:t>
            </a:r>
          </a:p>
          <a:p>
            <a:pPr eaLnBrk="1" fontAlgn="auto" hangingPunct="1">
              <a:lnSpc>
                <a:spcPct val="150000"/>
              </a:lnSpc>
              <a:spcAft>
                <a:spcPts val="0"/>
              </a:spcAft>
              <a:buFont typeface="Arial" pitchFamily="34" charset="0"/>
              <a:buNone/>
              <a:defRPr/>
            </a:pPr>
            <a:endParaRPr lang="en-US" sz="1400" dirty="0" smtClean="0">
              <a:solidFill>
                <a:schemeClr val="tx1"/>
              </a:solidFill>
              <a:ea typeface="+mn-ea"/>
              <a:cs typeface="+mn-cs"/>
            </a:endParaRPr>
          </a:p>
          <a:p>
            <a:pPr eaLnBrk="1" fontAlgn="auto" hangingPunct="1">
              <a:lnSpc>
                <a:spcPct val="150000"/>
              </a:lnSpc>
              <a:spcAft>
                <a:spcPts val="0"/>
              </a:spcAft>
              <a:buFont typeface="Arial" pitchFamily="34" charset="0"/>
              <a:buNone/>
              <a:defRPr/>
            </a:pPr>
            <a:endParaRPr lang="en-US" sz="1400" dirty="0" smtClean="0">
              <a:solidFill>
                <a:schemeClr val="tx1"/>
              </a:solidFill>
              <a:ea typeface="+mn-ea"/>
              <a:cs typeface="+mn-cs"/>
            </a:endParaRPr>
          </a:p>
          <a:p>
            <a:pPr marL="0" indent="1588" fontAlgn="auto">
              <a:lnSpc>
                <a:spcPct val="150000"/>
              </a:lnSpc>
              <a:spcAft>
                <a:spcPts val="0"/>
              </a:spcAft>
              <a:defRPr/>
            </a:pPr>
            <a:r>
              <a:rPr lang="en-US" sz="1600" dirty="0" smtClean="0">
                <a:solidFill>
                  <a:schemeClr val="tx1"/>
                </a:solidFill>
                <a:ea typeface="+mn-ea"/>
                <a:cs typeface="+mn-cs"/>
              </a:rPr>
              <a:t>TDR:  hosted </a:t>
            </a:r>
            <a:r>
              <a:rPr lang="en-US" sz="1600" dirty="0">
                <a:solidFill>
                  <a:schemeClr val="tx1"/>
                </a:solidFill>
                <a:ea typeface="+mn-ea"/>
                <a:cs typeface="+mn-cs"/>
              </a:rPr>
              <a:t>by the World Health Organization (WHO</a:t>
            </a:r>
            <a:r>
              <a:rPr lang="en-US" sz="1600" dirty="0" smtClean="0">
                <a:solidFill>
                  <a:schemeClr val="tx1"/>
                </a:solidFill>
                <a:ea typeface="+mn-ea"/>
                <a:cs typeface="+mn-cs"/>
              </a:rPr>
              <a:t>) </a:t>
            </a:r>
          </a:p>
          <a:p>
            <a:pPr marL="0" indent="1588" fontAlgn="auto">
              <a:lnSpc>
                <a:spcPct val="150000"/>
              </a:lnSpc>
              <a:spcAft>
                <a:spcPts val="0"/>
              </a:spcAft>
              <a:defRPr/>
            </a:pPr>
            <a:r>
              <a:rPr lang="en-US" sz="1600" dirty="0" smtClean="0">
                <a:solidFill>
                  <a:schemeClr val="tx1"/>
                </a:solidFill>
                <a:ea typeface="+mn-ea"/>
                <a:cs typeface="+mn-cs"/>
              </a:rPr>
              <a:t>co-sponsored: UNICEF, UNDP, World </a:t>
            </a:r>
            <a:r>
              <a:rPr lang="en-US" sz="1600" dirty="0">
                <a:solidFill>
                  <a:schemeClr val="tx1"/>
                </a:solidFill>
                <a:ea typeface="+mn-ea"/>
                <a:cs typeface="+mn-cs"/>
              </a:rPr>
              <a:t>Bank and WHO. </a:t>
            </a:r>
            <a:endParaRPr lang="en-US" sz="1600" dirty="0" smtClean="0">
              <a:solidFill>
                <a:schemeClr val="tx1"/>
              </a:solidFill>
              <a:ea typeface="+mn-ea"/>
              <a:cs typeface="+mn-cs"/>
            </a:endParaRPr>
          </a:p>
          <a:p>
            <a:pPr marL="0" indent="1588" fontAlgn="auto">
              <a:lnSpc>
                <a:spcPct val="150000"/>
              </a:lnSpc>
              <a:spcAft>
                <a:spcPts val="0"/>
              </a:spcAft>
              <a:defRPr/>
            </a:pPr>
            <a:endParaRPr lang="en-US" sz="1600" dirty="0">
              <a:solidFill>
                <a:schemeClr val="tx1"/>
              </a:solidFill>
              <a:ea typeface="+mn-ea"/>
              <a:cs typeface="+mn-cs"/>
            </a:endParaRPr>
          </a:p>
          <a:p>
            <a:pPr marL="0" indent="1588" fontAlgn="auto">
              <a:lnSpc>
                <a:spcPct val="150000"/>
              </a:lnSpc>
              <a:spcAft>
                <a:spcPts val="0"/>
              </a:spcAft>
              <a:defRPr/>
            </a:pPr>
            <a:r>
              <a:rPr lang="en-US" sz="1600" dirty="0" smtClean="0">
                <a:solidFill>
                  <a:schemeClr val="tx1"/>
                </a:solidFill>
                <a:ea typeface="+mn-ea"/>
                <a:cs typeface="+mn-cs"/>
              </a:rPr>
              <a:t>TDR within UN family in a unique </a:t>
            </a:r>
            <a:r>
              <a:rPr lang="en-US" sz="1600" dirty="0">
                <a:solidFill>
                  <a:schemeClr val="tx1"/>
                </a:solidFill>
                <a:ea typeface="+mn-ea"/>
                <a:cs typeface="+mn-cs"/>
              </a:rPr>
              <a:t>position to play a pivotal role as a catalyst, </a:t>
            </a:r>
            <a:r>
              <a:rPr lang="en-US" sz="1600" dirty="0" smtClean="0">
                <a:solidFill>
                  <a:schemeClr val="tx1"/>
                </a:solidFill>
                <a:ea typeface="+mn-ea"/>
                <a:cs typeface="+mn-cs"/>
              </a:rPr>
              <a:t>facilitator and </a:t>
            </a:r>
            <a:r>
              <a:rPr lang="en-US" sz="1600" dirty="0">
                <a:solidFill>
                  <a:schemeClr val="tx1"/>
                </a:solidFill>
                <a:ea typeface="+mn-ea"/>
                <a:cs typeface="+mn-cs"/>
              </a:rPr>
              <a:t>advisor in the global </a:t>
            </a:r>
            <a:r>
              <a:rPr lang="en-US" sz="1600" dirty="0" smtClean="0">
                <a:solidFill>
                  <a:schemeClr val="tx1"/>
                </a:solidFill>
                <a:ea typeface="+mn-ea"/>
                <a:cs typeface="+mn-cs"/>
              </a:rPr>
              <a:t>health research </a:t>
            </a:r>
            <a:r>
              <a:rPr lang="en-US" sz="1600" dirty="0">
                <a:solidFill>
                  <a:schemeClr val="tx1"/>
                </a:solidFill>
                <a:ea typeface="+mn-ea"/>
                <a:cs typeface="+mn-cs"/>
              </a:rPr>
              <a:t>debate.</a:t>
            </a:r>
          </a:p>
          <a:p>
            <a:pPr fontAlgn="auto">
              <a:lnSpc>
                <a:spcPct val="150000"/>
              </a:lnSpc>
              <a:spcAft>
                <a:spcPts val="0"/>
              </a:spcAft>
              <a:defRPr/>
            </a:pPr>
            <a:endParaRPr lang="en-US" sz="1600" dirty="0">
              <a:solidFill>
                <a:schemeClr val="tx1"/>
              </a:solidFill>
              <a:ea typeface="+mn-ea"/>
              <a:cs typeface="+mn-cs"/>
            </a:endParaRPr>
          </a:p>
          <a:p>
            <a:pPr eaLnBrk="1" fontAlgn="auto" hangingPunct="1">
              <a:lnSpc>
                <a:spcPct val="150000"/>
              </a:lnSpc>
              <a:spcAft>
                <a:spcPts val="0"/>
              </a:spcAft>
              <a:buFont typeface="Arial" pitchFamily="34" charset="0"/>
              <a:buNone/>
              <a:defRPr/>
            </a:pPr>
            <a:endParaRPr lang="en-US" sz="1600" dirty="0" smtClean="0">
              <a:solidFill>
                <a:schemeClr val="tx1"/>
              </a:solidFill>
              <a:ea typeface="+mn-ea"/>
              <a:cs typeface="+mn-cs"/>
            </a:endParaRPr>
          </a:p>
          <a:p>
            <a:pPr marL="0" indent="0" eaLnBrk="1" fontAlgn="auto" hangingPunct="1">
              <a:spcAft>
                <a:spcPts val="0"/>
              </a:spcAft>
              <a:buClr>
                <a:srgbClr val="7030A0"/>
              </a:buClr>
              <a:buFont typeface="Arial" pitchFamily="34" charset="0"/>
              <a:buNone/>
              <a:defRPr/>
            </a:pPr>
            <a:endParaRPr lang="en-US" sz="1400" dirty="0">
              <a:ea typeface="+mn-ea"/>
              <a:cs typeface="+mn-cs"/>
            </a:endParaRPr>
          </a:p>
        </p:txBody>
      </p:sp>
      <p:pic>
        <p:nvPicPr>
          <p:cNvPr id="9218" name="Picture 2" descr="J:\DivData\TDRPhotos\Malaria\CDI\Nigeria CDI Projects July 07 275.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10004" y="1164766"/>
            <a:ext cx="3379186" cy="5087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216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extBox 8"/>
          <p:cNvSpPr txBox="1"/>
          <p:nvPr/>
        </p:nvSpPr>
        <p:spPr>
          <a:xfrm>
            <a:off x="395536" y="116632"/>
            <a:ext cx="8748464" cy="523220"/>
          </a:xfrm>
          <a:prstGeom prst="rect">
            <a:avLst/>
          </a:prstGeom>
          <a:noFill/>
        </p:spPr>
        <p:txBody>
          <a:bodyPr wrap="square" rtlCol="0">
            <a:spAutoFit/>
          </a:bodyPr>
          <a:lstStyle/>
          <a:p>
            <a:r>
              <a:rPr lang="en-US" sz="2800" dirty="0">
                <a:solidFill>
                  <a:schemeClr val="bg1"/>
                </a:solidFill>
              </a:rPr>
              <a:t>The Neglected </a:t>
            </a:r>
            <a:r>
              <a:rPr lang="en-US" sz="2800" dirty="0" smtClean="0">
                <a:solidFill>
                  <a:schemeClr val="bg1"/>
                </a:solidFill>
              </a:rPr>
              <a:t>diseases - a </a:t>
            </a:r>
            <a:r>
              <a:rPr lang="en-US" sz="2800" dirty="0">
                <a:solidFill>
                  <a:schemeClr val="bg1"/>
                </a:solidFill>
              </a:rPr>
              <a:t>persistent problem. </a:t>
            </a:r>
            <a:endParaRPr lang="en-GB" sz="2800" dirty="0">
              <a:solidFill>
                <a:schemeClr val="bg1"/>
              </a:solidFill>
            </a:endParaRPr>
          </a:p>
        </p:txBody>
      </p:sp>
      <p:sp>
        <p:nvSpPr>
          <p:cNvPr id="30" name="Rectangle 2"/>
          <p:cNvSpPr txBox="1">
            <a:spLocks noChangeArrowheads="1"/>
          </p:cNvSpPr>
          <p:nvPr/>
        </p:nvSpPr>
        <p:spPr bwMode="auto">
          <a:xfrm>
            <a:off x="0" y="908720"/>
            <a:ext cx="9144000" cy="5949280"/>
          </a:xfrm>
          <a:prstGeom prst="rect">
            <a:avLst/>
          </a:prstGeom>
          <a:solidFill>
            <a:srgbClr val="5E98CC"/>
          </a:solidFill>
          <a:ln w="9525">
            <a:noFill/>
            <a:miter lim="800000"/>
            <a:headEnd/>
            <a:tailEnd/>
          </a:ln>
        </p:spPr>
        <p:txBody>
          <a:bodyPr anchor="ctr"/>
          <a:lstStyle/>
          <a:p>
            <a:pPr marL="0" marR="0" lvl="0" indent="0" defTabSz="914400" eaLnBrk="0" fontAlgn="auto" latinLnBrk="0" hangingPunct="0">
              <a:lnSpc>
                <a:spcPct val="100000"/>
              </a:lnSpc>
              <a:spcBef>
                <a:spcPts val="0"/>
              </a:spcBef>
              <a:spcAft>
                <a:spcPts val="0"/>
              </a:spcAft>
              <a:buClrTx/>
              <a:buSzTx/>
              <a:buFontTx/>
              <a:buNone/>
              <a:tabLst/>
              <a:defRPr/>
            </a:pPr>
            <a:r>
              <a:rPr kumimoji="0" lang="en-GB" sz="2000" b="0"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a significant proportion of the world’s population, especially </a:t>
            </a:r>
            <a:r>
              <a:rPr kumimoji="0" lang="en-GB" sz="2000" b="0"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in developing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countries, has yet to derive much benefit from innovations that are commonplace elsewhere. The reasons range from </a:t>
            </a:r>
            <a:r>
              <a:rPr kumimoji="0" lang="en-GB" sz="4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weak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supply</a:t>
            </a:r>
            <a:r>
              <a:rPr kumimoji="0" lang="en-GB"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a:t>
            </a:r>
            <a:r>
              <a:rPr kumimoji="0" lang="en-GB" sz="36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systems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to </a:t>
            </a:r>
            <a:r>
              <a:rPr kumimoji="0" lang="en-GB" sz="36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unaffordable prices</a:t>
            </a:r>
            <a:r>
              <a:rPr kumimoji="0" lang="en-GB"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The factors that drive innovation are often biased against conditions that disproportionately affect the populations of developing countries.  ... Innovation to address conditions primarily affecting poor people is held back by a combination of </a:t>
            </a:r>
            <a:r>
              <a:rPr kumimoji="0" lang="en-GB" sz="4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market failure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and</a:t>
            </a:r>
            <a:r>
              <a:rPr kumimoji="0" lang="en-GB"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a:t>
            </a:r>
            <a:r>
              <a:rPr kumimoji="0" lang="en-GB" sz="4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underinvestment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by the public sector. The process of bringing a new product to the market is both expensive and lengthy. Because of the resource implications and the uncertainties involved, </a:t>
            </a:r>
            <a:r>
              <a:rPr kumimoji="0" lang="en-GB" sz="36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creating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an environment conducive to successful</a:t>
            </a:r>
            <a:r>
              <a:rPr kumimoji="0" lang="en-GB"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a:t>
            </a:r>
            <a:r>
              <a:rPr kumimoji="0" lang="en-GB" sz="36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innovation </a:t>
            </a:r>
            <a:r>
              <a:rPr kumimoji="0" lang="en-GB" sz="2000" b="0"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is</a:t>
            </a:r>
            <a:r>
              <a:rPr kumimoji="0" lang="en-GB"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a:t>
            </a:r>
            <a:r>
              <a:rPr kumimoji="0" lang="en-GB" sz="36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essential</a:t>
            </a:r>
            <a:r>
              <a:rPr kumimoji="0" lang="en-GB"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a:t>
            </a:r>
            <a:endParaRPr kumimoji="0" lang="en-GB" sz="20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n-GB" sz="20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endParaRPr>
          </a:p>
          <a:p>
            <a:pPr marL="0" marR="0" lvl="0" indent="0" algn="r" defTabSz="914400" eaLnBrk="0" fontAlgn="auto" latinLnBrk="0" hangingPunct="0">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Statement from WHA in 2003 – but still as relevant today </a:t>
            </a:r>
          </a:p>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0772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9" name="Rectangle 8"/>
          <p:cNvSpPr>
            <a:spLocks noChangeArrowheads="1"/>
          </p:cNvSpPr>
          <p:nvPr/>
        </p:nvSpPr>
        <p:spPr bwMode="auto">
          <a:xfrm>
            <a:off x="539552" y="1340768"/>
            <a:ext cx="2257425" cy="503238"/>
          </a:xfrm>
          <a:prstGeom prst="rect">
            <a:avLst/>
          </a:prstGeom>
          <a:noFill/>
          <a:ln w="9525">
            <a:noFill/>
            <a:miter lim="800000"/>
            <a:headEnd/>
            <a:tailEnd/>
          </a:ln>
        </p:spPr>
        <p:txBody>
          <a:bodyPr/>
          <a:lstStyle/>
          <a:p>
            <a:pPr eaLnBrk="0" hangingPunct="0">
              <a:lnSpc>
                <a:spcPct val="90000"/>
              </a:lnSpc>
            </a:pPr>
            <a:r>
              <a:rPr lang="en-GB" sz="1200" b="1" dirty="0">
                <a:solidFill>
                  <a:srgbClr val="002B82"/>
                </a:solidFill>
                <a:latin typeface="Calibri" panose="020F0502020204030204" pitchFamily="34" charset="0"/>
                <a:cs typeface="Calibri" panose="020F0502020204030204" pitchFamily="34" charset="0"/>
              </a:rPr>
              <a:t>Resolution WHA56.27</a:t>
            </a:r>
            <a:endParaRPr lang="en-US" sz="1200" b="1" dirty="0">
              <a:solidFill>
                <a:srgbClr val="002B82"/>
              </a:solidFill>
              <a:latin typeface="Calibri" panose="020F0502020204030204" pitchFamily="34" charset="0"/>
              <a:cs typeface="Calibri" panose="020F0502020204030204" pitchFamily="34" charset="0"/>
            </a:endParaRPr>
          </a:p>
        </p:txBody>
      </p:sp>
      <p:sp>
        <p:nvSpPr>
          <p:cNvPr id="74760" name="Rectangle 9"/>
          <p:cNvSpPr>
            <a:spLocks noChangeArrowheads="1"/>
          </p:cNvSpPr>
          <p:nvPr/>
        </p:nvSpPr>
        <p:spPr bwMode="auto">
          <a:xfrm>
            <a:off x="2077343" y="2157065"/>
            <a:ext cx="1774577" cy="252412"/>
          </a:xfrm>
          <a:prstGeom prst="rect">
            <a:avLst/>
          </a:prstGeom>
          <a:noFill/>
          <a:ln w="9525">
            <a:noFill/>
            <a:miter lim="800000"/>
            <a:headEnd/>
            <a:tailEnd/>
          </a:ln>
        </p:spPr>
        <p:txBody>
          <a:bodyPr/>
          <a:lstStyle/>
          <a:p>
            <a:pPr eaLnBrk="0" hangingPunct="0">
              <a:lnSpc>
                <a:spcPct val="90000"/>
              </a:lnSpc>
            </a:pPr>
            <a:r>
              <a:rPr lang="en-GB" sz="1200" b="1" dirty="0">
                <a:solidFill>
                  <a:srgbClr val="002B82"/>
                </a:solidFill>
                <a:latin typeface="Calibri" panose="020F0502020204030204" pitchFamily="34" charset="0"/>
                <a:cs typeface="Calibri" panose="020F0502020204030204" pitchFamily="34" charset="0"/>
              </a:rPr>
              <a:t>Resolution WHA59.24</a:t>
            </a:r>
            <a:endParaRPr lang="en-US" sz="1200" b="1" dirty="0">
              <a:solidFill>
                <a:srgbClr val="002B82"/>
              </a:solidFill>
              <a:latin typeface="Calibri" panose="020F0502020204030204" pitchFamily="34" charset="0"/>
              <a:cs typeface="Calibri" panose="020F0502020204030204" pitchFamily="34" charset="0"/>
            </a:endParaRPr>
          </a:p>
        </p:txBody>
      </p:sp>
      <p:sp>
        <p:nvSpPr>
          <p:cNvPr id="74761" name="Rectangle 10"/>
          <p:cNvSpPr>
            <a:spLocks noChangeArrowheads="1"/>
          </p:cNvSpPr>
          <p:nvPr/>
        </p:nvSpPr>
        <p:spPr bwMode="auto">
          <a:xfrm>
            <a:off x="3059833" y="2709738"/>
            <a:ext cx="1800200" cy="359222"/>
          </a:xfrm>
          <a:prstGeom prst="rect">
            <a:avLst/>
          </a:prstGeom>
          <a:noFill/>
          <a:ln w="9525">
            <a:noFill/>
            <a:miter lim="800000"/>
            <a:headEnd/>
            <a:tailEnd/>
          </a:ln>
        </p:spPr>
        <p:txBody>
          <a:bodyPr/>
          <a:lstStyle/>
          <a:p>
            <a:pPr eaLnBrk="0" hangingPunct="0">
              <a:lnSpc>
                <a:spcPct val="90000"/>
              </a:lnSpc>
            </a:pPr>
            <a:r>
              <a:rPr lang="en-GB" sz="1200" b="1" dirty="0">
                <a:solidFill>
                  <a:srgbClr val="002B82"/>
                </a:solidFill>
                <a:latin typeface="Calibri" panose="020F0502020204030204" pitchFamily="34" charset="0"/>
                <a:cs typeface="Calibri" panose="020F0502020204030204" pitchFamily="34" charset="0"/>
              </a:rPr>
              <a:t>Resolution WHA61.21</a:t>
            </a:r>
            <a:endParaRPr lang="en-US" sz="1200" b="1" dirty="0">
              <a:solidFill>
                <a:srgbClr val="002B82"/>
              </a:solidFill>
              <a:latin typeface="Calibri" panose="020F0502020204030204" pitchFamily="34" charset="0"/>
              <a:cs typeface="Calibri" panose="020F0502020204030204" pitchFamily="34" charset="0"/>
            </a:endParaRPr>
          </a:p>
        </p:txBody>
      </p:sp>
      <p:sp>
        <p:nvSpPr>
          <p:cNvPr id="74762" name="Rectangle 11"/>
          <p:cNvSpPr>
            <a:spLocks noChangeArrowheads="1"/>
          </p:cNvSpPr>
          <p:nvPr/>
        </p:nvSpPr>
        <p:spPr bwMode="auto">
          <a:xfrm>
            <a:off x="4285332" y="3285802"/>
            <a:ext cx="2374900" cy="503238"/>
          </a:xfrm>
          <a:prstGeom prst="rect">
            <a:avLst/>
          </a:prstGeom>
          <a:noFill/>
          <a:ln w="9525">
            <a:noFill/>
            <a:miter lim="800000"/>
            <a:headEnd/>
            <a:tailEnd/>
          </a:ln>
        </p:spPr>
        <p:txBody>
          <a:bodyPr/>
          <a:lstStyle/>
          <a:p>
            <a:pPr eaLnBrk="0" hangingPunct="0">
              <a:lnSpc>
                <a:spcPct val="90000"/>
              </a:lnSpc>
            </a:pPr>
            <a:r>
              <a:rPr lang="en-GB" sz="1200" b="1" dirty="0">
                <a:solidFill>
                  <a:srgbClr val="002B82"/>
                </a:solidFill>
                <a:latin typeface="Calibri" panose="020F0502020204030204" pitchFamily="34" charset="0"/>
                <a:cs typeface="Calibri" panose="020F0502020204030204" pitchFamily="34" charset="0"/>
              </a:rPr>
              <a:t>Resolution WHA63.28</a:t>
            </a:r>
            <a:endParaRPr lang="en-US" sz="1200" b="1" dirty="0">
              <a:solidFill>
                <a:srgbClr val="002B82"/>
              </a:solidFill>
              <a:latin typeface="Calibri" panose="020F0502020204030204" pitchFamily="34" charset="0"/>
              <a:cs typeface="Calibri" panose="020F0502020204030204" pitchFamily="34" charset="0"/>
            </a:endParaRPr>
          </a:p>
        </p:txBody>
      </p:sp>
      <p:sp>
        <p:nvSpPr>
          <p:cNvPr id="65552" name="Line 16"/>
          <p:cNvSpPr>
            <a:spLocks noChangeShapeType="1"/>
          </p:cNvSpPr>
          <p:nvPr/>
        </p:nvSpPr>
        <p:spPr bwMode="auto">
          <a:xfrm>
            <a:off x="1042988" y="2579688"/>
            <a:ext cx="0" cy="215900"/>
          </a:xfrm>
          <a:prstGeom prst="line">
            <a:avLst/>
          </a:prstGeom>
          <a:noFill/>
          <a:ln w="9525">
            <a:solidFill>
              <a:schemeClr val="tx1"/>
            </a:solidFill>
            <a:round/>
            <a:headEnd/>
            <a:tailEnd type="triangle" w="med" len="med"/>
          </a:ln>
        </p:spPr>
        <p:txBody>
          <a:bodyPr/>
          <a:lstStyle/>
          <a:p>
            <a:endParaRPr lang="en-US">
              <a:solidFill>
                <a:prstClr val="black"/>
              </a:solidFill>
              <a:latin typeface="Calibri" panose="020F0502020204030204" pitchFamily="34" charset="0"/>
              <a:cs typeface="Calibri" panose="020F0502020204030204" pitchFamily="34" charset="0"/>
            </a:endParaRPr>
          </a:p>
        </p:txBody>
      </p:sp>
      <p:sp>
        <p:nvSpPr>
          <p:cNvPr id="65565" name="Line 29"/>
          <p:cNvSpPr>
            <a:spLocks noChangeShapeType="1"/>
          </p:cNvSpPr>
          <p:nvPr/>
        </p:nvSpPr>
        <p:spPr bwMode="auto">
          <a:xfrm>
            <a:off x="3348038" y="3495675"/>
            <a:ext cx="1587" cy="236538"/>
          </a:xfrm>
          <a:prstGeom prst="line">
            <a:avLst/>
          </a:prstGeom>
          <a:noFill/>
          <a:ln w="9525">
            <a:solidFill>
              <a:schemeClr val="tx1"/>
            </a:solidFill>
            <a:round/>
            <a:headEnd/>
            <a:tailEnd type="triangle" w="med" len="med"/>
          </a:ln>
        </p:spPr>
        <p:txBody>
          <a:bodyPr/>
          <a:lstStyle/>
          <a:p>
            <a:endParaRPr lang="en-US">
              <a:solidFill>
                <a:prstClr val="black"/>
              </a:solidFill>
              <a:latin typeface="Calibri" panose="020F0502020204030204" pitchFamily="34" charset="0"/>
              <a:cs typeface="Calibri" panose="020F0502020204030204" pitchFamily="34" charset="0"/>
            </a:endParaRPr>
          </a:p>
        </p:txBody>
      </p:sp>
      <p:pic>
        <p:nvPicPr>
          <p:cNvPr id="65576" name="Picture 40" descr="CIPIHcover"/>
          <p:cNvPicPr>
            <a:picLocks noChangeAspect="1" noChangeArrowheads="1"/>
          </p:cNvPicPr>
          <p:nvPr/>
        </p:nvPicPr>
        <p:blipFill>
          <a:blip r:embed="rId2"/>
          <a:srcRect/>
          <a:stretch>
            <a:fillRect/>
          </a:stretch>
        </p:blipFill>
        <p:spPr bwMode="auto">
          <a:xfrm>
            <a:off x="630403" y="1556792"/>
            <a:ext cx="1421317" cy="1705371"/>
          </a:xfrm>
          <a:prstGeom prst="rect">
            <a:avLst/>
          </a:prstGeom>
          <a:noFill/>
          <a:ln w="9525">
            <a:noFill/>
            <a:miter lim="800000"/>
            <a:headEnd/>
            <a:tailEnd/>
          </a:ln>
        </p:spPr>
      </p:pic>
      <p:pic>
        <p:nvPicPr>
          <p:cNvPr id="65578" name="Picture 42" descr="who_eb118_7_medium"/>
          <p:cNvPicPr>
            <a:picLocks noChangeAspect="1" noChangeArrowheads="1"/>
          </p:cNvPicPr>
          <p:nvPr/>
        </p:nvPicPr>
        <p:blipFill>
          <a:blip r:embed="rId3"/>
          <a:srcRect/>
          <a:stretch>
            <a:fillRect/>
          </a:stretch>
        </p:blipFill>
        <p:spPr bwMode="auto">
          <a:xfrm>
            <a:off x="1619672" y="2404396"/>
            <a:ext cx="1440160" cy="1672675"/>
          </a:xfrm>
          <a:prstGeom prst="rect">
            <a:avLst/>
          </a:prstGeom>
          <a:noFill/>
          <a:ln w="9525">
            <a:noFill/>
            <a:miter lim="800000"/>
            <a:headEnd/>
            <a:tailEnd/>
          </a:ln>
        </p:spPr>
      </p:pic>
      <p:pic>
        <p:nvPicPr>
          <p:cNvPr id="65580" name="Picture 44"/>
          <p:cNvPicPr>
            <a:picLocks noChangeAspect="1" noChangeArrowheads="1"/>
          </p:cNvPicPr>
          <p:nvPr/>
        </p:nvPicPr>
        <p:blipFill>
          <a:blip r:embed="rId4"/>
          <a:srcRect/>
          <a:stretch>
            <a:fillRect/>
          </a:stretch>
        </p:blipFill>
        <p:spPr bwMode="auto">
          <a:xfrm>
            <a:off x="2771801" y="2961357"/>
            <a:ext cx="1551174" cy="1842442"/>
          </a:xfrm>
          <a:prstGeom prst="rect">
            <a:avLst/>
          </a:prstGeom>
          <a:noFill/>
          <a:ln w="9525">
            <a:noFill/>
            <a:miter lim="800000"/>
            <a:headEnd/>
            <a:tailEnd/>
          </a:ln>
        </p:spPr>
      </p:pic>
      <p:pic>
        <p:nvPicPr>
          <p:cNvPr id="3074" name="Picture 2" descr="http://www.med.uio.no/helsam/english/research/global-governance-health/news/cewg.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1872" y="3501008"/>
            <a:ext cx="1670248" cy="209205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88244" y="118373"/>
            <a:ext cx="6552108" cy="646331"/>
          </a:xfrm>
          <a:prstGeom prst="rect">
            <a:avLst/>
          </a:prstGeom>
          <a:noFill/>
        </p:spPr>
        <p:txBody>
          <a:bodyPr wrap="square" rtlCol="0">
            <a:spAutoFit/>
          </a:bodyPr>
          <a:lstStyle/>
          <a:p>
            <a:r>
              <a:rPr lang="en-GB" sz="3600" dirty="0" smtClean="0">
                <a:solidFill>
                  <a:prstClr val="white"/>
                </a:solidFill>
                <a:latin typeface="Calibri" panose="020F0502020204030204" pitchFamily="34" charset="0"/>
                <a:cs typeface="Calibri" panose="020F0502020204030204" pitchFamily="34" charset="0"/>
              </a:rPr>
              <a:t>A BIT of History… </a:t>
            </a:r>
            <a:endParaRPr lang="en-GB" sz="3600" dirty="0">
              <a:solidFill>
                <a:prstClr val="white"/>
              </a:solidFill>
              <a:latin typeface="Calibri" panose="020F0502020204030204" pitchFamily="34" charset="0"/>
              <a:cs typeface="Calibri" panose="020F0502020204030204" pitchFamily="34" charset="0"/>
            </a:endParaRPr>
          </a:p>
        </p:txBody>
      </p:sp>
      <p:sp>
        <p:nvSpPr>
          <p:cNvPr id="74756" name="Rectangle 5"/>
          <p:cNvSpPr>
            <a:spLocks noChangeArrowheads="1"/>
          </p:cNvSpPr>
          <p:nvPr/>
        </p:nvSpPr>
        <p:spPr bwMode="auto">
          <a:xfrm rot="16200000">
            <a:off x="1355440" y="3499285"/>
            <a:ext cx="830759" cy="313655"/>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a:lstStyle/>
          <a:p>
            <a:pPr algn="ctr" eaLnBrk="0" hangingPunct="0">
              <a:lnSpc>
                <a:spcPct val="90000"/>
              </a:lnSpc>
            </a:pPr>
            <a:r>
              <a:rPr lang="en-GB" sz="2000" b="1" dirty="0">
                <a:solidFill>
                  <a:prstClr val="white"/>
                </a:solidFill>
                <a:latin typeface="Calibri" panose="020F0502020204030204" pitchFamily="34" charset="0"/>
                <a:cs typeface="Calibri" panose="020F0502020204030204" pitchFamily="34" charset="0"/>
              </a:rPr>
              <a:t>2006</a:t>
            </a:r>
            <a:endParaRPr lang="en-US" sz="2000" b="1" dirty="0">
              <a:solidFill>
                <a:prstClr val="white"/>
              </a:solidFill>
              <a:latin typeface="Calibri" panose="020F0502020204030204" pitchFamily="34" charset="0"/>
              <a:cs typeface="Calibri" panose="020F0502020204030204" pitchFamily="34" charset="0"/>
            </a:endParaRPr>
          </a:p>
        </p:txBody>
      </p:sp>
      <p:sp>
        <p:nvSpPr>
          <p:cNvPr id="74757" name="Rectangle 6"/>
          <p:cNvSpPr>
            <a:spLocks noChangeArrowheads="1"/>
          </p:cNvSpPr>
          <p:nvPr/>
        </p:nvSpPr>
        <p:spPr bwMode="auto">
          <a:xfrm rot="16200000">
            <a:off x="2563372" y="4212295"/>
            <a:ext cx="792089" cy="390918"/>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a:lstStyle/>
          <a:p>
            <a:pPr algn="ctr" eaLnBrk="0" hangingPunct="0">
              <a:lnSpc>
                <a:spcPct val="90000"/>
              </a:lnSpc>
            </a:pPr>
            <a:r>
              <a:rPr lang="en-GB" sz="2000" b="1" dirty="0">
                <a:solidFill>
                  <a:srgbClr val="000000"/>
                </a:solidFill>
                <a:latin typeface="Calibri" panose="020F0502020204030204" pitchFamily="34" charset="0"/>
                <a:cs typeface="Calibri" panose="020F0502020204030204" pitchFamily="34" charset="0"/>
              </a:rPr>
              <a:t>2008</a:t>
            </a:r>
            <a:endParaRPr lang="en-US" sz="2000" b="1" dirty="0">
              <a:solidFill>
                <a:srgbClr val="000000"/>
              </a:solidFill>
              <a:latin typeface="Calibri" panose="020F0502020204030204" pitchFamily="34" charset="0"/>
              <a:cs typeface="Calibri" panose="020F0502020204030204" pitchFamily="34" charset="0"/>
            </a:endParaRPr>
          </a:p>
        </p:txBody>
      </p:sp>
      <p:sp>
        <p:nvSpPr>
          <p:cNvPr id="74758" name="Rectangle 7"/>
          <p:cNvSpPr>
            <a:spLocks noChangeArrowheads="1"/>
          </p:cNvSpPr>
          <p:nvPr/>
        </p:nvSpPr>
        <p:spPr bwMode="auto">
          <a:xfrm rot="16200000">
            <a:off x="3687539" y="4986165"/>
            <a:ext cx="857449" cy="335409"/>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a:lstStyle/>
          <a:p>
            <a:pPr eaLnBrk="0" hangingPunct="0">
              <a:lnSpc>
                <a:spcPct val="90000"/>
              </a:lnSpc>
            </a:pPr>
            <a:r>
              <a:rPr lang="en-GB" sz="2000" b="1" dirty="0">
                <a:solidFill>
                  <a:srgbClr val="000000"/>
                </a:solidFill>
                <a:latin typeface="Calibri" panose="020F0502020204030204" pitchFamily="34" charset="0"/>
                <a:cs typeface="Calibri" panose="020F0502020204030204" pitchFamily="34" charset="0"/>
              </a:rPr>
              <a:t>2010</a:t>
            </a:r>
            <a:endParaRPr lang="en-US" sz="2000" b="1" dirty="0">
              <a:solidFill>
                <a:srgbClr val="000000"/>
              </a:solidFill>
              <a:latin typeface="Calibri" panose="020F0502020204030204" pitchFamily="34" charset="0"/>
              <a:cs typeface="Calibri" panose="020F0502020204030204" pitchFamily="34" charset="0"/>
            </a:endParaRPr>
          </a:p>
        </p:txBody>
      </p:sp>
      <p:sp>
        <p:nvSpPr>
          <p:cNvPr id="74755" name="Rectangle 4"/>
          <p:cNvSpPr>
            <a:spLocks noGrp="1" noChangeArrowheads="1"/>
          </p:cNvSpPr>
          <p:nvPr>
            <p:ph type="subTitle" idx="4294967295"/>
          </p:nvPr>
        </p:nvSpPr>
        <p:spPr>
          <a:xfrm rot="16200000">
            <a:off x="365853" y="2823253"/>
            <a:ext cx="870297" cy="341197"/>
          </a:xfrm>
          <a:noFill/>
          <a:ln>
            <a:noFill/>
          </a:ln>
        </p:spPr>
        <p:style>
          <a:lnRef idx="1">
            <a:schemeClr val="accent6"/>
          </a:lnRef>
          <a:fillRef idx="3">
            <a:schemeClr val="accent6"/>
          </a:fillRef>
          <a:effectRef idx="2">
            <a:schemeClr val="accent6"/>
          </a:effectRef>
          <a:fontRef idx="minor">
            <a:schemeClr val="lt1"/>
          </a:fontRef>
        </p:style>
        <p:txBody>
          <a:bodyPr lIns="91440" tIns="45720" rIns="91440" bIns="45720"/>
          <a:lstStyle/>
          <a:p>
            <a:pPr marL="0" indent="0" algn="ctr" eaLnBrk="1" hangingPunct="1">
              <a:lnSpc>
                <a:spcPct val="90000"/>
              </a:lnSpc>
              <a:buFont typeface="Wingdings" pitchFamily="2" charset="2"/>
              <a:buNone/>
            </a:pPr>
            <a:r>
              <a:rPr lang="en-GB" sz="1700" b="1" dirty="0" smtClean="0">
                <a:solidFill>
                  <a:srgbClr val="000000"/>
                </a:solidFill>
                <a:latin typeface="Calibri" panose="020F0502020204030204" pitchFamily="34" charset="0"/>
                <a:cs typeface="Calibri" panose="020F0502020204030204" pitchFamily="34" charset="0"/>
              </a:rPr>
              <a:t>2003</a:t>
            </a:r>
            <a:endParaRPr lang="en-US" sz="1700" b="1" dirty="0" smtClean="0">
              <a:solidFill>
                <a:srgbClr val="000000"/>
              </a:solidFill>
              <a:latin typeface="Calibri" panose="020F0502020204030204" pitchFamily="34" charset="0"/>
              <a:cs typeface="Calibri" panose="020F0502020204030204" pitchFamily="34" charset="0"/>
            </a:endParaRP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088" y="4221088"/>
            <a:ext cx="1656184"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Rectangle 5"/>
          <p:cNvSpPr>
            <a:spLocks noChangeArrowheads="1"/>
          </p:cNvSpPr>
          <p:nvPr/>
        </p:nvSpPr>
        <p:spPr bwMode="auto">
          <a:xfrm rot="16200000">
            <a:off x="5128183" y="5809121"/>
            <a:ext cx="830759" cy="313655"/>
          </a:xfrm>
          <a:prstGeom prst="rect">
            <a:avLst/>
          </a:prstGeom>
          <a:noFill/>
          <a:ln>
            <a:noFill/>
            <a:headEnd/>
            <a:tailEnd/>
          </a:ln>
        </p:spPr>
        <p:style>
          <a:lnRef idx="1">
            <a:schemeClr val="accent6"/>
          </a:lnRef>
          <a:fillRef idx="3">
            <a:schemeClr val="accent6"/>
          </a:fillRef>
          <a:effectRef idx="2">
            <a:schemeClr val="accent6"/>
          </a:effectRef>
          <a:fontRef idx="minor">
            <a:schemeClr val="lt1"/>
          </a:fontRef>
        </p:style>
        <p:txBody>
          <a:bodyPr/>
          <a:lstStyle/>
          <a:p>
            <a:pPr algn="ctr" eaLnBrk="0" hangingPunct="0">
              <a:lnSpc>
                <a:spcPct val="90000"/>
              </a:lnSpc>
            </a:pPr>
            <a:r>
              <a:rPr lang="en-GB" sz="2000" b="1" dirty="0" smtClean="0">
                <a:solidFill>
                  <a:prstClr val="white"/>
                </a:solidFill>
                <a:latin typeface="Calibri" panose="020F0502020204030204" pitchFamily="34" charset="0"/>
                <a:cs typeface="Calibri" panose="020F0502020204030204" pitchFamily="34" charset="0"/>
              </a:rPr>
              <a:t>2013</a:t>
            </a:r>
            <a:endParaRPr lang="en-US" sz="2000" b="1" dirty="0">
              <a:solidFill>
                <a:prstClr val="white"/>
              </a:solidFill>
              <a:latin typeface="Calibri" panose="020F0502020204030204" pitchFamily="34" charset="0"/>
              <a:cs typeface="Calibri" panose="020F0502020204030204" pitchFamily="34" charset="0"/>
            </a:endParaRPr>
          </a:p>
        </p:txBody>
      </p:sp>
      <p:sp>
        <p:nvSpPr>
          <p:cNvPr id="44" name="Rectangle 11"/>
          <p:cNvSpPr>
            <a:spLocks noChangeArrowheads="1"/>
          </p:cNvSpPr>
          <p:nvPr/>
        </p:nvSpPr>
        <p:spPr bwMode="auto">
          <a:xfrm>
            <a:off x="5652120" y="3933056"/>
            <a:ext cx="1800200" cy="293859"/>
          </a:xfrm>
          <a:prstGeom prst="rect">
            <a:avLst/>
          </a:prstGeom>
          <a:noFill/>
          <a:ln w="9525">
            <a:noFill/>
            <a:miter lim="800000"/>
            <a:headEnd/>
            <a:tailEnd/>
          </a:ln>
        </p:spPr>
        <p:txBody>
          <a:bodyPr/>
          <a:lstStyle/>
          <a:p>
            <a:pPr eaLnBrk="0" hangingPunct="0">
              <a:lnSpc>
                <a:spcPct val="90000"/>
              </a:lnSpc>
            </a:pPr>
            <a:r>
              <a:rPr lang="en-GB" sz="1200" b="1" dirty="0">
                <a:solidFill>
                  <a:srgbClr val="002B82"/>
                </a:solidFill>
                <a:latin typeface="Calibri" panose="020F0502020204030204" pitchFamily="34" charset="0"/>
                <a:cs typeface="Calibri" panose="020F0502020204030204" pitchFamily="34" charset="0"/>
              </a:rPr>
              <a:t>Resolution </a:t>
            </a:r>
            <a:r>
              <a:rPr lang="en-GB" sz="1200" b="1" dirty="0" smtClean="0">
                <a:solidFill>
                  <a:srgbClr val="002B82"/>
                </a:solidFill>
                <a:latin typeface="Calibri" panose="020F0502020204030204" pitchFamily="34" charset="0"/>
                <a:cs typeface="Calibri" panose="020F0502020204030204" pitchFamily="34" charset="0"/>
              </a:rPr>
              <a:t>WHA66.22</a:t>
            </a:r>
            <a:endParaRPr lang="en-US" sz="1200" b="1" dirty="0">
              <a:solidFill>
                <a:srgbClr val="002B82"/>
              </a:solidFill>
              <a:latin typeface="Calibri" panose="020F0502020204030204" pitchFamily="34" charset="0"/>
              <a:cs typeface="Calibri" panose="020F0502020204030204" pitchFamily="34" charset="0"/>
            </a:endParaRPr>
          </a:p>
        </p:txBody>
      </p:sp>
      <p:sp>
        <p:nvSpPr>
          <p:cNvPr id="3" name="TextBox 2"/>
          <p:cNvSpPr txBox="1"/>
          <p:nvPr/>
        </p:nvSpPr>
        <p:spPr>
          <a:xfrm>
            <a:off x="7092280" y="4293096"/>
            <a:ext cx="1979712" cy="2016224"/>
          </a:xfrm>
          <a:prstGeom prst="rect">
            <a:avLst/>
          </a:prstGeom>
          <a:noFill/>
          <a:ln>
            <a:solidFill>
              <a:schemeClr val="accent1">
                <a:shade val="95000"/>
                <a:satMod val="105000"/>
              </a:schemeClr>
            </a:solidFill>
          </a:ln>
        </p:spPr>
        <p:txBody>
          <a:bodyPr wrap="square" rtlCol="0">
            <a:noAutofit/>
          </a:bodyPr>
          <a:lstStyle/>
          <a:p>
            <a:pPr marL="285750" indent="-285750">
              <a:buFont typeface="Arial" panose="020B0604020202020204" pitchFamily="34" charset="0"/>
              <a:buChar char="•"/>
            </a:pPr>
            <a:r>
              <a:rPr lang="en-GB" sz="1600" dirty="0" smtClean="0">
                <a:solidFill>
                  <a:srgbClr val="4F81BD">
                    <a:lumMod val="75000"/>
                  </a:srgbClr>
                </a:solidFill>
              </a:rPr>
              <a:t>R&amp;D Observatory</a:t>
            </a:r>
            <a:br>
              <a:rPr lang="en-GB" sz="1600" dirty="0" smtClean="0">
                <a:solidFill>
                  <a:srgbClr val="4F81BD">
                    <a:lumMod val="75000"/>
                  </a:srgbClr>
                </a:solidFill>
              </a:rPr>
            </a:br>
            <a:endParaRPr lang="en-GB" sz="1600" dirty="0" smtClean="0">
              <a:solidFill>
                <a:srgbClr val="4F81BD">
                  <a:lumMod val="75000"/>
                </a:srgbClr>
              </a:solidFill>
            </a:endParaRPr>
          </a:p>
          <a:p>
            <a:pPr marL="285750" indent="-285750">
              <a:buFont typeface="Arial" panose="020B0604020202020204" pitchFamily="34" charset="0"/>
              <a:buChar char="•"/>
            </a:pPr>
            <a:r>
              <a:rPr lang="en-GB" sz="1600" dirty="0" smtClean="0">
                <a:solidFill>
                  <a:srgbClr val="4F81BD">
                    <a:lumMod val="75000"/>
                  </a:srgbClr>
                </a:solidFill>
              </a:rPr>
              <a:t>Coordinating mechanism</a:t>
            </a:r>
            <a:br>
              <a:rPr lang="en-GB" sz="1600" dirty="0" smtClean="0">
                <a:solidFill>
                  <a:srgbClr val="4F81BD">
                    <a:lumMod val="75000"/>
                  </a:srgbClr>
                </a:solidFill>
              </a:rPr>
            </a:br>
            <a:endParaRPr lang="en-GB" sz="1600" dirty="0" smtClean="0">
              <a:solidFill>
                <a:srgbClr val="4F81BD">
                  <a:lumMod val="75000"/>
                </a:srgbClr>
              </a:solidFill>
            </a:endParaRPr>
          </a:p>
          <a:p>
            <a:pPr marL="285750" indent="-285750">
              <a:buFont typeface="Arial" panose="020B0604020202020204" pitchFamily="34" charset="0"/>
              <a:buChar char="•"/>
            </a:pPr>
            <a:r>
              <a:rPr lang="en-GB" sz="1600" b="1" dirty="0" smtClean="0">
                <a:solidFill>
                  <a:srgbClr val="4F81BD">
                    <a:lumMod val="75000"/>
                  </a:srgbClr>
                </a:solidFill>
              </a:rPr>
              <a:t>TDR managed pooled fund</a:t>
            </a:r>
          </a:p>
        </p:txBody>
      </p:sp>
      <p:sp>
        <p:nvSpPr>
          <p:cNvPr id="5" name="TextBox 4"/>
          <p:cNvSpPr txBox="1"/>
          <p:nvPr/>
        </p:nvSpPr>
        <p:spPr>
          <a:xfrm>
            <a:off x="251520" y="3656112"/>
            <a:ext cx="1224136" cy="369332"/>
          </a:xfrm>
          <a:prstGeom prst="rect">
            <a:avLst/>
          </a:prstGeom>
          <a:noFill/>
        </p:spPr>
        <p:txBody>
          <a:bodyPr wrap="square" rtlCol="0">
            <a:spAutoFit/>
          </a:bodyPr>
          <a:lstStyle/>
          <a:p>
            <a:r>
              <a:rPr lang="en-GB" dirty="0" smtClean="0"/>
              <a:t>Amend IP</a:t>
            </a:r>
            <a:endParaRPr lang="en-GB" dirty="0"/>
          </a:p>
        </p:txBody>
      </p:sp>
      <p:sp>
        <p:nvSpPr>
          <p:cNvPr id="6" name="TextBox 5"/>
          <p:cNvSpPr txBox="1"/>
          <p:nvPr/>
        </p:nvSpPr>
        <p:spPr>
          <a:xfrm>
            <a:off x="1619672" y="4931876"/>
            <a:ext cx="1924273" cy="369332"/>
          </a:xfrm>
          <a:prstGeom prst="rect">
            <a:avLst/>
          </a:prstGeom>
          <a:noFill/>
        </p:spPr>
        <p:txBody>
          <a:bodyPr wrap="square" rtlCol="0">
            <a:spAutoFit/>
          </a:bodyPr>
          <a:lstStyle/>
          <a:p>
            <a:r>
              <a:rPr lang="en-GB" dirty="0" smtClean="0"/>
              <a:t>Support for R&amp;D </a:t>
            </a:r>
            <a:endParaRPr lang="en-GB" dirty="0"/>
          </a:p>
        </p:txBody>
      </p:sp>
      <p:sp>
        <p:nvSpPr>
          <p:cNvPr id="28" name="TextBox 27"/>
          <p:cNvSpPr txBox="1"/>
          <p:nvPr/>
        </p:nvSpPr>
        <p:spPr>
          <a:xfrm>
            <a:off x="2987824" y="6065837"/>
            <a:ext cx="2326903" cy="369332"/>
          </a:xfrm>
          <a:prstGeom prst="rect">
            <a:avLst/>
          </a:prstGeom>
          <a:noFill/>
        </p:spPr>
        <p:txBody>
          <a:bodyPr wrap="square" rtlCol="0">
            <a:spAutoFit/>
          </a:bodyPr>
          <a:lstStyle/>
          <a:p>
            <a:r>
              <a:rPr lang="en-GB" dirty="0" smtClean="0"/>
              <a:t>Support for innovation</a:t>
            </a:r>
            <a:endParaRPr lang="en-GB" dirty="0"/>
          </a:p>
        </p:txBody>
      </p:sp>
      <p:sp>
        <p:nvSpPr>
          <p:cNvPr id="10" name="TextBox 9"/>
          <p:cNvSpPr txBox="1"/>
          <p:nvPr/>
        </p:nvSpPr>
        <p:spPr>
          <a:xfrm>
            <a:off x="5796136" y="980728"/>
            <a:ext cx="3276910" cy="2308324"/>
          </a:xfrm>
          <a:prstGeom prst="rect">
            <a:avLst/>
          </a:prstGeom>
          <a:noFill/>
        </p:spPr>
        <p:txBody>
          <a:bodyPr wrap="square" rtlCol="0">
            <a:spAutoFit/>
          </a:bodyPr>
          <a:lstStyle/>
          <a:p>
            <a:r>
              <a:rPr lang="en-GB" dirty="0" smtClean="0"/>
              <a:t>Starting point: high prices for ARTs, IP and no access to technology for generics.</a:t>
            </a:r>
          </a:p>
          <a:p>
            <a:r>
              <a:rPr lang="en-GB" dirty="0" smtClean="0"/>
              <a:t>As IP unable to be amended looked at R&amp;D and then widened to include innovation cycle.  How to incentivise R&amp;D where no market?  </a:t>
            </a:r>
            <a:endParaRPr lang="en-GB" dirty="0"/>
          </a:p>
        </p:txBody>
      </p:sp>
    </p:spTree>
    <p:extLst>
      <p:ext uri="{BB962C8B-B14F-4D97-AF65-F5344CB8AC3E}">
        <p14:creationId xmlns:p14="http://schemas.microsoft.com/office/powerpoint/2010/main" val="3853337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4794" y="1114723"/>
            <a:ext cx="8280400" cy="5262979"/>
          </a:xfrm>
          <a:prstGeom prst="rect">
            <a:avLst/>
          </a:prstGeom>
          <a:noFill/>
        </p:spPr>
        <p:txBody>
          <a:bodyPr wrap="square" rtlCol="0">
            <a:spAutoFit/>
          </a:bodyPr>
          <a:lstStyle/>
          <a:p>
            <a:r>
              <a:rPr lang="en-GB" sz="2000" b="1" dirty="0" smtClean="0"/>
              <a:t>67</a:t>
            </a:r>
            <a:r>
              <a:rPr lang="en-GB" sz="2000" b="1" baseline="30000" dirty="0" smtClean="0"/>
              <a:t>th</a:t>
            </a:r>
            <a:r>
              <a:rPr lang="en-GB" sz="2000" b="1" dirty="0" smtClean="0"/>
              <a:t> WHA decision </a:t>
            </a:r>
            <a:r>
              <a:rPr lang="en-GB" sz="2000" dirty="0" smtClean="0"/>
              <a:t>– request to TDR explore financing for product R&amp;D</a:t>
            </a:r>
            <a:r>
              <a:rPr lang="en-GB" sz="2000" b="1" dirty="0" smtClean="0"/>
              <a:t> </a:t>
            </a:r>
          </a:p>
          <a:p>
            <a:pPr marL="1085850" lvl="2" indent="-171450">
              <a:buFont typeface="Arial" panose="020B0604020202020204" pitchFamily="34" charset="0"/>
              <a:buChar char="•"/>
            </a:pPr>
            <a:r>
              <a:rPr lang="en-GB" sz="1200" b="1" dirty="0"/>
              <a:t>Type III diseases</a:t>
            </a:r>
            <a:r>
              <a:rPr lang="en-GB" sz="1200" dirty="0"/>
              <a:t> found mostly in developing countries;</a:t>
            </a:r>
            <a:endParaRPr lang="en-GB" dirty="0"/>
          </a:p>
          <a:p>
            <a:pPr marL="1085850" lvl="2" indent="-171450">
              <a:buFont typeface="Arial" panose="020B0604020202020204" pitchFamily="34" charset="0"/>
              <a:buChar char="•"/>
            </a:pPr>
            <a:r>
              <a:rPr lang="en-GB" sz="1200" b="1" dirty="0"/>
              <a:t>Type II diseases</a:t>
            </a:r>
            <a:r>
              <a:rPr lang="en-GB" sz="1200" dirty="0"/>
              <a:t> that are in all countries, but the disease burden is greatest in the poorest; and</a:t>
            </a:r>
            <a:endParaRPr lang="en-GB" dirty="0"/>
          </a:p>
          <a:p>
            <a:pPr marL="1085850" lvl="2" indent="-171450">
              <a:buFont typeface="Arial" panose="020B0604020202020204" pitchFamily="34" charset="0"/>
              <a:buChar char="•"/>
            </a:pPr>
            <a:r>
              <a:rPr lang="en-GB" sz="1200" b="1" dirty="0"/>
              <a:t>Type I diseases </a:t>
            </a:r>
            <a:r>
              <a:rPr lang="en-GB" sz="1200" dirty="0"/>
              <a:t>that occur in all countries but where the R&amp;D needs in developing countries are not being met. </a:t>
            </a:r>
            <a:endParaRPr lang="en-GB" sz="3600" b="1" dirty="0"/>
          </a:p>
          <a:p>
            <a:pPr marL="266700" indent="-266700">
              <a:buFont typeface="Arial" panose="020B0604020202020204" pitchFamily="34" charset="0"/>
              <a:buChar char="•"/>
            </a:pPr>
            <a:endParaRPr lang="en-GB" sz="2000" b="1" dirty="0" smtClean="0"/>
          </a:p>
          <a:p>
            <a:r>
              <a:rPr lang="en-GB" sz="2000" b="1" dirty="0"/>
              <a:t>Report to inform Member State meeting </a:t>
            </a:r>
            <a:r>
              <a:rPr lang="en-GB" sz="2000" b="1" dirty="0" smtClean="0"/>
              <a:t>May 2016</a:t>
            </a:r>
            <a:r>
              <a:rPr lang="en-GB" sz="2000" b="1" dirty="0"/>
              <a:t>. </a:t>
            </a:r>
            <a:endParaRPr lang="en-GB" sz="2000" b="1" dirty="0" smtClean="0"/>
          </a:p>
          <a:p>
            <a:endParaRPr lang="en-GB" sz="2000" b="1" dirty="0"/>
          </a:p>
          <a:p>
            <a:r>
              <a:rPr lang="en-GB" sz="2000" b="1" dirty="0" smtClean="0"/>
              <a:t>Covers 3 areas:</a:t>
            </a:r>
          </a:p>
          <a:p>
            <a:pPr marL="266700" indent="-266700">
              <a:buFont typeface="Arial" panose="020B0604020202020204" pitchFamily="34" charset="0"/>
              <a:buChar char="•"/>
            </a:pPr>
            <a:endParaRPr lang="en-GB" sz="2000" b="1" dirty="0"/>
          </a:p>
          <a:p>
            <a:pPr marL="457200" lvl="0" indent="-457200">
              <a:buFont typeface="+mj-lt"/>
              <a:buAutoNum type="arabicPeriod"/>
            </a:pPr>
            <a:r>
              <a:rPr lang="en-GB" sz="2000" b="1" dirty="0" smtClean="0"/>
              <a:t> </a:t>
            </a:r>
            <a:r>
              <a:rPr lang="en-US" sz="2000" b="1" dirty="0"/>
              <a:t>Modelling a financial mechanism to support health product </a:t>
            </a:r>
            <a:r>
              <a:rPr lang="en-US" sz="2000" b="1" dirty="0" smtClean="0"/>
              <a:t>R&amp;D</a:t>
            </a:r>
          </a:p>
          <a:p>
            <a:pPr marL="914400" lvl="1" indent="-457200">
              <a:buFont typeface="Arial" panose="020B0604020202020204" pitchFamily="34" charset="0"/>
              <a:buChar char="•"/>
            </a:pPr>
            <a:r>
              <a:rPr lang="en-US" sz="1600" dirty="0" smtClean="0"/>
              <a:t>Portfolio-to-Impact tool (P2I)</a:t>
            </a:r>
          </a:p>
          <a:p>
            <a:pPr marL="914400" lvl="1" indent="-457200">
              <a:buFont typeface="Arial" panose="020B0604020202020204" pitchFamily="34" charset="0"/>
              <a:buChar char="•"/>
            </a:pPr>
            <a:r>
              <a:rPr lang="en-US" sz="1600" dirty="0" smtClean="0"/>
              <a:t>Scenarios showing funding  </a:t>
            </a:r>
            <a:r>
              <a:rPr lang="en-US" sz="1600" dirty="0" err="1" smtClean="0"/>
              <a:t>preclinicalto</a:t>
            </a:r>
            <a:r>
              <a:rPr lang="en-US" sz="1600" dirty="0" smtClean="0"/>
              <a:t> launch $1 - - - - - $500 million </a:t>
            </a:r>
          </a:p>
          <a:p>
            <a:pPr lvl="1"/>
            <a:endParaRPr lang="en-GB" dirty="0"/>
          </a:p>
          <a:p>
            <a:pPr marL="457200" indent="-457200">
              <a:buFont typeface="+mj-lt"/>
              <a:buAutoNum type="arabicPeriod"/>
            </a:pPr>
            <a:r>
              <a:rPr lang="en-US" sz="2000" b="1" dirty="0" smtClean="0"/>
              <a:t>Mapping </a:t>
            </a:r>
            <a:r>
              <a:rPr lang="en-US" sz="2000" b="1" dirty="0"/>
              <a:t>the health product pipeline - a compendium of Target Product Profiles </a:t>
            </a:r>
            <a:r>
              <a:rPr lang="en-US" sz="2000" b="1" dirty="0" smtClean="0"/>
              <a:t/>
            </a:r>
            <a:br>
              <a:rPr lang="en-US" sz="2000" b="1" dirty="0" smtClean="0"/>
            </a:br>
            <a:endParaRPr lang="en-US" sz="2000" b="1" dirty="0" smtClean="0"/>
          </a:p>
          <a:p>
            <a:pPr marL="457200" lvl="0" indent="-457200">
              <a:buFont typeface="+mj-lt"/>
              <a:buAutoNum type="arabicPeriod"/>
            </a:pPr>
            <a:r>
              <a:rPr lang="en-US" sz="2000" b="1" dirty="0"/>
              <a:t>Managing an R&amp;D portfolio – using expertise and </a:t>
            </a:r>
            <a:r>
              <a:rPr lang="en-US" sz="2000" b="1" dirty="0" smtClean="0"/>
              <a:t>incentivizing innovation</a:t>
            </a:r>
            <a:endParaRPr lang="en-US" sz="2400" dirty="0" smtClean="0">
              <a:latin typeface="Arial" panose="020B0604020202020204" pitchFamily="34" charset="0"/>
              <a:cs typeface="Arial" panose="020B0604020202020204" pitchFamily="34" charset="0"/>
            </a:endParaRPr>
          </a:p>
        </p:txBody>
      </p:sp>
      <p:sp>
        <p:nvSpPr>
          <p:cNvPr id="4" name="Text Box 4"/>
          <p:cNvSpPr txBox="1">
            <a:spLocks noChangeArrowheads="1"/>
          </p:cNvSpPr>
          <p:nvPr/>
        </p:nvSpPr>
        <p:spPr bwMode="auto">
          <a:xfrm>
            <a:off x="332612" y="178349"/>
            <a:ext cx="8564764" cy="755101"/>
          </a:xfrm>
          <a:prstGeom prst="rect">
            <a:avLst/>
          </a:prstGeom>
          <a:noFill/>
          <a:ln>
            <a:noFill/>
          </a:ln>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ea typeface="ÇlÇr ñæí©" charset="0"/>
              </a:rPr>
              <a:t>R&amp;D product financing</a:t>
            </a:r>
            <a:endParaRPr kumimoji="0" lang="en-US" sz="24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21753533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00.xml><?xml version="1.0" encoding="utf-8"?>
<p:tagLst xmlns:a="http://schemas.openxmlformats.org/drawingml/2006/main" xmlns:r="http://schemas.openxmlformats.org/officeDocument/2006/relationships" xmlns:p="http://schemas.openxmlformats.org/presentationml/2006/main">
  <p:tag name="NAME" val="Rectangle"/>
</p:tagLst>
</file>

<file path=ppt/tags/tag101.xml><?xml version="1.0" encoding="utf-8"?>
<p:tagLst xmlns:a="http://schemas.openxmlformats.org/drawingml/2006/main" xmlns:r="http://schemas.openxmlformats.org/officeDocument/2006/relationships" xmlns:p="http://schemas.openxmlformats.org/presentationml/2006/main">
  <p:tag name="NAME" val="Rectangle"/>
</p:tagLst>
</file>

<file path=ppt/tags/tag102.xml><?xml version="1.0" encoding="utf-8"?>
<p:tagLst xmlns:a="http://schemas.openxmlformats.org/drawingml/2006/main" xmlns:r="http://schemas.openxmlformats.org/officeDocument/2006/relationships" xmlns:p="http://schemas.openxmlformats.org/presentationml/2006/main">
  <p:tag name="NAME" val="Rectangle"/>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xml><?xml version="1.0" encoding="utf-8"?>
<p:tagLst xmlns:a="http://schemas.openxmlformats.org/drawingml/2006/main" xmlns:r="http://schemas.openxmlformats.org/officeDocument/2006/relationships" xmlns:p="http://schemas.openxmlformats.org/presentationml/2006/main">
  <p:tag name="NAME" val="Moon"/>
  <p:tag name="TYPE" val="McK 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NAME" val="Rectangle"/>
</p:tagLst>
</file>

<file path=ppt/tags/tag24.xml><?xml version="1.0" encoding="utf-8"?>
<p:tagLst xmlns:a="http://schemas.openxmlformats.org/drawingml/2006/main" xmlns:r="http://schemas.openxmlformats.org/officeDocument/2006/relationships" xmlns:p="http://schemas.openxmlformats.org/presentationml/2006/main">
  <p:tag name="NAME" val="Rectangle"/>
</p:tagLst>
</file>

<file path=ppt/tags/tag25.xml><?xml version="1.0" encoding="utf-8"?>
<p:tagLst xmlns:a="http://schemas.openxmlformats.org/drawingml/2006/main" xmlns:r="http://schemas.openxmlformats.org/officeDocument/2006/relationships" xmlns:p="http://schemas.openxmlformats.org/presentationml/2006/main">
  <p:tag name="NAME" val="Rectangle"/>
</p:tagLst>
</file>

<file path=ppt/tags/tag26.xml><?xml version="1.0" encoding="utf-8"?>
<p:tagLst xmlns:a="http://schemas.openxmlformats.org/drawingml/2006/main" xmlns:r="http://schemas.openxmlformats.org/officeDocument/2006/relationships" xmlns:p="http://schemas.openxmlformats.org/presentationml/2006/main">
  <p:tag name="NAME" val="Rectangle"/>
</p:tagLst>
</file>

<file path=ppt/tags/tag27.xml><?xml version="1.0" encoding="utf-8"?>
<p:tagLst xmlns:a="http://schemas.openxmlformats.org/drawingml/2006/main" xmlns:r="http://schemas.openxmlformats.org/officeDocument/2006/relationships" xmlns:p="http://schemas.openxmlformats.org/presentationml/2006/main">
  <p:tag name="NAME" val="Rectangl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NAME" val="Rectangle"/>
</p:tagLst>
</file>

<file path=ppt/tags/tag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0.xml><?xml version="1.0" encoding="utf-8"?>
<p:tagLst xmlns:a="http://schemas.openxmlformats.org/drawingml/2006/main" xmlns:r="http://schemas.openxmlformats.org/officeDocument/2006/relationships" xmlns:p="http://schemas.openxmlformats.org/presentationml/2006/main">
  <p:tag name="NAME" val="Rectangle"/>
</p:tagLst>
</file>

<file path=ppt/tags/tag31.xml><?xml version="1.0" encoding="utf-8"?>
<p:tagLst xmlns:a="http://schemas.openxmlformats.org/drawingml/2006/main" xmlns:r="http://schemas.openxmlformats.org/officeDocument/2006/relationships" xmlns:p="http://schemas.openxmlformats.org/presentationml/2006/main">
  <p:tag name="NAME" val="Rectangle"/>
</p:tagLst>
</file>

<file path=ppt/tags/tag32.xml><?xml version="1.0" encoding="utf-8"?>
<p:tagLst xmlns:a="http://schemas.openxmlformats.org/drawingml/2006/main" xmlns:r="http://schemas.openxmlformats.org/officeDocument/2006/relationships" xmlns:p="http://schemas.openxmlformats.org/presentationml/2006/main">
  <p:tag name="NAME" val="Rectangle"/>
</p:tagLst>
</file>

<file path=ppt/tags/tag33.xml><?xml version="1.0" encoding="utf-8"?>
<p:tagLst xmlns:a="http://schemas.openxmlformats.org/drawingml/2006/main" xmlns:r="http://schemas.openxmlformats.org/officeDocument/2006/relationships" xmlns:p="http://schemas.openxmlformats.org/presentationml/2006/main">
  <p:tag name="NAME" val="Rectangle"/>
</p:tagLst>
</file>

<file path=ppt/tags/tag34.xml><?xml version="1.0" encoding="utf-8"?>
<p:tagLst xmlns:a="http://schemas.openxmlformats.org/drawingml/2006/main" xmlns:r="http://schemas.openxmlformats.org/officeDocument/2006/relationships" xmlns:p="http://schemas.openxmlformats.org/presentationml/2006/main">
  <p:tag name="NAME" val="Rectangle"/>
</p:tagLst>
</file>

<file path=ppt/tags/tag35.xml><?xml version="1.0" encoding="utf-8"?>
<p:tagLst xmlns:a="http://schemas.openxmlformats.org/drawingml/2006/main" xmlns:r="http://schemas.openxmlformats.org/officeDocument/2006/relationships" xmlns:p="http://schemas.openxmlformats.org/presentationml/2006/main">
  <p:tag name="NAME" val="Rectangle"/>
</p:tagLst>
</file>

<file path=ppt/tags/tag36.xml><?xml version="1.0" encoding="utf-8"?>
<p:tagLst xmlns:a="http://schemas.openxmlformats.org/drawingml/2006/main" xmlns:r="http://schemas.openxmlformats.org/officeDocument/2006/relationships" xmlns:p="http://schemas.openxmlformats.org/presentationml/2006/main">
  <p:tag name="NAME" val="Rectangle"/>
</p:tagLst>
</file>

<file path=ppt/tags/tag37.xml><?xml version="1.0" encoding="utf-8"?>
<p:tagLst xmlns:a="http://schemas.openxmlformats.org/drawingml/2006/main" xmlns:r="http://schemas.openxmlformats.org/officeDocument/2006/relationships" xmlns:p="http://schemas.openxmlformats.org/presentationml/2006/main">
  <p:tag name="NAME" val="Rectangle"/>
</p:tagLst>
</file>

<file path=ppt/tags/tag38.xml><?xml version="1.0" encoding="utf-8"?>
<p:tagLst xmlns:a="http://schemas.openxmlformats.org/drawingml/2006/main" xmlns:r="http://schemas.openxmlformats.org/officeDocument/2006/relationships" xmlns:p="http://schemas.openxmlformats.org/presentationml/2006/main">
  <p:tag name="NAME" val="Rectangle"/>
</p:tagLst>
</file>

<file path=ppt/tags/tag39.xml><?xml version="1.0" encoding="utf-8"?>
<p:tagLst xmlns:a="http://schemas.openxmlformats.org/drawingml/2006/main" xmlns:r="http://schemas.openxmlformats.org/officeDocument/2006/relationships" xmlns:p="http://schemas.openxmlformats.org/presentationml/2006/main">
  <p:tag name="NAME" val="Rectangle"/>
</p:tagLst>
</file>

<file path=ppt/tags/tag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40.xml><?xml version="1.0" encoding="utf-8"?>
<p:tagLst xmlns:a="http://schemas.openxmlformats.org/drawingml/2006/main" xmlns:r="http://schemas.openxmlformats.org/officeDocument/2006/relationships" xmlns:p="http://schemas.openxmlformats.org/presentationml/2006/main">
  <p:tag name="NAME" val="Rectangle"/>
</p:tagLst>
</file>

<file path=ppt/tags/tag41.xml><?xml version="1.0" encoding="utf-8"?>
<p:tagLst xmlns:a="http://schemas.openxmlformats.org/drawingml/2006/main" xmlns:r="http://schemas.openxmlformats.org/officeDocument/2006/relationships" xmlns:p="http://schemas.openxmlformats.org/presentationml/2006/main">
  <p:tag name="NAME" val="Rectangle"/>
</p:tagLst>
</file>

<file path=ppt/tags/tag42.xml><?xml version="1.0" encoding="utf-8"?>
<p:tagLst xmlns:a="http://schemas.openxmlformats.org/drawingml/2006/main" xmlns:r="http://schemas.openxmlformats.org/officeDocument/2006/relationships" xmlns:p="http://schemas.openxmlformats.org/presentationml/2006/main">
  <p:tag name="NAME" val="Rectangle"/>
</p:tagLst>
</file>

<file path=ppt/tags/tag43.xml><?xml version="1.0" encoding="utf-8"?>
<p:tagLst xmlns:a="http://schemas.openxmlformats.org/drawingml/2006/main" xmlns:r="http://schemas.openxmlformats.org/officeDocument/2006/relationships" xmlns:p="http://schemas.openxmlformats.org/presentationml/2006/main">
  <p:tag name="NAME" val="Rectangle"/>
</p:tagLst>
</file>

<file path=ppt/tags/tag44.xml><?xml version="1.0" encoding="utf-8"?>
<p:tagLst xmlns:a="http://schemas.openxmlformats.org/drawingml/2006/main" xmlns:r="http://schemas.openxmlformats.org/officeDocument/2006/relationships" xmlns:p="http://schemas.openxmlformats.org/presentationml/2006/main">
  <p:tag name="NAME" val="Rectangl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NAME" val="Rectangle"/>
</p:tagLst>
</file>

<file path=ppt/tags/tag47.xml><?xml version="1.0" encoding="utf-8"?>
<p:tagLst xmlns:a="http://schemas.openxmlformats.org/drawingml/2006/main" xmlns:r="http://schemas.openxmlformats.org/officeDocument/2006/relationships" xmlns:p="http://schemas.openxmlformats.org/presentationml/2006/main">
  <p:tag name="NAME" val="Rectangl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NAME" val="Rectangl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Rectangle"/>
</p:tagLst>
</file>

<file path=ppt/tags/tag51.xml><?xml version="1.0" encoding="utf-8"?>
<p:tagLst xmlns:a="http://schemas.openxmlformats.org/drawingml/2006/main" xmlns:r="http://schemas.openxmlformats.org/officeDocument/2006/relationships" xmlns:p="http://schemas.openxmlformats.org/presentationml/2006/main">
  <p:tag name="NAME" val="Rectangle"/>
</p:tagLst>
</file>

<file path=ppt/tags/tag52.xml><?xml version="1.0" encoding="utf-8"?>
<p:tagLst xmlns:a="http://schemas.openxmlformats.org/drawingml/2006/main" xmlns:r="http://schemas.openxmlformats.org/officeDocument/2006/relationships" xmlns:p="http://schemas.openxmlformats.org/presentationml/2006/main">
  <p:tag name="NAME" val="Rectangle"/>
</p:tagLst>
</file>

<file path=ppt/tags/tag53.xml><?xml version="1.0" encoding="utf-8"?>
<p:tagLst xmlns:a="http://schemas.openxmlformats.org/drawingml/2006/main" xmlns:r="http://schemas.openxmlformats.org/officeDocument/2006/relationships" xmlns:p="http://schemas.openxmlformats.org/presentationml/2006/main">
  <p:tag name="NAME" val="Rectangle"/>
</p:tagLst>
</file>

<file path=ppt/tags/tag54.xml><?xml version="1.0" encoding="utf-8"?>
<p:tagLst xmlns:a="http://schemas.openxmlformats.org/drawingml/2006/main" xmlns:r="http://schemas.openxmlformats.org/officeDocument/2006/relationships" xmlns:p="http://schemas.openxmlformats.org/presentationml/2006/main">
  <p:tag name="NAME" val="Rectangle"/>
</p:tagLst>
</file>

<file path=ppt/tags/tag55.xml><?xml version="1.0" encoding="utf-8"?>
<p:tagLst xmlns:a="http://schemas.openxmlformats.org/drawingml/2006/main" xmlns:r="http://schemas.openxmlformats.org/officeDocument/2006/relationships" xmlns:p="http://schemas.openxmlformats.org/presentationml/2006/main">
  <p:tag name="NAME" val="Rectangle"/>
</p:tagLst>
</file>

<file path=ppt/tags/tag56.xml><?xml version="1.0" encoding="utf-8"?>
<p:tagLst xmlns:a="http://schemas.openxmlformats.org/drawingml/2006/main" xmlns:r="http://schemas.openxmlformats.org/officeDocument/2006/relationships" xmlns:p="http://schemas.openxmlformats.org/presentationml/2006/main">
  <p:tag name="NAME" val="Rectangle"/>
</p:tagLst>
</file>

<file path=ppt/tags/tag57.xml><?xml version="1.0" encoding="utf-8"?>
<p:tagLst xmlns:a="http://schemas.openxmlformats.org/drawingml/2006/main" xmlns:r="http://schemas.openxmlformats.org/officeDocument/2006/relationships" xmlns:p="http://schemas.openxmlformats.org/presentationml/2006/main">
  <p:tag name="NAME" val="Rectangle"/>
</p:tagLst>
</file>

<file path=ppt/tags/tag58.xml><?xml version="1.0" encoding="utf-8"?>
<p:tagLst xmlns:a="http://schemas.openxmlformats.org/drawingml/2006/main" xmlns:r="http://schemas.openxmlformats.org/officeDocument/2006/relationships" xmlns:p="http://schemas.openxmlformats.org/presentationml/2006/main">
  <p:tag name="NAME" val="Rectangle"/>
</p:tagLst>
</file>

<file path=ppt/tags/tag59.xml><?xml version="1.0" encoding="utf-8"?>
<p:tagLst xmlns:a="http://schemas.openxmlformats.org/drawingml/2006/main" xmlns:r="http://schemas.openxmlformats.org/officeDocument/2006/relationships" xmlns:p="http://schemas.openxmlformats.org/presentationml/2006/main">
  <p:tag name="NAME" val="Rectangle"/>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NAME" val="Rectangle"/>
</p:tagLst>
</file>

<file path=ppt/tags/tag61.xml><?xml version="1.0" encoding="utf-8"?>
<p:tagLst xmlns:a="http://schemas.openxmlformats.org/drawingml/2006/main" xmlns:r="http://schemas.openxmlformats.org/officeDocument/2006/relationships" xmlns:p="http://schemas.openxmlformats.org/presentationml/2006/main">
  <p:tag name="NAME" val="Rectangle"/>
</p:tagLst>
</file>

<file path=ppt/tags/tag62.xml><?xml version="1.0" encoding="utf-8"?>
<p:tagLst xmlns:a="http://schemas.openxmlformats.org/drawingml/2006/main" xmlns:r="http://schemas.openxmlformats.org/officeDocument/2006/relationships" xmlns:p="http://schemas.openxmlformats.org/presentationml/2006/main">
  <p:tag name="NAME" val="Rectangle"/>
</p:tagLst>
</file>

<file path=ppt/tags/tag63.xml><?xml version="1.0" encoding="utf-8"?>
<p:tagLst xmlns:a="http://schemas.openxmlformats.org/drawingml/2006/main" xmlns:r="http://schemas.openxmlformats.org/officeDocument/2006/relationships" xmlns:p="http://schemas.openxmlformats.org/presentationml/2006/main">
  <p:tag name="NAME" val="Rectangle"/>
</p:tagLst>
</file>

<file path=ppt/tags/tag64.xml><?xml version="1.0" encoding="utf-8"?>
<p:tagLst xmlns:a="http://schemas.openxmlformats.org/drawingml/2006/main" xmlns:r="http://schemas.openxmlformats.org/officeDocument/2006/relationships" xmlns:p="http://schemas.openxmlformats.org/presentationml/2006/main">
  <p:tag name="NAME" val="Rectangle"/>
</p:tagLst>
</file>

<file path=ppt/tags/tag65.xml><?xml version="1.0" encoding="utf-8"?>
<p:tagLst xmlns:a="http://schemas.openxmlformats.org/drawingml/2006/main" xmlns:r="http://schemas.openxmlformats.org/officeDocument/2006/relationships" xmlns:p="http://schemas.openxmlformats.org/presentationml/2006/main">
  <p:tag name="NAME" val="Rectangle"/>
</p:tagLst>
</file>

<file path=ppt/tags/tag66.xml><?xml version="1.0" encoding="utf-8"?>
<p:tagLst xmlns:a="http://schemas.openxmlformats.org/drawingml/2006/main" xmlns:r="http://schemas.openxmlformats.org/officeDocument/2006/relationships" xmlns:p="http://schemas.openxmlformats.org/presentationml/2006/main">
  <p:tag name="NAME" val="Rectangle"/>
</p:tagLst>
</file>

<file path=ppt/tags/tag67.xml><?xml version="1.0" encoding="utf-8"?>
<p:tagLst xmlns:a="http://schemas.openxmlformats.org/drawingml/2006/main" xmlns:r="http://schemas.openxmlformats.org/officeDocument/2006/relationships" xmlns:p="http://schemas.openxmlformats.org/presentationml/2006/main">
  <p:tag name="NAME" val="Rectangl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NAME" val="Rectangle"/>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70.xml><?xml version="1.0" encoding="utf-8"?>
<p:tagLst xmlns:a="http://schemas.openxmlformats.org/drawingml/2006/main" xmlns:r="http://schemas.openxmlformats.org/officeDocument/2006/relationships" xmlns:p="http://schemas.openxmlformats.org/presentationml/2006/main">
  <p:tag name="NAME" val="Rectangle"/>
</p:tagLst>
</file>

<file path=ppt/tags/tag71.xml><?xml version="1.0" encoding="utf-8"?>
<p:tagLst xmlns:a="http://schemas.openxmlformats.org/drawingml/2006/main" xmlns:r="http://schemas.openxmlformats.org/officeDocument/2006/relationships" xmlns:p="http://schemas.openxmlformats.org/presentationml/2006/main">
  <p:tag name="NAME" val="Rectangle"/>
</p:tagLst>
</file>

<file path=ppt/tags/tag72.xml><?xml version="1.0" encoding="utf-8"?>
<p:tagLst xmlns:a="http://schemas.openxmlformats.org/drawingml/2006/main" xmlns:r="http://schemas.openxmlformats.org/officeDocument/2006/relationships" xmlns:p="http://schemas.openxmlformats.org/presentationml/2006/main">
  <p:tag name="NAME" val="Rectangle"/>
</p:tagLst>
</file>

<file path=ppt/tags/tag73.xml><?xml version="1.0" encoding="utf-8"?>
<p:tagLst xmlns:a="http://schemas.openxmlformats.org/drawingml/2006/main" xmlns:r="http://schemas.openxmlformats.org/officeDocument/2006/relationships" xmlns:p="http://schemas.openxmlformats.org/presentationml/2006/main">
  <p:tag name="NAME" val="Rectangle"/>
</p:tagLst>
</file>

<file path=ppt/tags/tag74.xml><?xml version="1.0" encoding="utf-8"?>
<p:tagLst xmlns:a="http://schemas.openxmlformats.org/drawingml/2006/main" xmlns:r="http://schemas.openxmlformats.org/officeDocument/2006/relationships" xmlns:p="http://schemas.openxmlformats.org/presentationml/2006/main">
  <p:tag name="NAME" val="Rectangle"/>
</p:tagLst>
</file>

<file path=ppt/tags/tag75.xml><?xml version="1.0" encoding="utf-8"?>
<p:tagLst xmlns:a="http://schemas.openxmlformats.org/drawingml/2006/main" xmlns:r="http://schemas.openxmlformats.org/officeDocument/2006/relationships" xmlns:p="http://schemas.openxmlformats.org/presentationml/2006/main">
  <p:tag name="NAME" val="Rectangle"/>
</p:tagLst>
</file>

<file path=ppt/tags/tag76.xml><?xml version="1.0" encoding="utf-8"?>
<p:tagLst xmlns:a="http://schemas.openxmlformats.org/drawingml/2006/main" xmlns:r="http://schemas.openxmlformats.org/officeDocument/2006/relationships" xmlns:p="http://schemas.openxmlformats.org/presentationml/2006/main">
  <p:tag name="NAME" val="Rectangle"/>
</p:tagLst>
</file>

<file path=ppt/tags/tag77.xml><?xml version="1.0" encoding="utf-8"?>
<p:tagLst xmlns:a="http://schemas.openxmlformats.org/drawingml/2006/main" xmlns:r="http://schemas.openxmlformats.org/officeDocument/2006/relationships" xmlns:p="http://schemas.openxmlformats.org/presentationml/2006/main">
  <p:tag name="NAME" val="Rectangle"/>
</p:tagLst>
</file>

<file path=ppt/tags/tag78.xml><?xml version="1.0" encoding="utf-8"?>
<p:tagLst xmlns:a="http://schemas.openxmlformats.org/drawingml/2006/main" xmlns:r="http://schemas.openxmlformats.org/officeDocument/2006/relationships" xmlns:p="http://schemas.openxmlformats.org/presentationml/2006/main">
  <p:tag name="NAME" val="Rectangle"/>
</p:tagLst>
</file>

<file path=ppt/tags/tag79.xml><?xml version="1.0" encoding="utf-8"?>
<p:tagLst xmlns:a="http://schemas.openxmlformats.org/drawingml/2006/main" xmlns:r="http://schemas.openxmlformats.org/officeDocument/2006/relationships" xmlns:p="http://schemas.openxmlformats.org/presentationml/2006/main">
  <p:tag name="NAME" val="Rectangle"/>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80.xml><?xml version="1.0" encoding="utf-8"?>
<p:tagLst xmlns:a="http://schemas.openxmlformats.org/drawingml/2006/main" xmlns:r="http://schemas.openxmlformats.org/officeDocument/2006/relationships" xmlns:p="http://schemas.openxmlformats.org/presentationml/2006/main">
  <p:tag name="NAME" val="Rectangle"/>
</p:tagLst>
</file>

<file path=ppt/tags/tag81.xml><?xml version="1.0" encoding="utf-8"?>
<p:tagLst xmlns:a="http://schemas.openxmlformats.org/drawingml/2006/main" xmlns:r="http://schemas.openxmlformats.org/officeDocument/2006/relationships" xmlns:p="http://schemas.openxmlformats.org/presentationml/2006/main">
  <p:tag name="NAME" val="Rectangle"/>
</p:tagLst>
</file>

<file path=ppt/tags/tag82.xml><?xml version="1.0" encoding="utf-8"?>
<p:tagLst xmlns:a="http://schemas.openxmlformats.org/drawingml/2006/main" xmlns:r="http://schemas.openxmlformats.org/officeDocument/2006/relationships" xmlns:p="http://schemas.openxmlformats.org/presentationml/2006/main">
  <p:tag name="NAME" val="Rectangle"/>
</p:tagLst>
</file>

<file path=ppt/tags/tag83.xml><?xml version="1.0" encoding="utf-8"?>
<p:tagLst xmlns:a="http://schemas.openxmlformats.org/drawingml/2006/main" xmlns:r="http://schemas.openxmlformats.org/officeDocument/2006/relationships" xmlns:p="http://schemas.openxmlformats.org/presentationml/2006/main">
  <p:tag name="NAME" val="Rectangle"/>
</p:tagLst>
</file>

<file path=ppt/tags/tag84.xml><?xml version="1.0" encoding="utf-8"?>
<p:tagLst xmlns:a="http://schemas.openxmlformats.org/drawingml/2006/main" xmlns:r="http://schemas.openxmlformats.org/officeDocument/2006/relationships" xmlns:p="http://schemas.openxmlformats.org/presentationml/2006/main">
  <p:tag name="NAME" val="Rectangle"/>
</p:tagLst>
</file>

<file path=ppt/tags/tag85.xml><?xml version="1.0" encoding="utf-8"?>
<p:tagLst xmlns:a="http://schemas.openxmlformats.org/drawingml/2006/main" xmlns:r="http://schemas.openxmlformats.org/officeDocument/2006/relationships" xmlns:p="http://schemas.openxmlformats.org/presentationml/2006/main">
  <p:tag name="NAME" val="Rectangle"/>
</p:tagLst>
</file>

<file path=ppt/tags/tag86.xml><?xml version="1.0" encoding="utf-8"?>
<p:tagLst xmlns:a="http://schemas.openxmlformats.org/drawingml/2006/main" xmlns:r="http://schemas.openxmlformats.org/officeDocument/2006/relationships" xmlns:p="http://schemas.openxmlformats.org/presentationml/2006/main">
  <p:tag name="NAME" val="Rectangle"/>
</p:tagLst>
</file>

<file path=ppt/tags/tag87.xml><?xml version="1.0" encoding="utf-8"?>
<p:tagLst xmlns:a="http://schemas.openxmlformats.org/drawingml/2006/main" xmlns:r="http://schemas.openxmlformats.org/officeDocument/2006/relationships" xmlns:p="http://schemas.openxmlformats.org/presentationml/2006/main">
  <p:tag name="NAME" val="Rectangl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NAME" val="Rectangle"/>
</p:tagLst>
</file>

<file path=ppt/tags/tag9.xml><?xml version="1.0" encoding="utf-8"?>
<p:tagLst xmlns:a="http://schemas.openxmlformats.org/drawingml/2006/main" xmlns:r="http://schemas.openxmlformats.org/officeDocument/2006/relationships" xmlns:p="http://schemas.openxmlformats.org/presentationml/2006/main">
  <p:tag name="NAME" val="Moon"/>
</p:tagLst>
</file>

<file path=ppt/tags/tag90.xml><?xml version="1.0" encoding="utf-8"?>
<p:tagLst xmlns:a="http://schemas.openxmlformats.org/drawingml/2006/main" xmlns:r="http://schemas.openxmlformats.org/officeDocument/2006/relationships" xmlns:p="http://schemas.openxmlformats.org/presentationml/2006/main">
  <p:tag name="NAME" val="Rectangle"/>
</p:tagLst>
</file>

<file path=ppt/tags/tag91.xml><?xml version="1.0" encoding="utf-8"?>
<p:tagLst xmlns:a="http://schemas.openxmlformats.org/drawingml/2006/main" xmlns:r="http://schemas.openxmlformats.org/officeDocument/2006/relationships" xmlns:p="http://schemas.openxmlformats.org/presentationml/2006/main">
  <p:tag name="NAME" val="Rectangle"/>
</p:tagLst>
</file>

<file path=ppt/tags/tag92.xml><?xml version="1.0" encoding="utf-8"?>
<p:tagLst xmlns:a="http://schemas.openxmlformats.org/drawingml/2006/main" xmlns:r="http://schemas.openxmlformats.org/officeDocument/2006/relationships" xmlns:p="http://schemas.openxmlformats.org/presentationml/2006/main">
  <p:tag name="NAME" val="Rectangle"/>
</p:tagLst>
</file>

<file path=ppt/tags/tag93.xml><?xml version="1.0" encoding="utf-8"?>
<p:tagLst xmlns:a="http://schemas.openxmlformats.org/drawingml/2006/main" xmlns:r="http://schemas.openxmlformats.org/officeDocument/2006/relationships" xmlns:p="http://schemas.openxmlformats.org/presentationml/2006/main">
  <p:tag name="NAME" val="Rectangle"/>
</p:tagLst>
</file>

<file path=ppt/tags/tag94.xml><?xml version="1.0" encoding="utf-8"?>
<p:tagLst xmlns:a="http://schemas.openxmlformats.org/drawingml/2006/main" xmlns:r="http://schemas.openxmlformats.org/officeDocument/2006/relationships" xmlns:p="http://schemas.openxmlformats.org/presentationml/2006/main">
  <p:tag name="NAME" val="Rectangle"/>
</p:tagLst>
</file>

<file path=ppt/tags/tag95.xml><?xml version="1.0" encoding="utf-8"?>
<p:tagLst xmlns:a="http://schemas.openxmlformats.org/drawingml/2006/main" xmlns:r="http://schemas.openxmlformats.org/officeDocument/2006/relationships" xmlns:p="http://schemas.openxmlformats.org/presentationml/2006/main">
  <p:tag name="NAME" val="Rectangle"/>
</p:tagLst>
</file>

<file path=ppt/tags/tag96.xml><?xml version="1.0" encoding="utf-8"?>
<p:tagLst xmlns:a="http://schemas.openxmlformats.org/drawingml/2006/main" xmlns:r="http://schemas.openxmlformats.org/officeDocument/2006/relationships" xmlns:p="http://schemas.openxmlformats.org/presentationml/2006/main">
  <p:tag name="NAME" val="Rectangle"/>
</p:tagLst>
</file>

<file path=ppt/tags/tag97.xml><?xml version="1.0" encoding="utf-8"?>
<p:tagLst xmlns:a="http://schemas.openxmlformats.org/drawingml/2006/main" xmlns:r="http://schemas.openxmlformats.org/officeDocument/2006/relationships" xmlns:p="http://schemas.openxmlformats.org/presentationml/2006/main">
  <p:tag name="NAME" val="Rectangle"/>
</p:tagLst>
</file>

<file path=ppt/tags/tag98.xml><?xml version="1.0" encoding="utf-8"?>
<p:tagLst xmlns:a="http://schemas.openxmlformats.org/drawingml/2006/main" xmlns:r="http://schemas.openxmlformats.org/officeDocument/2006/relationships" xmlns:p="http://schemas.openxmlformats.org/presentationml/2006/main">
  <p:tag name="NAME" val="Rectangle"/>
</p:tagLst>
</file>

<file path=ppt/tags/tag99.xml><?xml version="1.0" encoding="utf-8"?>
<p:tagLst xmlns:a="http://schemas.openxmlformats.org/drawingml/2006/main" xmlns:r="http://schemas.openxmlformats.org/officeDocument/2006/relationships" xmlns:p="http://schemas.openxmlformats.org/presentationml/2006/main">
  <p:tag name="NAME" val="Rectangle"/>
</p:tagLst>
</file>

<file path=ppt/theme/_rels/them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TDR GHTC_Adv-Com_2015-12-10 (3)">
  <a:themeElements>
    <a:clrScheme name="Current">
      <a:dk1>
        <a:srgbClr val="000000"/>
      </a:dk1>
      <a:lt1>
        <a:srgbClr val="FFFFFF"/>
      </a:lt1>
      <a:dk2>
        <a:srgbClr val="08A1D9"/>
      </a:dk2>
      <a:lt2>
        <a:srgbClr val="CDD7D9"/>
      </a:lt2>
      <a:accent1>
        <a:srgbClr val="797B7E"/>
      </a:accent1>
      <a:accent2>
        <a:srgbClr val="F96A1B"/>
      </a:accent2>
      <a:accent3>
        <a:srgbClr val="08A1D9"/>
      </a:accent3>
      <a:accent4>
        <a:srgbClr val="7C984A"/>
      </a:accent4>
      <a:accent5>
        <a:srgbClr val="C2AD8D"/>
      </a:accent5>
      <a:accent6>
        <a:srgbClr val="808080"/>
      </a:accent6>
      <a:hlink>
        <a:srgbClr val="08A1D9"/>
      </a:hlink>
      <a:folHlink>
        <a:srgbClr val="7C984A"/>
      </a:folHlink>
    </a:clrScheme>
    <a:fontScheme name="Custom 40">
      <a:majorFont>
        <a:latin typeface="Cambr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8A1D9"/>
        </a:dk2>
        <a:lt2>
          <a:srgbClr val="CDD7D9"/>
        </a:lt2>
        <a:accent1>
          <a:srgbClr val="797B7E"/>
        </a:accent1>
        <a:accent2>
          <a:srgbClr val="F96A1B"/>
        </a:accent2>
        <a:accent3>
          <a:srgbClr val="08A1D9"/>
        </a:accent3>
        <a:accent4>
          <a:srgbClr val="7C984A"/>
        </a:accent4>
        <a:accent5>
          <a:srgbClr val="C2AD8D"/>
        </a:accent5>
        <a:accent6>
          <a:srgbClr val="808080"/>
        </a:accent6>
        <a:hlink>
          <a:srgbClr val="08A1D9"/>
        </a:hlink>
        <a:folHlink>
          <a:srgbClr val="7C984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DR PPT template 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Default Design">
  <a:themeElements>
    <a:clrScheme name="Custom 2">
      <a:dk1>
        <a:srgbClr val="515153"/>
      </a:dk1>
      <a:lt1>
        <a:srgbClr val="FFFFFF"/>
      </a:lt1>
      <a:dk2>
        <a:srgbClr val="4B7998"/>
      </a:dk2>
      <a:lt2>
        <a:srgbClr val="E6E7E8"/>
      </a:lt2>
      <a:accent1>
        <a:srgbClr val="C4C6C8"/>
      </a:accent1>
      <a:accent2>
        <a:srgbClr val="9F7D3F"/>
      </a:accent2>
      <a:accent3>
        <a:srgbClr val="FFFFFF"/>
      </a:accent3>
      <a:accent4>
        <a:srgbClr val="444446"/>
      </a:accent4>
      <a:accent5>
        <a:srgbClr val="DEDFE0"/>
      </a:accent5>
      <a:accent6>
        <a:srgbClr val="907138"/>
      </a:accent6>
      <a:hlink>
        <a:srgbClr val="FFFFFF"/>
      </a:hlink>
      <a:folHlink>
        <a:srgbClr val="FFFFFF"/>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0"/>
          </a:spcBef>
          <a:spcAft>
            <a:spcPct val="0"/>
          </a:spcAft>
          <a:buClrTx/>
          <a:buSzTx/>
          <a:buFontTx/>
          <a:buNone/>
          <a:tabLst/>
          <a:defRPr kumimoji="0" lang="en-US" sz="900" b="0" i="0" u="none" strike="noStrike" cap="none" normalizeH="0" baseline="0" smtClean="0">
            <a:ln>
              <a:noFill/>
            </a:ln>
            <a:solidFill>
              <a:schemeClr val="bg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0"/>
          </a:spcBef>
          <a:spcAft>
            <a:spcPct val="0"/>
          </a:spcAft>
          <a:buClrTx/>
          <a:buSzTx/>
          <a:buFontTx/>
          <a:buNone/>
          <a:tabLst/>
          <a:defRPr kumimoji="0" lang="en-US" sz="900" b="0" i="0" u="none" strike="noStrike" cap="none" normalizeH="0" baseline="0" smtClean="0">
            <a:ln>
              <a:noFill/>
            </a:ln>
            <a:solidFill>
              <a:schemeClr val="bg1"/>
            </a:solidFill>
            <a:effectLst/>
            <a:latin typeface="Calibri" pitchFamily="34" charset="0"/>
          </a:defRPr>
        </a:defPPr>
      </a:lstStyle>
    </a:lnDef>
  </a:objectDefaults>
  <a:extraClrSchemeLst>
    <a:extraClrScheme>
      <a:clrScheme name="Default Design 1">
        <a:dk1>
          <a:srgbClr val="515153"/>
        </a:dk1>
        <a:lt1>
          <a:srgbClr val="FFFFFF"/>
        </a:lt1>
        <a:dk2>
          <a:srgbClr val="4B7998"/>
        </a:dk2>
        <a:lt2>
          <a:srgbClr val="E6E7E8"/>
        </a:lt2>
        <a:accent1>
          <a:srgbClr val="C4C6C8"/>
        </a:accent1>
        <a:accent2>
          <a:srgbClr val="9F7D3F"/>
        </a:accent2>
        <a:accent3>
          <a:srgbClr val="FFFFFF"/>
        </a:accent3>
        <a:accent4>
          <a:srgbClr val="444446"/>
        </a:accent4>
        <a:accent5>
          <a:srgbClr val="DEDFE0"/>
        </a:accent5>
        <a:accent6>
          <a:srgbClr val="907138"/>
        </a:accent6>
        <a:hlink>
          <a:srgbClr val="B32317"/>
        </a:hlink>
        <a:folHlink>
          <a:srgbClr val="B2BB1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TDR GHTC_Adv-Com_2015-12-10 (3)</Template>
  <TotalTime>2003</TotalTime>
  <Words>2141</Words>
  <Application>Microsoft Office PowerPoint</Application>
  <PresentationFormat>On-screen Show (4:3)</PresentationFormat>
  <Paragraphs>368</Paragraphs>
  <Slides>28</Slides>
  <Notes>8</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28</vt:i4>
      </vt:variant>
    </vt:vector>
  </HeadingPairs>
  <TitlesOfParts>
    <vt:vector size="40" baseType="lpstr">
      <vt:lpstr>ＭＳ Ｐゴシック</vt:lpstr>
      <vt:lpstr>Arial</vt:lpstr>
      <vt:lpstr>Calibri</vt:lpstr>
      <vt:lpstr>Cambria</vt:lpstr>
      <vt:lpstr>ÇlÇr ñæí©</vt:lpstr>
      <vt:lpstr>Franklin Gothic Book</vt:lpstr>
      <vt:lpstr>Helvetica</vt:lpstr>
      <vt:lpstr>Wingdings</vt:lpstr>
      <vt:lpstr>TDR GHTC_Adv-Com_2015-12-10 (3)</vt:lpstr>
      <vt:lpstr>TDR PPT template final</vt:lpstr>
      <vt:lpstr>Default Design</vt:lpstr>
      <vt:lpstr>think-cell Slide</vt:lpstr>
      <vt:lpstr>Global Health Technologies Coalition &amp; The O’Neill Institute</vt:lpstr>
      <vt:lpstr>PowerPoint Presentation</vt:lpstr>
      <vt:lpstr>PowerPoint Presentation</vt:lpstr>
      <vt:lpstr>PowerPoint Presentation</vt:lpstr>
      <vt:lpstr>PowerPoint Presentation</vt:lpstr>
      <vt:lpstr>Special Programme for Research and Training in Tropical Diseases</vt:lpstr>
      <vt:lpstr>PowerPoint Presentation</vt:lpstr>
      <vt:lpstr>PowerPoint Presentation</vt:lpstr>
      <vt:lpstr>PowerPoint Presentation</vt:lpstr>
      <vt:lpstr>Interviewed 100+ stakeholders representing 70+ organizations data collection and analysis undertaken with McKinsey &amp; Company </vt:lpstr>
      <vt:lpstr>Heterogeneity is driven primarily by whether or not R&amp;D financing and commercial market mechanisms exist</vt:lpstr>
      <vt:lpstr>The Portfolio-To-Impact (P2I) Model calculates the expected pipeline and associated costs based on a desired portfolio of compounds</vt:lpstr>
      <vt:lpstr>PowerPoint Presentation</vt:lpstr>
      <vt:lpstr>Evaluating options in terms of a spectrum of financing focus strategies informs the potential of each option</vt:lpstr>
      <vt:lpstr>TDR led Activities to develop the R&amp;D fund </vt:lpstr>
      <vt:lpstr>Target Product Profile structure for therapeutic (Rx) products</vt:lpstr>
      <vt:lpstr>Target Product Profile structure for vaccine (Vx) products</vt:lpstr>
      <vt:lpstr>Target Product Profile structure for diagnostic (Dx) products (1/2)</vt:lpstr>
      <vt:lpstr>Using Product profiles as an R&amp;D Map</vt:lpstr>
      <vt:lpstr>TDR led Activities to develop the R&amp;D fund </vt:lpstr>
      <vt:lpstr>PowerPoint Presentation</vt:lpstr>
      <vt:lpstr>WHO pooled fund for health R&amp;D </vt:lpstr>
      <vt:lpstr>Demonstration projects </vt:lpstr>
      <vt:lpstr>Report conclusions &amp; recommendations (1)</vt:lpstr>
      <vt:lpstr>Report conclusions &amp; recommendations (2)</vt:lpstr>
      <vt:lpstr>WHO and initiatives to support access to medicines</vt:lpstr>
      <vt:lpstr>Next Steps</vt:lpstr>
      <vt:lpstr>Global Health Technologies Coalition &amp; The O’Neill Institute</vt:lpstr>
    </vt:vector>
  </TitlesOfParts>
  <Company>WHO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MIYAZAKI-KRAUSE, Ryoko</dc:creator>
  <cp:lastModifiedBy>Chmiola, Marissa</cp:lastModifiedBy>
  <cp:revision>38</cp:revision>
  <dcterms:created xsi:type="dcterms:W3CDTF">2016-01-05T12:18:50Z</dcterms:created>
  <dcterms:modified xsi:type="dcterms:W3CDTF">2016-03-02T16:22:18Z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799181</vt:lpwstr>
  </property>
  <property fmtid="{D5CDD505-2E9C-101B-9397-08002B2CF9AE}" name="NXPowerLiteSettings" pid="3">
    <vt:lpwstr>F7000400038000</vt:lpwstr>
  </property>
  <property fmtid="{D5CDD505-2E9C-101B-9397-08002B2CF9AE}" name="NXPowerLiteVersion" pid="4">
    <vt:lpwstr>S10.3.1</vt:lpwstr>
  </property>
</Properties>
</file>